
<file path=[Content_Types].xml><?xml version="1.0" encoding="utf-8"?>
<Types xmlns="http://schemas.openxmlformats.org/package/2006/content-types">
  <Default Extension="emf" ContentType="image/x-emf"/>
  <Default Extension="gif" ContentType="image/gif"/>
  <Default Extension="img" ContentType="image/jpeg"/>
  <Default Extension="jpeg" ContentType="image/jpeg"/>
  <Default Extension="jpg" ContentType="image/jpeg"/>
  <Default Extension="jpg!d"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14.jpg" ContentType="image/png"/>
  <Override PartName="/ppt/media/image36.jpg" ContentType="image/pn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4"/>
  </p:notesMasterIdLst>
  <p:sldIdLst>
    <p:sldId id="256" r:id="rId2"/>
    <p:sldId id="327" r:id="rId3"/>
    <p:sldId id="346" r:id="rId4"/>
    <p:sldId id="317" r:id="rId5"/>
    <p:sldId id="326" r:id="rId6"/>
    <p:sldId id="375" r:id="rId7"/>
    <p:sldId id="347" r:id="rId8"/>
    <p:sldId id="349" r:id="rId9"/>
    <p:sldId id="373" r:id="rId10"/>
    <p:sldId id="318" r:id="rId11"/>
    <p:sldId id="462" r:id="rId12"/>
    <p:sldId id="333" r:id="rId13"/>
    <p:sldId id="429" r:id="rId14"/>
    <p:sldId id="424" r:id="rId15"/>
    <p:sldId id="425" r:id="rId16"/>
    <p:sldId id="426" r:id="rId17"/>
    <p:sldId id="427" r:id="rId18"/>
    <p:sldId id="428" r:id="rId19"/>
    <p:sldId id="400" r:id="rId20"/>
    <p:sldId id="402" r:id="rId21"/>
    <p:sldId id="463" r:id="rId22"/>
    <p:sldId id="485" r:id="rId23"/>
    <p:sldId id="403" r:id="rId24"/>
    <p:sldId id="464" r:id="rId25"/>
    <p:sldId id="396" r:id="rId26"/>
    <p:sldId id="401" r:id="rId27"/>
    <p:sldId id="465" r:id="rId28"/>
    <p:sldId id="404" r:id="rId29"/>
    <p:sldId id="466" r:id="rId30"/>
    <p:sldId id="405" r:id="rId31"/>
    <p:sldId id="406" r:id="rId32"/>
    <p:sldId id="407" r:id="rId33"/>
    <p:sldId id="467" r:id="rId34"/>
    <p:sldId id="408" r:id="rId35"/>
    <p:sldId id="409" r:id="rId36"/>
    <p:sldId id="468" r:id="rId37"/>
    <p:sldId id="469" r:id="rId38"/>
    <p:sldId id="410" r:id="rId39"/>
    <p:sldId id="411" r:id="rId40"/>
    <p:sldId id="412" r:id="rId41"/>
    <p:sldId id="397" r:id="rId42"/>
    <p:sldId id="413" r:id="rId43"/>
    <p:sldId id="398" r:id="rId44"/>
    <p:sldId id="470" r:id="rId45"/>
    <p:sldId id="414" r:id="rId46"/>
    <p:sldId id="471" r:id="rId47"/>
    <p:sldId id="484" r:id="rId48"/>
    <p:sldId id="472" r:id="rId49"/>
    <p:sldId id="257" r:id="rId50"/>
    <p:sldId id="374" r:id="rId51"/>
    <p:sldId id="258" r:id="rId52"/>
    <p:sldId id="328" r:id="rId53"/>
    <p:sldId id="259" r:id="rId54"/>
    <p:sldId id="370" r:id="rId55"/>
    <p:sldId id="394" r:id="rId56"/>
    <p:sldId id="473" r:id="rId57"/>
    <p:sldId id="371" r:id="rId58"/>
    <p:sldId id="312" r:id="rId59"/>
    <p:sldId id="325" r:id="rId60"/>
    <p:sldId id="324" r:id="rId61"/>
    <p:sldId id="355" r:id="rId62"/>
    <p:sldId id="360" r:id="rId63"/>
    <p:sldId id="356" r:id="rId64"/>
    <p:sldId id="322" r:id="rId65"/>
    <p:sldId id="354" r:id="rId66"/>
    <p:sldId id="357" r:id="rId67"/>
    <p:sldId id="358" r:id="rId68"/>
    <p:sldId id="359" r:id="rId69"/>
    <p:sldId id="474" r:id="rId70"/>
    <p:sldId id="363" r:id="rId71"/>
    <p:sldId id="364" r:id="rId72"/>
    <p:sldId id="365" r:id="rId73"/>
    <p:sldId id="366" r:id="rId74"/>
    <p:sldId id="361" r:id="rId75"/>
    <p:sldId id="362" r:id="rId76"/>
    <p:sldId id="367" r:id="rId77"/>
    <p:sldId id="368" r:id="rId78"/>
    <p:sldId id="369" r:id="rId79"/>
    <p:sldId id="438" r:id="rId80"/>
    <p:sldId id="439" r:id="rId81"/>
    <p:sldId id="440" r:id="rId82"/>
    <p:sldId id="441" r:id="rId83"/>
    <p:sldId id="352" r:id="rId84"/>
    <p:sldId id="260" r:id="rId85"/>
    <p:sldId id="313" r:id="rId86"/>
    <p:sldId id="443" r:id="rId87"/>
    <p:sldId id="442" r:id="rId88"/>
    <p:sldId id="353" r:id="rId89"/>
    <p:sldId id="395" r:id="rId90"/>
    <p:sldId id="314" r:id="rId91"/>
    <p:sldId id="315" r:id="rId92"/>
    <p:sldId id="446" r:id="rId93"/>
    <p:sldId id="316" r:id="rId94"/>
    <p:sldId id="376" r:id="rId95"/>
    <p:sldId id="430" r:id="rId96"/>
    <p:sldId id="431" r:id="rId97"/>
    <p:sldId id="432" r:id="rId98"/>
    <p:sldId id="433" r:id="rId99"/>
    <p:sldId id="434" r:id="rId100"/>
    <p:sldId id="444" r:id="rId101"/>
    <p:sldId id="435" r:id="rId102"/>
    <p:sldId id="436" r:id="rId103"/>
    <p:sldId id="437" r:id="rId104"/>
    <p:sldId id="447" r:id="rId105"/>
    <p:sldId id="448" r:id="rId106"/>
    <p:sldId id="481" r:id="rId107"/>
    <p:sldId id="482" r:id="rId108"/>
    <p:sldId id="329" r:id="rId109"/>
    <p:sldId id="415" r:id="rId110"/>
    <p:sldId id="416" r:id="rId111"/>
    <p:sldId id="453" r:id="rId112"/>
    <p:sldId id="454" r:id="rId113"/>
    <p:sldId id="451" r:id="rId114"/>
    <p:sldId id="449" r:id="rId115"/>
    <p:sldId id="323" r:id="rId116"/>
    <p:sldId id="417" r:id="rId117"/>
    <p:sldId id="450" r:id="rId118"/>
    <p:sldId id="334" r:id="rId119"/>
    <p:sldId id="335" r:id="rId120"/>
    <p:sldId id="339" r:id="rId121"/>
    <p:sldId id="337" r:id="rId122"/>
    <p:sldId id="340" r:id="rId123"/>
    <p:sldId id="344" r:id="rId124"/>
    <p:sldId id="345" r:id="rId125"/>
    <p:sldId id="341" r:id="rId126"/>
    <p:sldId id="342" r:id="rId127"/>
    <p:sldId id="343" r:id="rId128"/>
    <p:sldId id="351" r:id="rId129"/>
    <p:sldId id="330" r:id="rId130"/>
    <p:sldId id="331" r:id="rId131"/>
    <p:sldId id="332" r:id="rId132"/>
    <p:sldId id="458" r:id="rId133"/>
    <p:sldId id="418" r:id="rId134"/>
    <p:sldId id="379" r:id="rId135"/>
    <p:sldId id="475" r:id="rId136"/>
    <p:sldId id="380" r:id="rId137"/>
    <p:sldId id="382" r:id="rId138"/>
    <p:sldId id="383" r:id="rId139"/>
    <p:sldId id="384" r:id="rId140"/>
    <p:sldId id="461" r:id="rId141"/>
    <p:sldId id="385" r:id="rId142"/>
    <p:sldId id="386" r:id="rId143"/>
    <p:sldId id="387" r:id="rId144"/>
    <p:sldId id="389" r:id="rId145"/>
    <p:sldId id="388" r:id="rId146"/>
    <p:sldId id="476" r:id="rId147"/>
    <p:sldId id="460" r:id="rId148"/>
    <p:sldId id="377" r:id="rId149"/>
    <p:sldId id="378" r:id="rId150"/>
    <p:sldId id="390" r:id="rId151"/>
    <p:sldId id="391" r:id="rId152"/>
    <p:sldId id="477" r:id="rId153"/>
    <p:sldId id="392" r:id="rId154"/>
    <p:sldId id="393" r:id="rId155"/>
    <p:sldId id="419" r:id="rId156"/>
    <p:sldId id="459" r:id="rId157"/>
    <p:sldId id="319" r:id="rId158"/>
    <p:sldId id="478" r:id="rId159"/>
    <p:sldId id="479" r:id="rId160"/>
    <p:sldId id="480" r:id="rId161"/>
    <p:sldId id="420" r:id="rId162"/>
    <p:sldId id="320" r:id="rId163"/>
    <p:sldId id="455" r:id="rId164"/>
    <p:sldId id="456" r:id="rId165"/>
    <p:sldId id="457" r:id="rId166"/>
    <p:sldId id="421" r:id="rId167"/>
    <p:sldId id="321" r:id="rId168"/>
    <p:sldId id="422" r:id="rId169"/>
    <p:sldId id="423" r:id="rId170"/>
    <p:sldId id="483" r:id="rId171"/>
    <p:sldId id="350" r:id="rId172"/>
    <p:sldId id="348" r:id="rId1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68"/>
    <p:restoredTop sz="95775"/>
  </p:normalViewPr>
  <p:slideViewPr>
    <p:cSldViewPr snapToGrid="0">
      <p:cViewPr varScale="1">
        <p:scale>
          <a:sx n="93" d="100"/>
          <a:sy n="93" d="100"/>
        </p:scale>
        <p:origin x="216"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theme" Target="theme/theme1.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notesMaster" Target="notesMasters/notes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presProps" Target="presProp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viewProps" Target="viewProps.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2CA3CC-EDFB-4836-A925-9421782918D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2A0A65-5C54-4310-A270-9D8C241AB5CE}">
      <dgm:prSet/>
      <dgm:spPr/>
      <dgm:t>
        <a:bodyPr/>
        <a:lstStyle/>
        <a:p>
          <a:pPr algn="just"/>
          <a:r>
            <a:rPr lang="es-ES_tradnl" noProof="0" dirty="0">
              <a:latin typeface="Garamond" panose="02020404030301010803" pitchFamily="18" charset="0"/>
            </a:rPr>
            <a:t>La entrevista inicial con el cliente es fundamental para evaluar las posibles defensas frente a una ejecución hipotecaria, así como las reclamaciones afirmativas que este pudiera tener.</a:t>
          </a:r>
        </a:p>
      </dgm:t>
    </dgm:pt>
    <dgm:pt modelId="{A33052B3-1972-4EE8-9B1E-A7792896EF98}" type="parTrans" cxnId="{A79331E2-2B5A-4DC2-B261-59BC0538F43B}">
      <dgm:prSet/>
      <dgm:spPr/>
      <dgm:t>
        <a:bodyPr/>
        <a:lstStyle/>
        <a:p>
          <a:endParaRPr lang="en-US"/>
        </a:p>
      </dgm:t>
    </dgm:pt>
    <dgm:pt modelId="{05C53AFF-DA9C-4C57-908C-CEE64D9394C1}" type="sibTrans" cxnId="{A79331E2-2B5A-4DC2-B261-59BC0538F43B}">
      <dgm:prSet/>
      <dgm:spPr/>
      <dgm:t>
        <a:bodyPr/>
        <a:lstStyle/>
        <a:p>
          <a:endParaRPr lang="en-US"/>
        </a:p>
      </dgm:t>
    </dgm:pt>
    <dgm:pt modelId="{98B47BC7-977B-4710-A5DA-989DE0742723}">
      <dgm:prSet/>
      <dgm:spPr/>
      <dgm:t>
        <a:bodyPr/>
        <a:lstStyle/>
        <a:p>
          <a:pPr algn="just"/>
          <a:r>
            <a:rPr lang="es-ES_tradnl" noProof="0" dirty="0">
              <a:latin typeface="Garamond" panose="02020404030301010803" pitchFamily="18" charset="0"/>
            </a:rPr>
            <a:t>Podemos determinar aquí la disposición del cliente para cooperar durante el litigio y la razonabilidad de sus expectativas.</a:t>
          </a:r>
        </a:p>
      </dgm:t>
    </dgm:pt>
    <dgm:pt modelId="{CBCFA871-19D0-42A3-913E-EAAF572F738A}" type="parTrans" cxnId="{853C5B7D-FA3D-4CB3-8649-02A598C3B4DA}">
      <dgm:prSet/>
      <dgm:spPr/>
      <dgm:t>
        <a:bodyPr/>
        <a:lstStyle/>
        <a:p>
          <a:endParaRPr lang="en-US"/>
        </a:p>
      </dgm:t>
    </dgm:pt>
    <dgm:pt modelId="{DBFEC08D-9E64-4A98-97F7-99F134E1ACF1}" type="sibTrans" cxnId="{853C5B7D-FA3D-4CB3-8649-02A598C3B4DA}">
      <dgm:prSet/>
      <dgm:spPr/>
      <dgm:t>
        <a:bodyPr/>
        <a:lstStyle/>
        <a:p>
          <a:endParaRPr lang="en-US"/>
        </a:p>
      </dgm:t>
    </dgm:pt>
    <dgm:pt modelId="{E7CFDFA8-EA1A-1449-80AB-20C1FB78553C}" type="pres">
      <dgm:prSet presAssocID="{632CA3CC-EDFB-4836-A925-9421782918D0}" presName="linear" presStyleCnt="0">
        <dgm:presLayoutVars>
          <dgm:animLvl val="lvl"/>
          <dgm:resizeHandles val="exact"/>
        </dgm:presLayoutVars>
      </dgm:prSet>
      <dgm:spPr/>
    </dgm:pt>
    <dgm:pt modelId="{6D14E13E-5F3F-5441-9166-2CDF95A9DD7E}" type="pres">
      <dgm:prSet presAssocID="{952A0A65-5C54-4310-A270-9D8C241AB5CE}" presName="parentText" presStyleLbl="node1" presStyleIdx="0" presStyleCnt="2">
        <dgm:presLayoutVars>
          <dgm:chMax val="0"/>
          <dgm:bulletEnabled val="1"/>
        </dgm:presLayoutVars>
      </dgm:prSet>
      <dgm:spPr/>
    </dgm:pt>
    <dgm:pt modelId="{E61853C3-165B-9F4D-A5C4-4E73E92CFCAA}" type="pres">
      <dgm:prSet presAssocID="{05C53AFF-DA9C-4C57-908C-CEE64D9394C1}" presName="spacer" presStyleCnt="0"/>
      <dgm:spPr/>
    </dgm:pt>
    <dgm:pt modelId="{03A056F5-E969-DD41-800F-D4328493CF72}" type="pres">
      <dgm:prSet presAssocID="{98B47BC7-977B-4710-A5DA-989DE0742723}" presName="parentText" presStyleLbl="node1" presStyleIdx="1" presStyleCnt="2">
        <dgm:presLayoutVars>
          <dgm:chMax val="0"/>
          <dgm:bulletEnabled val="1"/>
        </dgm:presLayoutVars>
      </dgm:prSet>
      <dgm:spPr/>
    </dgm:pt>
  </dgm:ptLst>
  <dgm:cxnLst>
    <dgm:cxn modelId="{E220B301-8E49-E44F-AF86-BAC5AEABFEF8}" type="presOf" srcId="{952A0A65-5C54-4310-A270-9D8C241AB5CE}" destId="{6D14E13E-5F3F-5441-9166-2CDF95A9DD7E}" srcOrd="0" destOrd="0" presId="urn:microsoft.com/office/officeart/2005/8/layout/vList2"/>
    <dgm:cxn modelId="{EEBEB207-15F0-784B-875E-EFA01B108793}" type="presOf" srcId="{632CA3CC-EDFB-4836-A925-9421782918D0}" destId="{E7CFDFA8-EA1A-1449-80AB-20C1FB78553C}" srcOrd="0" destOrd="0" presId="urn:microsoft.com/office/officeart/2005/8/layout/vList2"/>
    <dgm:cxn modelId="{853C5B7D-FA3D-4CB3-8649-02A598C3B4DA}" srcId="{632CA3CC-EDFB-4836-A925-9421782918D0}" destId="{98B47BC7-977B-4710-A5DA-989DE0742723}" srcOrd="1" destOrd="0" parTransId="{CBCFA871-19D0-42A3-913E-EAAF572F738A}" sibTransId="{DBFEC08D-9E64-4A98-97F7-99F134E1ACF1}"/>
    <dgm:cxn modelId="{71DA4B97-32C2-2443-AAF9-45FA30DDBF35}" type="presOf" srcId="{98B47BC7-977B-4710-A5DA-989DE0742723}" destId="{03A056F5-E969-DD41-800F-D4328493CF72}" srcOrd="0" destOrd="0" presId="urn:microsoft.com/office/officeart/2005/8/layout/vList2"/>
    <dgm:cxn modelId="{A79331E2-2B5A-4DC2-B261-59BC0538F43B}" srcId="{632CA3CC-EDFB-4836-A925-9421782918D0}" destId="{952A0A65-5C54-4310-A270-9D8C241AB5CE}" srcOrd="0" destOrd="0" parTransId="{A33052B3-1972-4EE8-9B1E-A7792896EF98}" sibTransId="{05C53AFF-DA9C-4C57-908C-CEE64D9394C1}"/>
    <dgm:cxn modelId="{1E61F173-283D-FD4B-9918-BB69744825D1}" type="presParOf" srcId="{E7CFDFA8-EA1A-1449-80AB-20C1FB78553C}" destId="{6D14E13E-5F3F-5441-9166-2CDF95A9DD7E}" srcOrd="0" destOrd="0" presId="urn:microsoft.com/office/officeart/2005/8/layout/vList2"/>
    <dgm:cxn modelId="{824ACA44-E252-474C-A5A9-AC3E1D3D511B}" type="presParOf" srcId="{E7CFDFA8-EA1A-1449-80AB-20C1FB78553C}" destId="{E61853C3-165B-9F4D-A5C4-4E73E92CFCAA}" srcOrd="1" destOrd="0" presId="urn:microsoft.com/office/officeart/2005/8/layout/vList2"/>
    <dgm:cxn modelId="{B37F4CCE-9240-FC4F-A23F-283E4D8BA49A}" type="presParOf" srcId="{E7CFDFA8-EA1A-1449-80AB-20C1FB78553C}" destId="{03A056F5-E969-DD41-800F-D4328493CF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097129-BA7F-42D8-B936-B3F2D8DB3FD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BA5811B-D2FE-41AB-A5FF-80B9443E95AD}">
      <dgm:prSet/>
      <dgm:spPr/>
      <dgm:t>
        <a:bodyPr/>
        <a:lstStyle/>
        <a:p>
          <a:r>
            <a:rPr lang="en-US" dirty="0">
              <a:latin typeface="Garamond" panose="02020404030301010803" pitchFamily="18" charset="0"/>
            </a:rPr>
            <a:t>Qualified Written Request (QWR) (RESPA) 12 U.S.C. §2605(e)</a:t>
          </a:r>
        </a:p>
      </dgm:t>
    </dgm:pt>
    <dgm:pt modelId="{4730D8F8-5AFE-48EB-A47D-365488AF26BD}" type="parTrans" cxnId="{47B912A8-684D-4452-9C8A-D83DE00E77FE}">
      <dgm:prSet/>
      <dgm:spPr/>
      <dgm:t>
        <a:bodyPr/>
        <a:lstStyle/>
        <a:p>
          <a:endParaRPr lang="en-US"/>
        </a:p>
      </dgm:t>
    </dgm:pt>
    <dgm:pt modelId="{D80533C1-810B-42A0-9683-8030A59D28EF}" type="sibTrans" cxnId="{47B912A8-684D-4452-9C8A-D83DE00E77FE}">
      <dgm:prSet/>
      <dgm:spPr/>
      <dgm:t>
        <a:bodyPr/>
        <a:lstStyle/>
        <a:p>
          <a:endParaRPr lang="en-US"/>
        </a:p>
      </dgm:t>
    </dgm:pt>
    <dgm:pt modelId="{6ACBF77A-498A-4E89-9BB5-35F9D0AE4B42}">
      <dgm:prSet/>
      <dgm:spPr/>
      <dgm:t>
        <a:bodyPr/>
        <a:lstStyle/>
        <a:p>
          <a:r>
            <a:rPr lang="en-US" dirty="0" err="1">
              <a:latin typeface="Garamond" panose="02020404030301010803" pitchFamily="18" charset="0"/>
            </a:rPr>
            <a:t>Descubrimiento</a:t>
          </a:r>
          <a:r>
            <a:rPr lang="en-US" dirty="0">
              <a:latin typeface="Garamond" panose="02020404030301010803" pitchFamily="18" charset="0"/>
            </a:rPr>
            <a:t> de </a:t>
          </a:r>
          <a:r>
            <a:rPr lang="en-US" dirty="0" err="1">
              <a:latin typeface="Garamond" panose="02020404030301010803" pitchFamily="18" charset="0"/>
            </a:rPr>
            <a:t>prueba</a:t>
          </a:r>
          <a:r>
            <a:rPr lang="en-US" dirty="0">
              <a:latin typeface="Garamond" panose="02020404030301010803" pitchFamily="18" charset="0"/>
            </a:rPr>
            <a:t> (Regla 23 de </a:t>
          </a:r>
          <a:r>
            <a:rPr lang="en-US" dirty="0" err="1">
              <a:latin typeface="Garamond" panose="02020404030301010803" pitchFamily="18" charset="0"/>
            </a:rPr>
            <a:t>Procedimiento</a:t>
          </a:r>
          <a:r>
            <a:rPr lang="en-US" dirty="0">
              <a:latin typeface="Garamond" panose="02020404030301010803" pitchFamily="18" charset="0"/>
            </a:rPr>
            <a:t> Civil)	</a:t>
          </a:r>
        </a:p>
      </dgm:t>
    </dgm:pt>
    <dgm:pt modelId="{E50BDA89-9407-4B53-87D1-4E774A11A99A}" type="parTrans" cxnId="{BABCF8BA-F5DC-4C8B-A49D-B7B884CDD247}">
      <dgm:prSet/>
      <dgm:spPr/>
      <dgm:t>
        <a:bodyPr/>
        <a:lstStyle/>
        <a:p>
          <a:endParaRPr lang="en-US"/>
        </a:p>
      </dgm:t>
    </dgm:pt>
    <dgm:pt modelId="{E37CE29B-982E-496D-98CD-80F742832AEC}" type="sibTrans" cxnId="{BABCF8BA-F5DC-4C8B-A49D-B7B884CDD247}">
      <dgm:prSet/>
      <dgm:spPr/>
      <dgm:t>
        <a:bodyPr/>
        <a:lstStyle/>
        <a:p>
          <a:endParaRPr lang="en-US"/>
        </a:p>
      </dgm:t>
    </dgm:pt>
    <dgm:pt modelId="{0D010834-4291-DC49-9AAB-5D8CA3C82821}" type="pres">
      <dgm:prSet presAssocID="{F1097129-BA7F-42D8-B936-B3F2D8DB3FD0}" presName="hierChild1" presStyleCnt="0">
        <dgm:presLayoutVars>
          <dgm:chPref val="1"/>
          <dgm:dir/>
          <dgm:animOne val="branch"/>
          <dgm:animLvl val="lvl"/>
          <dgm:resizeHandles/>
        </dgm:presLayoutVars>
      </dgm:prSet>
      <dgm:spPr/>
    </dgm:pt>
    <dgm:pt modelId="{6FD6CA1E-BD31-9247-AED1-A0A247F3E611}" type="pres">
      <dgm:prSet presAssocID="{2BA5811B-D2FE-41AB-A5FF-80B9443E95AD}" presName="hierRoot1" presStyleCnt="0"/>
      <dgm:spPr/>
    </dgm:pt>
    <dgm:pt modelId="{AF5BCE0E-B992-934A-B6EB-2D387E84256B}" type="pres">
      <dgm:prSet presAssocID="{2BA5811B-D2FE-41AB-A5FF-80B9443E95AD}" presName="composite" presStyleCnt="0"/>
      <dgm:spPr/>
    </dgm:pt>
    <dgm:pt modelId="{689AA0C8-CF04-0D4E-9C8F-A337BBF5C031}" type="pres">
      <dgm:prSet presAssocID="{2BA5811B-D2FE-41AB-A5FF-80B9443E95AD}" presName="background" presStyleLbl="node0" presStyleIdx="0" presStyleCnt="2"/>
      <dgm:spPr/>
    </dgm:pt>
    <dgm:pt modelId="{E00526F3-9064-0F48-A244-92D6D488F6D9}" type="pres">
      <dgm:prSet presAssocID="{2BA5811B-D2FE-41AB-A5FF-80B9443E95AD}" presName="text" presStyleLbl="fgAcc0" presStyleIdx="0" presStyleCnt="2">
        <dgm:presLayoutVars>
          <dgm:chPref val="3"/>
        </dgm:presLayoutVars>
      </dgm:prSet>
      <dgm:spPr/>
    </dgm:pt>
    <dgm:pt modelId="{FB73F7FC-2086-FE41-BB53-A5E88C844C22}" type="pres">
      <dgm:prSet presAssocID="{2BA5811B-D2FE-41AB-A5FF-80B9443E95AD}" presName="hierChild2" presStyleCnt="0"/>
      <dgm:spPr/>
    </dgm:pt>
    <dgm:pt modelId="{3455B28C-A95D-BA4B-B8E0-EFC2138EE52C}" type="pres">
      <dgm:prSet presAssocID="{6ACBF77A-498A-4E89-9BB5-35F9D0AE4B42}" presName="hierRoot1" presStyleCnt="0"/>
      <dgm:spPr/>
    </dgm:pt>
    <dgm:pt modelId="{1E5BB6E7-F0D1-C14A-9ACE-054A0D936A34}" type="pres">
      <dgm:prSet presAssocID="{6ACBF77A-498A-4E89-9BB5-35F9D0AE4B42}" presName="composite" presStyleCnt="0"/>
      <dgm:spPr/>
    </dgm:pt>
    <dgm:pt modelId="{9E4CD838-BDA6-DF4A-B99C-D81E4A854E1C}" type="pres">
      <dgm:prSet presAssocID="{6ACBF77A-498A-4E89-9BB5-35F9D0AE4B42}" presName="background" presStyleLbl="node0" presStyleIdx="1" presStyleCnt="2"/>
      <dgm:spPr/>
    </dgm:pt>
    <dgm:pt modelId="{A495E07A-49FD-AD42-B4B0-FE952FB0BACF}" type="pres">
      <dgm:prSet presAssocID="{6ACBF77A-498A-4E89-9BB5-35F9D0AE4B42}" presName="text" presStyleLbl="fgAcc0" presStyleIdx="1" presStyleCnt="2">
        <dgm:presLayoutVars>
          <dgm:chPref val="3"/>
        </dgm:presLayoutVars>
      </dgm:prSet>
      <dgm:spPr/>
    </dgm:pt>
    <dgm:pt modelId="{3C4E210F-2C43-CC4D-80D2-F0590C64639A}" type="pres">
      <dgm:prSet presAssocID="{6ACBF77A-498A-4E89-9BB5-35F9D0AE4B42}" presName="hierChild2" presStyleCnt="0"/>
      <dgm:spPr/>
    </dgm:pt>
  </dgm:ptLst>
  <dgm:cxnLst>
    <dgm:cxn modelId="{0CD6080A-9A58-B94A-9723-5190DFCE0246}" type="presOf" srcId="{6ACBF77A-498A-4E89-9BB5-35F9D0AE4B42}" destId="{A495E07A-49FD-AD42-B4B0-FE952FB0BACF}" srcOrd="0" destOrd="0" presId="urn:microsoft.com/office/officeart/2005/8/layout/hierarchy1"/>
    <dgm:cxn modelId="{61F2886F-E010-794A-A2CF-A1A35CA488B0}" type="presOf" srcId="{F1097129-BA7F-42D8-B936-B3F2D8DB3FD0}" destId="{0D010834-4291-DC49-9AAB-5D8CA3C82821}" srcOrd="0" destOrd="0" presId="urn:microsoft.com/office/officeart/2005/8/layout/hierarchy1"/>
    <dgm:cxn modelId="{B66CE971-DBA4-A54F-9C6E-E540532D91AB}" type="presOf" srcId="{2BA5811B-D2FE-41AB-A5FF-80B9443E95AD}" destId="{E00526F3-9064-0F48-A244-92D6D488F6D9}" srcOrd="0" destOrd="0" presId="urn:microsoft.com/office/officeart/2005/8/layout/hierarchy1"/>
    <dgm:cxn modelId="{47B912A8-684D-4452-9C8A-D83DE00E77FE}" srcId="{F1097129-BA7F-42D8-B936-B3F2D8DB3FD0}" destId="{2BA5811B-D2FE-41AB-A5FF-80B9443E95AD}" srcOrd="0" destOrd="0" parTransId="{4730D8F8-5AFE-48EB-A47D-365488AF26BD}" sibTransId="{D80533C1-810B-42A0-9683-8030A59D28EF}"/>
    <dgm:cxn modelId="{BABCF8BA-F5DC-4C8B-A49D-B7B884CDD247}" srcId="{F1097129-BA7F-42D8-B936-B3F2D8DB3FD0}" destId="{6ACBF77A-498A-4E89-9BB5-35F9D0AE4B42}" srcOrd="1" destOrd="0" parTransId="{E50BDA89-9407-4B53-87D1-4E774A11A99A}" sibTransId="{E37CE29B-982E-496D-98CD-80F742832AEC}"/>
    <dgm:cxn modelId="{5773CE86-248D-4042-A1DA-DEBEBF562E7B}" type="presParOf" srcId="{0D010834-4291-DC49-9AAB-5D8CA3C82821}" destId="{6FD6CA1E-BD31-9247-AED1-A0A247F3E611}" srcOrd="0" destOrd="0" presId="urn:microsoft.com/office/officeart/2005/8/layout/hierarchy1"/>
    <dgm:cxn modelId="{6B6605A1-0BD7-A24A-A3F0-0A92AD60A331}" type="presParOf" srcId="{6FD6CA1E-BD31-9247-AED1-A0A247F3E611}" destId="{AF5BCE0E-B992-934A-B6EB-2D387E84256B}" srcOrd="0" destOrd="0" presId="urn:microsoft.com/office/officeart/2005/8/layout/hierarchy1"/>
    <dgm:cxn modelId="{D53E16C8-889A-5D41-A0AC-2C385B74EC75}" type="presParOf" srcId="{AF5BCE0E-B992-934A-B6EB-2D387E84256B}" destId="{689AA0C8-CF04-0D4E-9C8F-A337BBF5C031}" srcOrd="0" destOrd="0" presId="urn:microsoft.com/office/officeart/2005/8/layout/hierarchy1"/>
    <dgm:cxn modelId="{1747447A-4AC7-8B4C-953B-E4CC23CE9F0F}" type="presParOf" srcId="{AF5BCE0E-B992-934A-B6EB-2D387E84256B}" destId="{E00526F3-9064-0F48-A244-92D6D488F6D9}" srcOrd="1" destOrd="0" presId="urn:microsoft.com/office/officeart/2005/8/layout/hierarchy1"/>
    <dgm:cxn modelId="{5AD941A8-BF68-7547-9871-271A2B2F37C9}" type="presParOf" srcId="{6FD6CA1E-BD31-9247-AED1-A0A247F3E611}" destId="{FB73F7FC-2086-FE41-BB53-A5E88C844C22}" srcOrd="1" destOrd="0" presId="urn:microsoft.com/office/officeart/2005/8/layout/hierarchy1"/>
    <dgm:cxn modelId="{8F0A217D-8A2B-6C4D-81E0-351AE88F876A}" type="presParOf" srcId="{0D010834-4291-DC49-9AAB-5D8CA3C82821}" destId="{3455B28C-A95D-BA4B-B8E0-EFC2138EE52C}" srcOrd="1" destOrd="0" presId="urn:microsoft.com/office/officeart/2005/8/layout/hierarchy1"/>
    <dgm:cxn modelId="{021C8F5D-C8AC-964E-A24E-9C8244B7558A}" type="presParOf" srcId="{3455B28C-A95D-BA4B-B8E0-EFC2138EE52C}" destId="{1E5BB6E7-F0D1-C14A-9ACE-054A0D936A34}" srcOrd="0" destOrd="0" presId="urn:microsoft.com/office/officeart/2005/8/layout/hierarchy1"/>
    <dgm:cxn modelId="{0B2DBBCC-3A6B-624D-BB58-7B0A93D37B78}" type="presParOf" srcId="{1E5BB6E7-F0D1-C14A-9ACE-054A0D936A34}" destId="{9E4CD838-BDA6-DF4A-B99C-D81E4A854E1C}" srcOrd="0" destOrd="0" presId="urn:microsoft.com/office/officeart/2005/8/layout/hierarchy1"/>
    <dgm:cxn modelId="{E4BE1A97-39D5-9345-9B44-17260FF5A82E}" type="presParOf" srcId="{1E5BB6E7-F0D1-C14A-9ACE-054A0D936A34}" destId="{A495E07A-49FD-AD42-B4B0-FE952FB0BACF}" srcOrd="1" destOrd="0" presId="urn:microsoft.com/office/officeart/2005/8/layout/hierarchy1"/>
    <dgm:cxn modelId="{34E28BFA-6B1A-8A4E-983F-D1AB1D194B40}" type="presParOf" srcId="{3455B28C-A95D-BA4B-B8E0-EFC2138EE52C}" destId="{3C4E210F-2C43-CC4D-80D2-F0590C64639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38A97C-4ABA-4D72-8226-DDD889163E54}"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6C4EBAE1-1219-463E-BDDE-63BBE5DE8CB2}">
      <dgm:prSet/>
      <dgm:spPr/>
      <dgm:t>
        <a:bodyPr/>
        <a:lstStyle/>
        <a:p>
          <a:pPr algn="just"/>
          <a:r>
            <a:rPr lang="en-US">
              <a:latin typeface="Garamond" panose="02020404030301010803" pitchFamily="18" charset="0"/>
            </a:rPr>
            <a:t>Los  privilegios impiden el descubrimiento de ciertos actos, hechos o comunicaciones. </a:t>
          </a:r>
          <a:r>
            <a:rPr lang="en-US" i="1">
              <a:latin typeface="Garamond" panose="02020404030301010803" pitchFamily="18" charset="0"/>
            </a:rPr>
            <a:t>Ponce Advance Medical Group Network, Inc. v. Santiago González, 197 D.P.R. 891 (2017)</a:t>
          </a:r>
          <a:r>
            <a:rPr lang="en-US">
              <a:latin typeface="Garamond" panose="02020404030301010803" pitchFamily="18" charset="0"/>
            </a:rPr>
            <a:t> </a:t>
          </a:r>
        </a:p>
      </dgm:t>
    </dgm:pt>
    <dgm:pt modelId="{25F87AB1-F219-447B-995D-9069C881F294}" type="parTrans" cxnId="{746099BC-F4BD-4139-A53E-7E6175932F90}">
      <dgm:prSet/>
      <dgm:spPr/>
      <dgm:t>
        <a:bodyPr/>
        <a:lstStyle/>
        <a:p>
          <a:endParaRPr lang="en-US"/>
        </a:p>
      </dgm:t>
    </dgm:pt>
    <dgm:pt modelId="{C1000B74-9B69-4F48-BBEE-A58C7122ECF8}" type="sibTrans" cxnId="{746099BC-F4BD-4139-A53E-7E6175932F90}">
      <dgm:prSet/>
      <dgm:spPr/>
      <dgm:t>
        <a:bodyPr/>
        <a:lstStyle/>
        <a:p>
          <a:endParaRPr lang="en-US"/>
        </a:p>
      </dgm:t>
    </dgm:pt>
    <dgm:pt modelId="{09DF0845-65F2-473E-9C89-B300C5DF106D}">
      <dgm:prSet/>
      <dgm:spPr/>
      <dgm:t>
        <a:bodyPr/>
        <a:lstStyle/>
        <a:p>
          <a:pPr algn="just"/>
          <a:r>
            <a:rPr lang="en-US">
              <a:latin typeface="Garamond" panose="02020404030301010803" pitchFamily="18" charset="0"/>
            </a:rPr>
            <a:t>Los tribunales deben interpretar la existencia de un privilegio probatorio de manera restrictiva para no entorpecer la consecución de la verdad en los procesos judiciales. </a:t>
          </a:r>
          <a:r>
            <a:rPr lang="en-US" i="1">
              <a:latin typeface="Garamond" panose="02020404030301010803" pitchFamily="18" charset="0"/>
            </a:rPr>
            <a:t>Id</a:t>
          </a:r>
          <a:r>
            <a:rPr lang="en-US">
              <a:latin typeface="Garamond" panose="02020404030301010803" pitchFamily="18" charset="0"/>
            </a:rPr>
            <a:t>.</a:t>
          </a:r>
        </a:p>
      </dgm:t>
    </dgm:pt>
    <dgm:pt modelId="{C1376B06-5805-4763-9D94-9D7A07D84D64}" type="parTrans" cxnId="{264C93BF-0FBC-45F5-B1FE-A57B7852C5EA}">
      <dgm:prSet/>
      <dgm:spPr/>
      <dgm:t>
        <a:bodyPr/>
        <a:lstStyle/>
        <a:p>
          <a:endParaRPr lang="en-US"/>
        </a:p>
      </dgm:t>
    </dgm:pt>
    <dgm:pt modelId="{4423528D-9109-4D2C-8E77-3EE658786793}" type="sibTrans" cxnId="{264C93BF-0FBC-45F5-B1FE-A57B7852C5EA}">
      <dgm:prSet/>
      <dgm:spPr/>
      <dgm:t>
        <a:bodyPr/>
        <a:lstStyle/>
        <a:p>
          <a:endParaRPr lang="en-US"/>
        </a:p>
      </dgm:t>
    </dgm:pt>
    <dgm:pt modelId="{1D680275-C3DA-4215-8590-715640F77F1C}">
      <dgm:prSet/>
      <dgm:spPr/>
      <dgm:t>
        <a:bodyPr/>
        <a:lstStyle/>
        <a:p>
          <a:pPr algn="just"/>
          <a:r>
            <a:rPr lang="en-US">
              <a:latin typeface="Garamond" panose="02020404030301010803" pitchFamily="18" charset="0"/>
            </a:rPr>
            <a:t>Los privilegios no se concederán de manera automática y se reconocerán únicamente cuando se invoquen de manera certera y oportuna. </a:t>
          </a:r>
          <a:r>
            <a:rPr lang="en-US" i="1">
              <a:latin typeface="Garamond" panose="02020404030301010803" pitchFamily="18" charset="0"/>
            </a:rPr>
            <a:t>Id</a:t>
          </a:r>
          <a:r>
            <a:rPr lang="en-US">
              <a:latin typeface="Garamond" panose="02020404030301010803" pitchFamily="18" charset="0"/>
            </a:rPr>
            <a:t>.</a:t>
          </a:r>
        </a:p>
      </dgm:t>
    </dgm:pt>
    <dgm:pt modelId="{11B9C396-22FD-454B-B822-77EBF1E30D6E}" type="parTrans" cxnId="{D81B654F-DB3D-432B-A043-E984D2FBC0B0}">
      <dgm:prSet/>
      <dgm:spPr/>
      <dgm:t>
        <a:bodyPr/>
        <a:lstStyle/>
        <a:p>
          <a:endParaRPr lang="en-US"/>
        </a:p>
      </dgm:t>
    </dgm:pt>
    <dgm:pt modelId="{3834CAF6-1C05-4722-A8D3-83E2B25CE390}" type="sibTrans" cxnId="{D81B654F-DB3D-432B-A043-E984D2FBC0B0}">
      <dgm:prSet/>
      <dgm:spPr/>
      <dgm:t>
        <a:bodyPr/>
        <a:lstStyle/>
        <a:p>
          <a:endParaRPr lang="en-US"/>
        </a:p>
      </dgm:t>
    </dgm:pt>
    <dgm:pt modelId="{93A153C3-13B3-8648-96DA-327AC5CE1789}" type="pres">
      <dgm:prSet presAssocID="{4738A97C-4ABA-4D72-8226-DDD889163E54}" presName="vert0" presStyleCnt="0">
        <dgm:presLayoutVars>
          <dgm:dir/>
          <dgm:animOne val="branch"/>
          <dgm:animLvl val="lvl"/>
        </dgm:presLayoutVars>
      </dgm:prSet>
      <dgm:spPr/>
    </dgm:pt>
    <dgm:pt modelId="{6B1A4761-7017-364C-B793-36B17C52DD12}" type="pres">
      <dgm:prSet presAssocID="{6C4EBAE1-1219-463E-BDDE-63BBE5DE8CB2}" presName="thickLine" presStyleLbl="alignNode1" presStyleIdx="0" presStyleCnt="3"/>
      <dgm:spPr/>
    </dgm:pt>
    <dgm:pt modelId="{5EF3E21B-5D3E-4040-8445-A029B5709CE4}" type="pres">
      <dgm:prSet presAssocID="{6C4EBAE1-1219-463E-BDDE-63BBE5DE8CB2}" presName="horz1" presStyleCnt="0"/>
      <dgm:spPr/>
    </dgm:pt>
    <dgm:pt modelId="{FA9E9510-E7C8-7449-BBA5-7EF75F312280}" type="pres">
      <dgm:prSet presAssocID="{6C4EBAE1-1219-463E-BDDE-63BBE5DE8CB2}" presName="tx1" presStyleLbl="revTx" presStyleIdx="0" presStyleCnt="3"/>
      <dgm:spPr/>
    </dgm:pt>
    <dgm:pt modelId="{56BD35F8-7B8F-1245-84D8-842447979958}" type="pres">
      <dgm:prSet presAssocID="{6C4EBAE1-1219-463E-BDDE-63BBE5DE8CB2}" presName="vert1" presStyleCnt="0"/>
      <dgm:spPr/>
    </dgm:pt>
    <dgm:pt modelId="{CAA6A7DE-71D5-0D46-AC15-F5F5B0DE330B}" type="pres">
      <dgm:prSet presAssocID="{09DF0845-65F2-473E-9C89-B300C5DF106D}" presName="thickLine" presStyleLbl="alignNode1" presStyleIdx="1" presStyleCnt="3"/>
      <dgm:spPr/>
    </dgm:pt>
    <dgm:pt modelId="{8C8AB629-7856-CA44-BD8F-C76C4F503D2D}" type="pres">
      <dgm:prSet presAssocID="{09DF0845-65F2-473E-9C89-B300C5DF106D}" presName="horz1" presStyleCnt="0"/>
      <dgm:spPr/>
    </dgm:pt>
    <dgm:pt modelId="{5312A88B-DB74-E140-B8D3-EA90676DC15B}" type="pres">
      <dgm:prSet presAssocID="{09DF0845-65F2-473E-9C89-B300C5DF106D}" presName="tx1" presStyleLbl="revTx" presStyleIdx="1" presStyleCnt="3"/>
      <dgm:spPr/>
    </dgm:pt>
    <dgm:pt modelId="{42F1B400-AA69-F645-BEAA-2CE6641E8EF7}" type="pres">
      <dgm:prSet presAssocID="{09DF0845-65F2-473E-9C89-B300C5DF106D}" presName="vert1" presStyleCnt="0"/>
      <dgm:spPr/>
    </dgm:pt>
    <dgm:pt modelId="{8A5D8FD0-3B5C-3348-B4D8-D73F0B25EA74}" type="pres">
      <dgm:prSet presAssocID="{1D680275-C3DA-4215-8590-715640F77F1C}" presName="thickLine" presStyleLbl="alignNode1" presStyleIdx="2" presStyleCnt="3"/>
      <dgm:spPr/>
    </dgm:pt>
    <dgm:pt modelId="{C2905E7B-43FD-A040-BC8D-AE76C2D1B146}" type="pres">
      <dgm:prSet presAssocID="{1D680275-C3DA-4215-8590-715640F77F1C}" presName="horz1" presStyleCnt="0"/>
      <dgm:spPr/>
    </dgm:pt>
    <dgm:pt modelId="{5D67D5EC-8BC6-9A4F-BCCB-172B9E3BD275}" type="pres">
      <dgm:prSet presAssocID="{1D680275-C3DA-4215-8590-715640F77F1C}" presName="tx1" presStyleLbl="revTx" presStyleIdx="2" presStyleCnt="3"/>
      <dgm:spPr/>
    </dgm:pt>
    <dgm:pt modelId="{EA37EBEA-CCD9-7D4B-95A1-FE5FE85C76CC}" type="pres">
      <dgm:prSet presAssocID="{1D680275-C3DA-4215-8590-715640F77F1C}" presName="vert1" presStyleCnt="0"/>
      <dgm:spPr/>
    </dgm:pt>
  </dgm:ptLst>
  <dgm:cxnLst>
    <dgm:cxn modelId="{A6A4E50B-0E2E-CD48-8566-F7AE538EA674}" type="presOf" srcId="{6C4EBAE1-1219-463E-BDDE-63BBE5DE8CB2}" destId="{FA9E9510-E7C8-7449-BBA5-7EF75F312280}" srcOrd="0" destOrd="0" presId="urn:microsoft.com/office/officeart/2008/layout/LinedList"/>
    <dgm:cxn modelId="{617D764E-D770-DD49-93F1-E5A0C94A13E7}" type="presOf" srcId="{09DF0845-65F2-473E-9C89-B300C5DF106D}" destId="{5312A88B-DB74-E140-B8D3-EA90676DC15B}" srcOrd="0" destOrd="0" presId="urn:microsoft.com/office/officeart/2008/layout/LinedList"/>
    <dgm:cxn modelId="{D81B654F-DB3D-432B-A043-E984D2FBC0B0}" srcId="{4738A97C-4ABA-4D72-8226-DDD889163E54}" destId="{1D680275-C3DA-4215-8590-715640F77F1C}" srcOrd="2" destOrd="0" parTransId="{11B9C396-22FD-454B-B822-77EBF1E30D6E}" sibTransId="{3834CAF6-1C05-4722-A8D3-83E2B25CE390}"/>
    <dgm:cxn modelId="{169CF979-2F5B-5D4C-BF6A-05D4887FE0C9}" type="presOf" srcId="{1D680275-C3DA-4215-8590-715640F77F1C}" destId="{5D67D5EC-8BC6-9A4F-BCCB-172B9E3BD275}" srcOrd="0" destOrd="0" presId="urn:microsoft.com/office/officeart/2008/layout/LinedList"/>
    <dgm:cxn modelId="{746099BC-F4BD-4139-A53E-7E6175932F90}" srcId="{4738A97C-4ABA-4D72-8226-DDD889163E54}" destId="{6C4EBAE1-1219-463E-BDDE-63BBE5DE8CB2}" srcOrd="0" destOrd="0" parTransId="{25F87AB1-F219-447B-995D-9069C881F294}" sibTransId="{C1000B74-9B69-4F48-BBEE-A58C7122ECF8}"/>
    <dgm:cxn modelId="{264C93BF-0FBC-45F5-B1FE-A57B7852C5EA}" srcId="{4738A97C-4ABA-4D72-8226-DDD889163E54}" destId="{09DF0845-65F2-473E-9C89-B300C5DF106D}" srcOrd="1" destOrd="0" parTransId="{C1376B06-5805-4763-9D94-9D7A07D84D64}" sibTransId="{4423528D-9109-4D2C-8E77-3EE658786793}"/>
    <dgm:cxn modelId="{767A93D7-7B69-C940-B55F-E1C15464F4C3}" type="presOf" srcId="{4738A97C-4ABA-4D72-8226-DDD889163E54}" destId="{93A153C3-13B3-8648-96DA-327AC5CE1789}" srcOrd="0" destOrd="0" presId="urn:microsoft.com/office/officeart/2008/layout/LinedList"/>
    <dgm:cxn modelId="{F4FC0ACA-9483-8E44-9E78-822B788F1AAA}" type="presParOf" srcId="{93A153C3-13B3-8648-96DA-327AC5CE1789}" destId="{6B1A4761-7017-364C-B793-36B17C52DD12}" srcOrd="0" destOrd="0" presId="urn:microsoft.com/office/officeart/2008/layout/LinedList"/>
    <dgm:cxn modelId="{D527317C-148D-C044-A125-BDE6C4FA4BA0}" type="presParOf" srcId="{93A153C3-13B3-8648-96DA-327AC5CE1789}" destId="{5EF3E21B-5D3E-4040-8445-A029B5709CE4}" srcOrd="1" destOrd="0" presId="urn:microsoft.com/office/officeart/2008/layout/LinedList"/>
    <dgm:cxn modelId="{2504C01F-2BAE-8448-A406-9A3FF70D0B29}" type="presParOf" srcId="{5EF3E21B-5D3E-4040-8445-A029B5709CE4}" destId="{FA9E9510-E7C8-7449-BBA5-7EF75F312280}" srcOrd="0" destOrd="0" presId="urn:microsoft.com/office/officeart/2008/layout/LinedList"/>
    <dgm:cxn modelId="{9F59F757-E332-5B4C-A530-1108C3CF0893}" type="presParOf" srcId="{5EF3E21B-5D3E-4040-8445-A029B5709CE4}" destId="{56BD35F8-7B8F-1245-84D8-842447979958}" srcOrd="1" destOrd="0" presId="urn:microsoft.com/office/officeart/2008/layout/LinedList"/>
    <dgm:cxn modelId="{87B8B3AF-F01A-B048-A194-DD2963F561D8}" type="presParOf" srcId="{93A153C3-13B3-8648-96DA-327AC5CE1789}" destId="{CAA6A7DE-71D5-0D46-AC15-F5F5B0DE330B}" srcOrd="2" destOrd="0" presId="urn:microsoft.com/office/officeart/2008/layout/LinedList"/>
    <dgm:cxn modelId="{C20A5AD3-EDCD-FE4C-9037-810F143ED379}" type="presParOf" srcId="{93A153C3-13B3-8648-96DA-327AC5CE1789}" destId="{8C8AB629-7856-CA44-BD8F-C76C4F503D2D}" srcOrd="3" destOrd="0" presId="urn:microsoft.com/office/officeart/2008/layout/LinedList"/>
    <dgm:cxn modelId="{ED4F0352-7F21-B045-A10E-96A2406782A6}" type="presParOf" srcId="{8C8AB629-7856-CA44-BD8F-C76C4F503D2D}" destId="{5312A88B-DB74-E140-B8D3-EA90676DC15B}" srcOrd="0" destOrd="0" presId="urn:microsoft.com/office/officeart/2008/layout/LinedList"/>
    <dgm:cxn modelId="{B336BD47-19C1-124E-84BA-459C28A152DC}" type="presParOf" srcId="{8C8AB629-7856-CA44-BD8F-C76C4F503D2D}" destId="{42F1B400-AA69-F645-BEAA-2CE6641E8EF7}" srcOrd="1" destOrd="0" presId="urn:microsoft.com/office/officeart/2008/layout/LinedList"/>
    <dgm:cxn modelId="{0CFA2BAB-4317-BD4B-AC3D-9745DAD0679E}" type="presParOf" srcId="{93A153C3-13B3-8648-96DA-327AC5CE1789}" destId="{8A5D8FD0-3B5C-3348-B4D8-D73F0B25EA74}" srcOrd="4" destOrd="0" presId="urn:microsoft.com/office/officeart/2008/layout/LinedList"/>
    <dgm:cxn modelId="{6921076A-B67A-414B-BCA5-FDB6CB44E2D4}" type="presParOf" srcId="{93A153C3-13B3-8648-96DA-327AC5CE1789}" destId="{C2905E7B-43FD-A040-BC8D-AE76C2D1B146}" srcOrd="5" destOrd="0" presId="urn:microsoft.com/office/officeart/2008/layout/LinedList"/>
    <dgm:cxn modelId="{5E4C41C4-B9B9-E249-9322-193554F70AF3}" type="presParOf" srcId="{C2905E7B-43FD-A040-BC8D-AE76C2D1B146}" destId="{5D67D5EC-8BC6-9A4F-BCCB-172B9E3BD275}" srcOrd="0" destOrd="0" presId="urn:microsoft.com/office/officeart/2008/layout/LinedList"/>
    <dgm:cxn modelId="{82A8D2B6-9B2F-E843-9263-3B38EA52BB3E}" type="presParOf" srcId="{C2905E7B-43FD-A040-BC8D-AE76C2D1B146}" destId="{EA37EBEA-CCD9-7D4B-95A1-FE5FE85C76C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311C74-67B1-445F-9AF6-1A71F43EDD9C}" type="doc">
      <dgm:prSet loTypeId="urn:microsoft.com/office/officeart/2016/7/layout/BasicProcessNew" loCatId="process" qsTypeId="urn:microsoft.com/office/officeart/2005/8/quickstyle/simple1" qsCatId="simple" csTypeId="urn:microsoft.com/office/officeart/2005/8/colors/accent1_2" csCatId="accent1" phldr="1"/>
      <dgm:spPr/>
      <dgm:t>
        <a:bodyPr/>
        <a:lstStyle/>
        <a:p>
          <a:endParaRPr lang="en-US"/>
        </a:p>
      </dgm:t>
    </dgm:pt>
    <dgm:pt modelId="{3F2B6478-757F-460D-AB47-AF8B7D6108FB}">
      <dgm:prSet custT="1"/>
      <dgm:spPr/>
      <dgm:t>
        <a:bodyPr/>
        <a:lstStyle/>
        <a:p>
          <a:pPr algn="just">
            <a:defRPr b="1"/>
          </a:pPr>
          <a:r>
            <a:rPr lang="es-ES_tradnl" sz="2000">
              <a:latin typeface="Garamond" panose="02020404030301010803" pitchFamily="18" charset="0"/>
            </a:rPr>
            <a:t>Pedir evidencia de notificación adecuada.</a:t>
          </a:r>
          <a:endParaRPr lang="en-US" sz="2000">
            <a:latin typeface="Garamond" panose="02020404030301010803" pitchFamily="18" charset="0"/>
          </a:endParaRPr>
        </a:p>
      </dgm:t>
    </dgm:pt>
    <dgm:pt modelId="{BC95772F-871F-4333-A46B-9794E0CB2653}" type="parTrans" cxnId="{FC5E1C29-08D7-4BE0-9170-5D5258E24963}">
      <dgm:prSet/>
      <dgm:spPr/>
      <dgm:t>
        <a:bodyPr/>
        <a:lstStyle/>
        <a:p>
          <a:endParaRPr lang="en-US"/>
        </a:p>
      </dgm:t>
    </dgm:pt>
    <dgm:pt modelId="{BF44294E-3D2B-4595-8C7C-507E756FE68D}" type="sibTrans" cxnId="{FC5E1C29-08D7-4BE0-9170-5D5258E24963}">
      <dgm:prSet/>
      <dgm:spPr/>
      <dgm:t>
        <a:bodyPr/>
        <a:lstStyle/>
        <a:p>
          <a:endParaRPr lang="en-US"/>
        </a:p>
      </dgm:t>
    </dgm:pt>
    <dgm:pt modelId="{6AFB6278-1D42-47BA-8E82-A34E3A4CBA8B}">
      <dgm:prSet custT="1"/>
      <dgm:spPr/>
      <dgm:t>
        <a:bodyPr/>
        <a:lstStyle/>
        <a:p>
          <a:pPr algn="just"/>
          <a:r>
            <a:rPr lang="es-ES_tradnl" sz="1600">
              <a:latin typeface="Garamond" panose="02020404030301010803" pitchFamily="18" charset="0"/>
            </a:rPr>
            <a:t>Constatar que exige total adeudado, incluyendo principal, intereses, adelantos protectores y cualquier subvención sujeta a recuperación. </a:t>
          </a:r>
          <a:endParaRPr lang="en-US" sz="1600">
            <a:latin typeface="Garamond" panose="02020404030301010803" pitchFamily="18" charset="0"/>
          </a:endParaRPr>
        </a:p>
      </dgm:t>
    </dgm:pt>
    <dgm:pt modelId="{9B6B9109-22D6-4ED8-B7EA-9184F75B6D5B}" type="parTrans" cxnId="{9B005EEE-98B9-427D-B557-0443824EFF88}">
      <dgm:prSet/>
      <dgm:spPr/>
      <dgm:t>
        <a:bodyPr/>
        <a:lstStyle/>
        <a:p>
          <a:endParaRPr lang="en-US"/>
        </a:p>
      </dgm:t>
    </dgm:pt>
    <dgm:pt modelId="{8059A1CB-7DCB-4D61-AB02-45EE5B98B234}" type="sibTrans" cxnId="{9B005EEE-98B9-427D-B557-0443824EFF88}">
      <dgm:prSet/>
      <dgm:spPr/>
      <dgm:t>
        <a:bodyPr/>
        <a:lstStyle/>
        <a:p>
          <a:endParaRPr lang="en-US"/>
        </a:p>
      </dgm:t>
    </dgm:pt>
    <dgm:pt modelId="{5D57649C-498F-4FEB-AB88-AA9B363325A4}">
      <dgm:prSet custT="1"/>
      <dgm:spPr/>
      <dgm:t>
        <a:bodyPr/>
        <a:lstStyle/>
        <a:p>
          <a:pPr algn="just"/>
          <a:r>
            <a:rPr lang="es-ES_tradnl" sz="1600">
              <a:latin typeface="Garamond" panose="02020404030301010803" pitchFamily="18" charset="0"/>
            </a:rPr>
            <a:t>Oportunidad de una discusión informal y solicitar vista administrativa. CSC Handbook, HB-2-3550, §6.5(b)(Jan. 2017).</a:t>
          </a:r>
          <a:endParaRPr lang="en-US" sz="1600">
            <a:latin typeface="Garamond" panose="02020404030301010803" pitchFamily="18" charset="0"/>
          </a:endParaRPr>
        </a:p>
      </dgm:t>
    </dgm:pt>
    <dgm:pt modelId="{3F830ABA-9B7B-4357-BAC4-42B1F7C492D8}" type="parTrans" cxnId="{455036C3-21BC-4843-BC12-789245370F8A}">
      <dgm:prSet/>
      <dgm:spPr/>
      <dgm:t>
        <a:bodyPr/>
        <a:lstStyle/>
        <a:p>
          <a:endParaRPr lang="en-US"/>
        </a:p>
      </dgm:t>
    </dgm:pt>
    <dgm:pt modelId="{201A4E39-9C36-4FF6-A563-04209C8AF973}" type="sibTrans" cxnId="{455036C3-21BC-4843-BC12-789245370F8A}">
      <dgm:prSet/>
      <dgm:spPr/>
      <dgm:t>
        <a:bodyPr/>
        <a:lstStyle/>
        <a:p>
          <a:endParaRPr lang="en-US"/>
        </a:p>
      </dgm:t>
    </dgm:pt>
    <dgm:pt modelId="{2465FF20-CA3D-42AA-A47F-1A4947AA5AA3}">
      <dgm:prSet custT="1"/>
      <dgm:spPr/>
      <dgm:t>
        <a:bodyPr/>
        <a:lstStyle/>
        <a:p>
          <a:pPr algn="just"/>
          <a:r>
            <a:rPr lang="es-ES_tradnl" sz="1600" dirty="0">
              <a:latin typeface="Garamond" panose="02020404030301010803" pitchFamily="18" charset="0"/>
            </a:rPr>
            <a:t>Pedir evidencia de envío por correo certificado acuse de recibo y correo regular.</a:t>
          </a:r>
          <a:endParaRPr lang="en-US" sz="1600" dirty="0">
            <a:latin typeface="Garamond" panose="02020404030301010803" pitchFamily="18" charset="0"/>
          </a:endParaRPr>
        </a:p>
      </dgm:t>
    </dgm:pt>
    <dgm:pt modelId="{A182D844-12EA-43C2-A38F-C0745B420C13}" type="parTrans" cxnId="{34EBBCFE-293F-4B3D-AD56-055D3C1AB58F}">
      <dgm:prSet/>
      <dgm:spPr/>
      <dgm:t>
        <a:bodyPr/>
        <a:lstStyle/>
        <a:p>
          <a:endParaRPr lang="en-US"/>
        </a:p>
      </dgm:t>
    </dgm:pt>
    <dgm:pt modelId="{5E742ACD-461D-4DB2-84AF-9222905B16E3}" type="sibTrans" cxnId="{34EBBCFE-293F-4B3D-AD56-055D3C1AB58F}">
      <dgm:prSet/>
      <dgm:spPr/>
      <dgm:t>
        <a:bodyPr/>
        <a:lstStyle/>
        <a:p>
          <a:endParaRPr lang="en-US"/>
        </a:p>
      </dgm:t>
    </dgm:pt>
    <dgm:pt modelId="{D32C1A5A-3D8F-4394-A855-4AE95F7C71F5}">
      <dgm:prSet custT="1"/>
      <dgm:spPr/>
      <dgm:t>
        <a:bodyPr/>
        <a:lstStyle/>
        <a:p>
          <a:pPr algn="just"/>
          <a:r>
            <a:rPr lang="es-ES_tradnl" sz="1600">
              <a:latin typeface="Garamond" panose="02020404030301010803" pitchFamily="18" charset="0"/>
            </a:rPr>
            <a:t>Pedir toda dirección que tengan en récord del deudor.</a:t>
          </a:r>
          <a:endParaRPr lang="en-US" sz="1600">
            <a:latin typeface="Garamond" panose="02020404030301010803" pitchFamily="18" charset="0"/>
          </a:endParaRPr>
        </a:p>
      </dgm:t>
    </dgm:pt>
    <dgm:pt modelId="{5D403621-015C-4025-B623-E8D7FB5AE2BF}" type="parTrans" cxnId="{BC82322F-AC80-4A0B-B431-63B5BEDC8DD6}">
      <dgm:prSet/>
      <dgm:spPr/>
      <dgm:t>
        <a:bodyPr/>
        <a:lstStyle/>
        <a:p>
          <a:endParaRPr lang="en-US"/>
        </a:p>
      </dgm:t>
    </dgm:pt>
    <dgm:pt modelId="{8BD4218B-71D6-422E-BF54-C331563A32AC}" type="sibTrans" cxnId="{BC82322F-AC80-4A0B-B431-63B5BEDC8DD6}">
      <dgm:prSet/>
      <dgm:spPr/>
      <dgm:t>
        <a:bodyPr/>
        <a:lstStyle/>
        <a:p>
          <a:endParaRPr lang="en-US"/>
        </a:p>
      </dgm:t>
    </dgm:pt>
    <dgm:pt modelId="{12360A5D-ABF9-46E4-A9B3-539AA231D8B6}">
      <dgm:prSet custT="1"/>
      <dgm:spPr/>
      <dgm:t>
        <a:bodyPr/>
        <a:lstStyle/>
        <a:p>
          <a:pPr algn="just"/>
          <a:r>
            <a:rPr lang="es-ES_tradnl" sz="1600">
              <a:latin typeface="Garamond" panose="02020404030301010803" pitchFamily="18" charset="0"/>
            </a:rPr>
            <a:t>Pedir que desglosen a todas las direcciones donde se cursaron la notificación adecuada.</a:t>
          </a:r>
          <a:endParaRPr lang="en-US" sz="1600">
            <a:latin typeface="Garamond" panose="02020404030301010803" pitchFamily="18" charset="0"/>
          </a:endParaRPr>
        </a:p>
      </dgm:t>
    </dgm:pt>
    <dgm:pt modelId="{EC3E3BC5-F108-4791-8FED-ADBFF7E66E60}" type="parTrans" cxnId="{F364C926-2B21-4D0C-A78A-C2BF2F883B93}">
      <dgm:prSet/>
      <dgm:spPr/>
      <dgm:t>
        <a:bodyPr/>
        <a:lstStyle/>
        <a:p>
          <a:endParaRPr lang="en-US"/>
        </a:p>
      </dgm:t>
    </dgm:pt>
    <dgm:pt modelId="{70F1C02D-EF92-425A-9B1A-45F68D02020A}" type="sibTrans" cxnId="{F364C926-2B21-4D0C-A78A-C2BF2F883B93}">
      <dgm:prSet/>
      <dgm:spPr/>
      <dgm:t>
        <a:bodyPr/>
        <a:lstStyle/>
        <a:p>
          <a:endParaRPr lang="en-US"/>
        </a:p>
      </dgm:t>
    </dgm:pt>
    <dgm:pt modelId="{87113670-588A-4A70-8454-6BD4080C2DEF}">
      <dgm:prSet custT="1"/>
      <dgm:spPr/>
      <dgm:t>
        <a:bodyPr/>
        <a:lstStyle/>
        <a:p>
          <a:pPr algn="just"/>
          <a:r>
            <a:rPr lang="es-ES_tradnl" sz="1600" dirty="0">
              <a:latin typeface="Garamond" panose="02020404030301010803" pitchFamily="18" charset="0"/>
            </a:rPr>
            <a:t>Pedir información de la notificación al deudor de las opciones de mitigación de pérdida para las que cualifica.</a:t>
          </a:r>
          <a:endParaRPr lang="en-US" sz="1600" dirty="0">
            <a:latin typeface="Garamond" panose="02020404030301010803" pitchFamily="18" charset="0"/>
          </a:endParaRPr>
        </a:p>
      </dgm:t>
    </dgm:pt>
    <dgm:pt modelId="{D8085433-AFFF-4A0C-B4C5-5C0EC52F5EC4}" type="parTrans" cxnId="{75814160-BD49-4BDA-B19B-B6722DE56382}">
      <dgm:prSet/>
      <dgm:spPr/>
      <dgm:t>
        <a:bodyPr/>
        <a:lstStyle/>
        <a:p>
          <a:endParaRPr lang="en-US"/>
        </a:p>
      </dgm:t>
    </dgm:pt>
    <dgm:pt modelId="{FB63C2CB-F7E7-4FB1-900E-481BAFC581CB}" type="sibTrans" cxnId="{75814160-BD49-4BDA-B19B-B6722DE56382}">
      <dgm:prSet/>
      <dgm:spPr/>
      <dgm:t>
        <a:bodyPr/>
        <a:lstStyle/>
        <a:p>
          <a:endParaRPr lang="en-US"/>
        </a:p>
      </dgm:t>
    </dgm:pt>
    <dgm:pt modelId="{062BE8A3-2F49-4E9D-9B79-E0A0BDC32890}">
      <dgm:prSet custT="1"/>
      <dgm:spPr/>
      <dgm:t>
        <a:bodyPr/>
        <a:lstStyle/>
        <a:p>
          <a:pPr algn="just">
            <a:defRPr b="1"/>
          </a:pPr>
          <a:r>
            <a:rPr lang="es-ES_tradnl" sz="2400" dirty="0">
              <a:latin typeface="Garamond" panose="02020404030301010803" pitchFamily="18" charset="0"/>
            </a:rPr>
            <a:t>La cuenta debe estar en mora por una cantidad equivalente a tres (3) pagos o una cantidad equivalente a dos (2) pagos que están morosos por tres (3) meses consecutivos. 7 C.F.R. 3555.202(b)</a:t>
          </a:r>
          <a:endParaRPr lang="en-US" sz="2400" dirty="0">
            <a:latin typeface="Garamond" panose="02020404030301010803" pitchFamily="18" charset="0"/>
          </a:endParaRPr>
        </a:p>
      </dgm:t>
    </dgm:pt>
    <dgm:pt modelId="{A11F59E3-D4A3-4492-9AA0-695455F8C3B7}" type="parTrans" cxnId="{01460811-FB7E-420D-B329-68CF24CB7B9B}">
      <dgm:prSet/>
      <dgm:spPr/>
      <dgm:t>
        <a:bodyPr/>
        <a:lstStyle/>
        <a:p>
          <a:endParaRPr lang="en-US"/>
        </a:p>
      </dgm:t>
    </dgm:pt>
    <dgm:pt modelId="{F7AFC04C-4655-472A-BBBD-D40606F51A68}" type="sibTrans" cxnId="{01460811-FB7E-420D-B329-68CF24CB7B9B}">
      <dgm:prSet/>
      <dgm:spPr/>
      <dgm:t>
        <a:bodyPr/>
        <a:lstStyle/>
        <a:p>
          <a:endParaRPr lang="en-US"/>
        </a:p>
      </dgm:t>
    </dgm:pt>
    <dgm:pt modelId="{567A4D92-DCDC-4D30-B011-CB795D14F933}">
      <dgm:prSet custT="1"/>
      <dgm:spPr/>
      <dgm:t>
        <a:bodyPr/>
        <a:lstStyle/>
        <a:p>
          <a:pPr algn="just"/>
          <a:r>
            <a:rPr lang="es-ES_tradnl" sz="2000" dirty="0">
              <a:latin typeface="Garamond" panose="02020404030301010803" pitchFamily="18" charset="0"/>
            </a:rPr>
            <a:t>Revisar que la delincuencia necesaria exista.</a:t>
          </a:r>
          <a:endParaRPr lang="en-US" sz="2000" dirty="0">
            <a:latin typeface="Garamond" panose="02020404030301010803" pitchFamily="18" charset="0"/>
          </a:endParaRPr>
        </a:p>
      </dgm:t>
    </dgm:pt>
    <dgm:pt modelId="{AE96891A-61EC-4AB7-AF4F-FAE87590789A}" type="parTrans" cxnId="{0E580FA3-409F-4B39-B9A0-8047D778D8CB}">
      <dgm:prSet/>
      <dgm:spPr/>
      <dgm:t>
        <a:bodyPr/>
        <a:lstStyle/>
        <a:p>
          <a:endParaRPr lang="en-US"/>
        </a:p>
      </dgm:t>
    </dgm:pt>
    <dgm:pt modelId="{C2529A76-B0D5-4EF9-9018-0DC7294CA77F}" type="sibTrans" cxnId="{0E580FA3-409F-4B39-B9A0-8047D778D8CB}">
      <dgm:prSet/>
      <dgm:spPr/>
      <dgm:t>
        <a:bodyPr/>
        <a:lstStyle/>
        <a:p>
          <a:endParaRPr lang="en-US"/>
        </a:p>
      </dgm:t>
    </dgm:pt>
    <dgm:pt modelId="{D300E483-0C08-4154-A7DD-F95B4DCC945E}">
      <dgm:prSet custT="1"/>
      <dgm:spPr/>
      <dgm:t>
        <a:bodyPr/>
        <a:lstStyle/>
        <a:p>
          <a:pPr algn="just"/>
          <a:r>
            <a:rPr lang="es-ES_tradnl" sz="2000" dirty="0">
              <a:latin typeface="Garamond" panose="02020404030301010803" pitchFamily="18" charset="0"/>
            </a:rPr>
            <a:t>Solicitar delincuencia al momento de aceleración.</a:t>
          </a:r>
          <a:endParaRPr lang="en-US" sz="2000" dirty="0">
            <a:latin typeface="Garamond" panose="02020404030301010803" pitchFamily="18" charset="0"/>
          </a:endParaRPr>
        </a:p>
      </dgm:t>
    </dgm:pt>
    <dgm:pt modelId="{1FA6C1F1-2661-4DB8-A6D0-AB53F242222C}" type="parTrans" cxnId="{3FEB1D34-F178-4844-8CE9-732737235187}">
      <dgm:prSet/>
      <dgm:spPr/>
      <dgm:t>
        <a:bodyPr/>
        <a:lstStyle/>
        <a:p>
          <a:endParaRPr lang="en-US"/>
        </a:p>
      </dgm:t>
    </dgm:pt>
    <dgm:pt modelId="{75B26BC0-1ABD-4BBB-A937-C0D828A887ED}" type="sibTrans" cxnId="{3FEB1D34-F178-4844-8CE9-732737235187}">
      <dgm:prSet/>
      <dgm:spPr/>
      <dgm:t>
        <a:bodyPr/>
        <a:lstStyle/>
        <a:p>
          <a:endParaRPr lang="en-US"/>
        </a:p>
      </dgm:t>
    </dgm:pt>
    <dgm:pt modelId="{11ED7A30-1C7C-4E37-9D88-CA67C998953E}">
      <dgm:prSet custT="1"/>
      <dgm:spPr/>
      <dgm:t>
        <a:bodyPr/>
        <a:lstStyle/>
        <a:p>
          <a:pPr algn="just"/>
          <a:r>
            <a:rPr lang="es-ES_tradnl" sz="2000" dirty="0">
              <a:latin typeface="Garamond" panose="02020404030301010803" pitchFamily="18" charset="0"/>
            </a:rPr>
            <a:t>Solicitar historial de pago con pagos en suspense.</a:t>
          </a:r>
          <a:endParaRPr lang="en-US" sz="2000" dirty="0">
            <a:latin typeface="Garamond" panose="02020404030301010803" pitchFamily="18" charset="0"/>
          </a:endParaRPr>
        </a:p>
      </dgm:t>
    </dgm:pt>
    <dgm:pt modelId="{BC2FAAB1-A19F-4245-A820-E0CCD8CC6C9C}" type="parTrans" cxnId="{05EB047C-DD12-4B40-AB30-316D56D81D45}">
      <dgm:prSet/>
      <dgm:spPr/>
      <dgm:t>
        <a:bodyPr/>
        <a:lstStyle/>
        <a:p>
          <a:endParaRPr lang="en-US"/>
        </a:p>
      </dgm:t>
    </dgm:pt>
    <dgm:pt modelId="{998CE5E7-94BD-4493-9D57-02FAAEEF7E5D}" type="sibTrans" cxnId="{05EB047C-DD12-4B40-AB30-316D56D81D45}">
      <dgm:prSet/>
      <dgm:spPr/>
      <dgm:t>
        <a:bodyPr/>
        <a:lstStyle/>
        <a:p>
          <a:endParaRPr lang="en-US"/>
        </a:p>
      </dgm:t>
    </dgm:pt>
    <dgm:pt modelId="{1B9FF8CF-B185-D940-A82D-85E136F37E27}" type="pres">
      <dgm:prSet presAssocID="{FF311C74-67B1-445F-9AF6-1A71F43EDD9C}" presName="Name0" presStyleCnt="0">
        <dgm:presLayoutVars>
          <dgm:dir/>
          <dgm:resizeHandles val="exact"/>
        </dgm:presLayoutVars>
      </dgm:prSet>
      <dgm:spPr/>
    </dgm:pt>
    <dgm:pt modelId="{28BF3057-DE23-6B4B-B62B-0D0256D33E95}" type="pres">
      <dgm:prSet presAssocID="{3F2B6478-757F-460D-AB47-AF8B7D6108FB}" presName="node" presStyleLbl="node1" presStyleIdx="0" presStyleCnt="3">
        <dgm:presLayoutVars>
          <dgm:bulletEnabled val="1"/>
        </dgm:presLayoutVars>
      </dgm:prSet>
      <dgm:spPr/>
    </dgm:pt>
    <dgm:pt modelId="{B8E2EEB5-C139-CC46-AB99-1EDFB441A82F}" type="pres">
      <dgm:prSet presAssocID="{BF44294E-3D2B-4595-8C7C-507E756FE68D}" presName="sibTransSpacerBeforeConnector" presStyleCnt="0"/>
      <dgm:spPr/>
    </dgm:pt>
    <dgm:pt modelId="{01C88D7F-CE55-A44E-A3AA-7B6785EBE5FD}" type="pres">
      <dgm:prSet presAssocID="{BF44294E-3D2B-4595-8C7C-507E756FE68D}" presName="sibTrans" presStyleLbl="node1" presStyleIdx="1" presStyleCnt="3"/>
      <dgm:spPr/>
    </dgm:pt>
    <dgm:pt modelId="{3FEEDFC8-081E-7E4A-A669-0249C57ED283}" type="pres">
      <dgm:prSet presAssocID="{BF44294E-3D2B-4595-8C7C-507E756FE68D}" presName="sibTransSpacerAfterConnector" presStyleCnt="0"/>
      <dgm:spPr/>
    </dgm:pt>
    <dgm:pt modelId="{1F242FBA-011C-2A4F-A50D-F7AC6C4A98E4}" type="pres">
      <dgm:prSet presAssocID="{062BE8A3-2F49-4E9D-9B79-E0A0BDC32890}" presName="node" presStyleLbl="node1" presStyleIdx="2" presStyleCnt="3">
        <dgm:presLayoutVars>
          <dgm:bulletEnabled val="1"/>
        </dgm:presLayoutVars>
      </dgm:prSet>
      <dgm:spPr/>
    </dgm:pt>
  </dgm:ptLst>
  <dgm:cxnLst>
    <dgm:cxn modelId="{A5A95700-8F64-6149-AFD7-3612FF66A0B8}" type="presOf" srcId="{567A4D92-DCDC-4D30-B011-CB795D14F933}" destId="{1F242FBA-011C-2A4F-A50D-F7AC6C4A98E4}" srcOrd="0" destOrd="1" presId="urn:microsoft.com/office/officeart/2016/7/layout/BasicProcessNew"/>
    <dgm:cxn modelId="{91F2D609-481F-9845-967C-B693960F41BD}" type="presOf" srcId="{6AFB6278-1D42-47BA-8E82-A34E3A4CBA8B}" destId="{28BF3057-DE23-6B4B-B62B-0D0256D33E95}" srcOrd="0" destOrd="1" presId="urn:microsoft.com/office/officeart/2016/7/layout/BasicProcessNew"/>
    <dgm:cxn modelId="{01460811-FB7E-420D-B329-68CF24CB7B9B}" srcId="{FF311C74-67B1-445F-9AF6-1A71F43EDD9C}" destId="{062BE8A3-2F49-4E9D-9B79-E0A0BDC32890}" srcOrd="1" destOrd="0" parTransId="{A11F59E3-D4A3-4492-9AA0-695455F8C3B7}" sibTransId="{F7AFC04C-4655-472A-BBBD-D40606F51A68}"/>
    <dgm:cxn modelId="{69D05823-CBC3-5C4B-8F83-A35B37ADF5A9}" type="presOf" srcId="{D32C1A5A-3D8F-4394-A855-4AE95F7C71F5}" destId="{28BF3057-DE23-6B4B-B62B-0D0256D33E95}" srcOrd="0" destOrd="4" presId="urn:microsoft.com/office/officeart/2016/7/layout/BasicProcessNew"/>
    <dgm:cxn modelId="{F364C926-2B21-4D0C-A78A-C2BF2F883B93}" srcId="{3F2B6478-757F-460D-AB47-AF8B7D6108FB}" destId="{12360A5D-ABF9-46E4-A9B3-539AA231D8B6}" srcOrd="4" destOrd="0" parTransId="{EC3E3BC5-F108-4791-8FED-ADBFF7E66E60}" sibTransId="{70F1C02D-EF92-425A-9B1A-45F68D02020A}"/>
    <dgm:cxn modelId="{FC5E1C29-08D7-4BE0-9170-5D5258E24963}" srcId="{FF311C74-67B1-445F-9AF6-1A71F43EDD9C}" destId="{3F2B6478-757F-460D-AB47-AF8B7D6108FB}" srcOrd="0" destOrd="0" parTransId="{BC95772F-871F-4333-A46B-9794E0CB2653}" sibTransId="{BF44294E-3D2B-4595-8C7C-507E756FE68D}"/>
    <dgm:cxn modelId="{6F660E2C-ACEF-554B-B0A6-0A7A334B08FE}" type="presOf" srcId="{87113670-588A-4A70-8454-6BD4080C2DEF}" destId="{28BF3057-DE23-6B4B-B62B-0D0256D33E95}" srcOrd="0" destOrd="6" presId="urn:microsoft.com/office/officeart/2016/7/layout/BasicProcessNew"/>
    <dgm:cxn modelId="{BC82322F-AC80-4A0B-B431-63B5BEDC8DD6}" srcId="{3F2B6478-757F-460D-AB47-AF8B7D6108FB}" destId="{D32C1A5A-3D8F-4394-A855-4AE95F7C71F5}" srcOrd="3" destOrd="0" parTransId="{5D403621-015C-4025-B623-E8D7FB5AE2BF}" sibTransId="{8BD4218B-71D6-422E-BF54-C331563A32AC}"/>
    <dgm:cxn modelId="{3FEB1D34-F178-4844-8CE9-732737235187}" srcId="{062BE8A3-2F49-4E9D-9B79-E0A0BDC32890}" destId="{D300E483-0C08-4154-A7DD-F95B4DCC945E}" srcOrd="1" destOrd="0" parTransId="{1FA6C1F1-2661-4DB8-A6D0-AB53F242222C}" sibTransId="{75B26BC0-1ABD-4BBB-A937-C0D828A887ED}"/>
    <dgm:cxn modelId="{75814160-BD49-4BDA-B19B-B6722DE56382}" srcId="{3F2B6478-757F-460D-AB47-AF8B7D6108FB}" destId="{87113670-588A-4A70-8454-6BD4080C2DEF}" srcOrd="5" destOrd="0" parTransId="{D8085433-AFFF-4A0C-B4C5-5C0EC52F5EC4}" sibTransId="{FB63C2CB-F7E7-4FB1-900E-481BAFC581CB}"/>
    <dgm:cxn modelId="{31FD8469-3006-3543-8D4A-013508461767}" type="presOf" srcId="{3F2B6478-757F-460D-AB47-AF8B7D6108FB}" destId="{28BF3057-DE23-6B4B-B62B-0D0256D33E95}" srcOrd="0" destOrd="0" presId="urn:microsoft.com/office/officeart/2016/7/layout/BasicProcessNew"/>
    <dgm:cxn modelId="{773AE972-DF59-884C-A32B-8104F79C08DE}" type="presOf" srcId="{062BE8A3-2F49-4E9D-9B79-E0A0BDC32890}" destId="{1F242FBA-011C-2A4F-A50D-F7AC6C4A98E4}" srcOrd="0" destOrd="0" presId="urn:microsoft.com/office/officeart/2016/7/layout/BasicProcessNew"/>
    <dgm:cxn modelId="{05EB047C-DD12-4B40-AB30-316D56D81D45}" srcId="{062BE8A3-2F49-4E9D-9B79-E0A0BDC32890}" destId="{11ED7A30-1C7C-4E37-9D88-CA67C998953E}" srcOrd="2" destOrd="0" parTransId="{BC2FAAB1-A19F-4245-A820-E0CCD8CC6C9C}" sibTransId="{998CE5E7-94BD-4493-9D57-02FAAEEF7E5D}"/>
    <dgm:cxn modelId="{C5E24585-3CCA-7845-B690-27E3C904A834}" type="presOf" srcId="{11ED7A30-1C7C-4E37-9D88-CA67C998953E}" destId="{1F242FBA-011C-2A4F-A50D-F7AC6C4A98E4}" srcOrd="0" destOrd="3" presId="urn:microsoft.com/office/officeart/2016/7/layout/BasicProcessNew"/>
    <dgm:cxn modelId="{B97F4490-AFAB-4E4C-9E9A-1066C213E234}" type="presOf" srcId="{5D57649C-498F-4FEB-AB88-AA9B363325A4}" destId="{28BF3057-DE23-6B4B-B62B-0D0256D33E95}" srcOrd="0" destOrd="2" presId="urn:microsoft.com/office/officeart/2016/7/layout/BasicProcessNew"/>
    <dgm:cxn modelId="{0E580FA3-409F-4B39-B9A0-8047D778D8CB}" srcId="{062BE8A3-2F49-4E9D-9B79-E0A0BDC32890}" destId="{567A4D92-DCDC-4D30-B011-CB795D14F933}" srcOrd="0" destOrd="0" parTransId="{AE96891A-61EC-4AB7-AF4F-FAE87590789A}" sibTransId="{C2529A76-B0D5-4EF9-9018-0DC7294CA77F}"/>
    <dgm:cxn modelId="{4FF6D7A9-0968-DE44-A1AB-EED38E38BF1C}" type="presOf" srcId="{BF44294E-3D2B-4595-8C7C-507E756FE68D}" destId="{01C88D7F-CE55-A44E-A3AA-7B6785EBE5FD}" srcOrd="0" destOrd="0" presId="urn:microsoft.com/office/officeart/2016/7/layout/BasicProcessNew"/>
    <dgm:cxn modelId="{1FEB05B2-A70D-3B44-BB44-6AF9E3478DB7}" type="presOf" srcId="{D300E483-0C08-4154-A7DD-F95B4DCC945E}" destId="{1F242FBA-011C-2A4F-A50D-F7AC6C4A98E4}" srcOrd="0" destOrd="2" presId="urn:microsoft.com/office/officeart/2016/7/layout/BasicProcessNew"/>
    <dgm:cxn modelId="{455036C3-21BC-4843-BC12-789245370F8A}" srcId="{3F2B6478-757F-460D-AB47-AF8B7D6108FB}" destId="{5D57649C-498F-4FEB-AB88-AA9B363325A4}" srcOrd="1" destOrd="0" parTransId="{3F830ABA-9B7B-4357-BAC4-42B1F7C492D8}" sibTransId="{201A4E39-9C36-4FF6-A563-04209C8AF973}"/>
    <dgm:cxn modelId="{17817BCC-3B70-E04C-B85F-2FC8A0916EEB}" type="presOf" srcId="{FF311C74-67B1-445F-9AF6-1A71F43EDD9C}" destId="{1B9FF8CF-B185-D940-A82D-85E136F37E27}" srcOrd="0" destOrd="0" presId="urn:microsoft.com/office/officeart/2016/7/layout/BasicProcessNew"/>
    <dgm:cxn modelId="{C086AAD9-8CA5-3A4A-898B-8EF4D9185E40}" type="presOf" srcId="{12360A5D-ABF9-46E4-A9B3-539AA231D8B6}" destId="{28BF3057-DE23-6B4B-B62B-0D0256D33E95}" srcOrd="0" destOrd="5" presId="urn:microsoft.com/office/officeart/2016/7/layout/BasicProcessNew"/>
    <dgm:cxn modelId="{18E495E0-14B6-4543-A43E-04F8B8B3B997}" type="presOf" srcId="{2465FF20-CA3D-42AA-A47F-1A4947AA5AA3}" destId="{28BF3057-DE23-6B4B-B62B-0D0256D33E95}" srcOrd="0" destOrd="3" presId="urn:microsoft.com/office/officeart/2016/7/layout/BasicProcessNew"/>
    <dgm:cxn modelId="{9B005EEE-98B9-427D-B557-0443824EFF88}" srcId="{3F2B6478-757F-460D-AB47-AF8B7D6108FB}" destId="{6AFB6278-1D42-47BA-8E82-A34E3A4CBA8B}" srcOrd="0" destOrd="0" parTransId="{9B6B9109-22D6-4ED8-B7EA-9184F75B6D5B}" sibTransId="{8059A1CB-7DCB-4D61-AB02-45EE5B98B234}"/>
    <dgm:cxn modelId="{34EBBCFE-293F-4B3D-AD56-055D3C1AB58F}" srcId="{3F2B6478-757F-460D-AB47-AF8B7D6108FB}" destId="{2465FF20-CA3D-42AA-A47F-1A4947AA5AA3}" srcOrd="2" destOrd="0" parTransId="{A182D844-12EA-43C2-A38F-C0745B420C13}" sibTransId="{5E742ACD-461D-4DB2-84AF-9222905B16E3}"/>
    <dgm:cxn modelId="{317B75A8-391C-FF40-B800-D095DCB25EA5}" type="presParOf" srcId="{1B9FF8CF-B185-D940-A82D-85E136F37E27}" destId="{28BF3057-DE23-6B4B-B62B-0D0256D33E95}" srcOrd="0" destOrd="0" presId="urn:microsoft.com/office/officeart/2016/7/layout/BasicProcessNew"/>
    <dgm:cxn modelId="{3ABA90B6-DAD0-4243-A532-01BED406DD3E}" type="presParOf" srcId="{1B9FF8CF-B185-D940-A82D-85E136F37E27}" destId="{B8E2EEB5-C139-CC46-AB99-1EDFB441A82F}" srcOrd="1" destOrd="0" presId="urn:microsoft.com/office/officeart/2016/7/layout/BasicProcessNew"/>
    <dgm:cxn modelId="{72D87643-B601-DC4C-913F-99754725A687}" type="presParOf" srcId="{1B9FF8CF-B185-D940-A82D-85E136F37E27}" destId="{01C88D7F-CE55-A44E-A3AA-7B6785EBE5FD}" srcOrd="2" destOrd="0" presId="urn:microsoft.com/office/officeart/2016/7/layout/BasicProcessNew"/>
    <dgm:cxn modelId="{4C317C78-1507-1B48-8FB1-BA7500D2D2AF}" type="presParOf" srcId="{1B9FF8CF-B185-D940-A82D-85E136F37E27}" destId="{3FEEDFC8-081E-7E4A-A669-0249C57ED283}" srcOrd="3" destOrd="0" presId="urn:microsoft.com/office/officeart/2016/7/layout/BasicProcessNew"/>
    <dgm:cxn modelId="{DF96BDF9-4B9A-6C40-96DB-5771DB119995}" type="presParOf" srcId="{1B9FF8CF-B185-D940-A82D-85E136F37E27}" destId="{1F242FBA-011C-2A4F-A50D-F7AC6C4A98E4}"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4E13E-5F3F-5441-9166-2CDF95A9DD7E}">
      <dsp:nvSpPr>
        <dsp:cNvPr id="0" name=""/>
        <dsp:cNvSpPr/>
      </dsp:nvSpPr>
      <dsp:spPr>
        <a:xfrm>
          <a:off x="0" y="8813"/>
          <a:ext cx="5157787" cy="1801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s-ES_tradnl" sz="2200" kern="1200" noProof="0" dirty="0">
              <a:latin typeface="Garamond" panose="02020404030301010803" pitchFamily="18" charset="0"/>
            </a:rPr>
            <a:t>La entrevista inicial con el cliente es fundamental para evaluar las posibles defensas frente a una ejecución hipotecaria, así como las reclamaciones afirmativas que este pudiera tener.</a:t>
          </a:r>
        </a:p>
      </dsp:txBody>
      <dsp:txXfrm>
        <a:off x="87957" y="96770"/>
        <a:ext cx="4981873" cy="1625886"/>
      </dsp:txXfrm>
    </dsp:sp>
    <dsp:sp modelId="{03A056F5-E969-DD41-800F-D4328493CF72}">
      <dsp:nvSpPr>
        <dsp:cNvPr id="0" name=""/>
        <dsp:cNvSpPr/>
      </dsp:nvSpPr>
      <dsp:spPr>
        <a:xfrm>
          <a:off x="0" y="1873973"/>
          <a:ext cx="5157787" cy="1801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s-ES_tradnl" sz="2200" kern="1200" noProof="0" dirty="0">
              <a:latin typeface="Garamond" panose="02020404030301010803" pitchFamily="18" charset="0"/>
            </a:rPr>
            <a:t>Podemos determinar aquí la disposición del cliente para cooperar durante el litigio y la razonabilidad de sus expectativas.</a:t>
          </a:r>
        </a:p>
      </dsp:txBody>
      <dsp:txXfrm>
        <a:off x="87957" y="1961930"/>
        <a:ext cx="4981873" cy="1625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AA0C8-CF04-0D4E-9C8F-A337BBF5C031}">
      <dsp:nvSpPr>
        <dsp:cNvPr id="0" name=""/>
        <dsp:cNvSpPr/>
      </dsp:nvSpPr>
      <dsp:spPr>
        <a:xfrm>
          <a:off x="553" y="1100890"/>
          <a:ext cx="1941339" cy="12327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526F3-9064-0F48-A244-92D6D488F6D9}">
      <dsp:nvSpPr>
        <dsp:cNvPr id="0" name=""/>
        <dsp:cNvSpPr/>
      </dsp:nvSpPr>
      <dsp:spPr>
        <a:xfrm>
          <a:off x="216257" y="1305809"/>
          <a:ext cx="1941339" cy="123275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aramond" panose="02020404030301010803" pitchFamily="18" charset="0"/>
            </a:rPr>
            <a:t>Qualified Written Request (QWR) (RESPA) 12 U.S.C. §2605(e)</a:t>
          </a:r>
        </a:p>
      </dsp:txBody>
      <dsp:txXfrm>
        <a:off x="252363" y="1341915"/>
        <a:ext cx="1869127" cy="1160538"/>
      </dsp:txXfrm>
    </dsp:sp>
    <dsp:sp modelId="{9E4CD838-BDA6-DF4A-B99C-D81E4A854E1C}">
      <dsp:nvSpPr>
        <dsp:cNvPr id="0" name=""/>
        <dsp:cNvSpPr/>
      </dsp:nvSpPr>
      <dsp:spPr>
        <a:xfrm>
          <a:off x="2373301" y="1100890"/>
          <a:ext cx="1941339" cy="12327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5E07A-49FD-AD42-B4B0-FE952FB0BACF}">
      <dsp:nvSpPr>
        <dsp:cNvPr id="0" name=""/>
        <dsp:cNvSpPr/>
      </dsp:nvSpPr>
      <dsp:spPr>
        <a:xfrm>
          <a:off x="2589005" y="1305809"/>
          <a:ext cx="1941339" cy="123275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latin typeface="Garamond" panose="02020404030301010803" pitchFamily="18" charset="0"/>
            </a:rPr>
            <a:t>Descubrimiento</a:t>
          </a:r>
          <a:r>
            <a:rPr lang="en-US" sz="1800" kern="1200" dirty="0">
              <a:latin typeface="Garamond" panose="02020404030301010803" pitchFamily="18" charset="0"/>
            </a:rPr>
            <a:t> de </a:t>
          </a:r>
          <a:r>
            <a:rPr lang="en-US" sz="1800" kern="1200" dirty="0" err="1">
              <a:latin typeface="Garamond" panose="02020404030301010803" pitchFamily="18" charset="0"/>
            </a:rPr>
            <a:t>prueba</a:t>
          </a:r>
          <a:r>
            <a:rPr lang="en-US" sz="1800" kern="1200" dirty="0">
              <a:latin typeface="Garamond" panose="02020404030301010803" pitchFamily="18" charset="0"/>
            </a:rPr>
            <a:t> (Regla 23 de </a:t>
          </a:r>
          <a:r>
            <a:rPr lang="en-US" sz="1800" kern="1200" dirty="0" err="1">
              <a:latin typeface="Garamond" panose="02020404030301010803" pitchFamily="18" charset="0"/>
            </a:rPr>
            <a:t>Procedimiento</a:t>
          </a:r>
          <a:r>
            <a:rPr lang="en-US" sz="1800" kern="1200" dirty="0">
              <a:latin typeface="Garamond" panose="02020404030301010803" pitchFamily="18" charset="0"/>
            </a:rPr>
            <a:t> Civil)	</a:t>
          </a:r>
        </a:p>
      </dsp:txBody>
      <dsp:txXfrm>
        <a:off x="2625111" y="1341915"/>
        <a:ext cx="1869127" cy="11605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A4761-7017-364C-B793-36B17C52DD12}">
      <dsp:nvSpPr>
        <dsp:cNvPr id="0" name=""/>
        <dsp:cNvSpPr/>
      </dsp:nvSpPr>
      <dsp:spPr>
        <a:xfrm>
          <a:off x="0" y="760"/>
          <a:ext cx="65869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9E9510-E7C8-7449-BBA5-7EF75F312280}">
      <dsp:nvSpPr>
        <dsp:cNvPr id="0" name=""/>
        <dsp:cNvSpPr/>
      </dsp:nvSpPr>
      <dsp:spPr>
        <a:xfrm>
          <a:off x="0" y="760"/>
          <a:ext cx="6586914" cy="51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latin typeface="Garamond" panose="02020404030301010803" pitchFamily="18" charset="0"/>
            </a:rPr>
            <a:t>Los  privilegios impiden el descubrimiento de ciertos actos, hechos o comunicaciones. </a:t>
          </a:r>
          <a:r>
            <a:rPr lang="en-US" sz="1500" i="1" kern="1200">
              <a:latin typeface="Garamond" panose="02020404030301010803" pitchFamily="18" charset="0"/>
            </a:rPr>
            <a:t>Ponce Advance Medical Group Network, Inc. v. Santiago González, 197 D.P.R. 891 (2017)</a:t>
          </a:r>
          <a:r>
            <a:rPr lang="en-US" sz="1500" kern="1200">
              <a:latin typeface="Garamond" panose="02020404030301010803" pitchFamily="18" charset="0"/>
            </a:rPr>
            <a:t> </a:t>
          </a:r>
        </a:p>
      </dsp:txBody>
      <dsp:txXfrm>
        <a:off x="0" y="760"/>
        <a:ext cx="6586914" cy="518462"/>
      </dsp:txXfrm>
    </dsp:sp>
    <dsp:sp modelId="{CAA6A7DE-71D5-0D46-AC15-F5F5B0DE330B}">
      <dsp:nvSpPr>
        <dsp:cNvPr id="0" name=""/>
        <dsp:cNvSpPr/>
      </dsp:nvSpPr>
      <dsp:spPr>
        <a:xfrm>
          <a:off x="0" y="519222"/>
          <a:ext cx="6586914"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312A88B-DB74-E140-B8D3-EA90676DC15B}">
      <dsp:nvSpPr>
        <dsp:cNvPr id="0" name=""/>
        <dsp:cNvSpPr/>
      </dsp:nvSpPr>
      <dsp:spPr>
        <a:xfrm>
          <a:off x="0" y="519222"/>
          <a:ext cx="6586914" cy="51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latin typeface="Garamond" panose="02020404030301010803" pitchFamily="18" charset="0"/>
            </a:rPr>
            <a:t>Los tribunales deben interpretar la existencia de un privilegio probatorio de manera restrictiva para no entorpecer la consecución de la verdad en los procesos judiciales. </a:t>
          </a:r>
          <a:r>
            <a:rPr lang="en-US" sz="1500" i="1" kern="1200">
              <a:latin typeface="Garamond" panose="02020404030301010803" pitchFamily="18" charset="0"/>
            </a:rPr>
            <a:t>Id</a:t>
          </a:r>
          <a:r>
            <a:rPr lang="en-US" sz="1500" kern="1200">
              <a:latin typeface="Garamond" panose="02020404030301010803" pitchFamily="18" charset="0"/>
            </a:rPr>
            <a:t>.</a:t>
          </a:r>
        </a:p>
      </dsp:txBody>
      <dsp:txXfrm>
        <a:off x="0" y="519222"/>
        <a:ext cx="6586914" cy="518462"/>
      </dsp:txXfrm>
    </dsp:sp>
    <dsp:sp modelId="{8A5D8FD0-3B5C-3348-B4D8-D73F0B25EA74}">
      <dsp:nvSpPr>
        <dsp:cNvPr id="0" name=""/>
        <dsp:cNvSpPr/>
      </dsp:nvSpPr>
      <dsp:spPr>
        <a:xfrm>
          <a:off x="0" y="1037684"/>
          <a:ext cx="6586914"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D67D5EC-8BC6-9A4F-BCCB-172B9E3BD275}">
      <dsp:nvSpPr>
        <dsp:cNvPr id="0" name=""/>
        <dsp:cNvSpPr/>
      </dsp:nvSpPr>
      <dsp:spPr>
        <a:xfrm>
          <a:off x="0" y="1037684"/>
          <a:ext cx="6586914" cy="51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latin typeface="Garamond" panose="02020404030301010803" pitchFamily="18" charset="0"/>
            </a:rPr>
            <a:t>Los privilegios no se concederán de manera automática y se reconocerán únicamente cuando se invoquen de manera certera y oportuna. </a:t>
          </a:r>
          <a:r>
            <a:rPr lang="en-US" sz="1500" i="1" kern="1200">
              <a:latin typeface="Garamond" panose="02020404030301010803" pitchFamily="18" charset="0"/>
            </a:rPr>
            <a:t>Id</a:t>
          </a:r>
          <a:r>
            <a:rPr lang="en-US" sz="1500" kern="1200">
              <a:latin typeface="Garamond" panose="02020404030301010803" pitchFamily="18" charset="0"/>
            </a:rPr>
            <a:t>.</a:t>
          </a:r>
        </a:p>
      </dsp:txBody>
      <dsp:txXfrm>
        <a:off x="0" y="1037684"/>
        <a:ext cx="6586914" cy="518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F3057-DE23-6B4B-B62B-0D0256D33E95}">
      <dsp:nvSpPr>
        <dsp:cNvPr id="0" name=""/>
        <dsp:cNvSpPr/>
      </dsp:nvSpPr>
      <dsp:spPr>
        <a:xfrm>
          <a:off x="3493" y="249808"/>
          <a:ext cx="5010366" cy="36931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just" defTabSz="889000">
            <a:lnSpc>
              <a:spcPct val="90000"/>
            </a:lnSpc>
            <a:spcBef>
              <a:spcPct val="0"/>
            </a:spcBef>
            <a:spcAft>
              <a:spcPct val="35000"/>
            </a:spcAft>
            <a:buNone/>
            <a:defRPr b="1"/>
          </a:pPr>
          <a:r>
            <a:rPr lang="es-ES_tradnl" sz="2000" kern="1200">
              <a:latin typeface="Garamond" panose="02020404030301010803" pitchFamily="18" charset="0"/>
            </a:rPr>
            <a:t>Pedir evidencia de notificación adecuada.</a:t>
          </a:r>
          <a:endParaRPr lang="en-US" sz="2000" kern="120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a:latin typeface="Garamond" panose="02020404030301010803" pitchFamily="18" charset="0"/>
            </a:rPr>
            <a:t>Constatar que exige total adeudado, incluyendo principal, intereses, adelantos protectores y cualquier subvención sujeta a recuperación. </a:t>
          </a:r>
          <a:endParaRPr lang="en-US" sz="1600" kern="120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a:latin typeface="Garamond" panose="02020404030301010803" pitchFamily="18" charset="0"/>
            </a:rPr>
            <a:t>Oportunidad de una discusión informal y solicitar vista administrativa. CSC Handbook, HB-2-3550, §6.5(b)(Jan. 2017).</a:t>
          </a:r>
          <a:endParaRPr lang="en-US" sz="1600" kern="120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dirty="0">
              <a:latin typeface="Garamond" panose="02020404030301010803" pitchFamily="18" charset="0"/>
            </a:rPr>
            <a:t>Pedir evidencia de envío por correo certificado acuse de recibo y correo regular.</a:t>
          </a:r>
          <a:endParaRPr lang="en-US" sz="1600" kern="1200" dirty="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a:latin typeface="Garamond" panose="02020404030301010803" pitchFamily="18" charset="0"/>
            </a:rPr>
            <a:t>Pedir toda dirección que tengan en récord del deudor.</a:t>
          </a:r>
          <a:endParaRPr lang="en-US" sz="1600" kern="120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a:latin typeface="Garamond" panose="02020404030301010803" pitchFamily="18" charset="0"/>
            </a:rPr>
            <a:t>Pedir que desglosen a todas las direcciones donde se cursaron la notificación adecuada.</a:t>
          </a:r>
          <a:endParaRPr lang="en-US" sz="1600" kern="1200">
            <a:latin typeface="Garamond" panose="02020404030301010803" pitchFamily="18" charset="0"/>
          </a:endParaRPr>
        </a:p>
        <a:p>
          <a:pPr marL="171450" lvl="1" indent="-171450" algn="just" defTabSz="711200">
            <a:lnSpc>
              <a:spcPct val="90000"/>
            </a:lnSpc>
            <a:spcBef>
              <a:spcPct val="0"/>
            </a:spcBef>
            <a:spcAft>
              <a:spcPct val="15000"/>
            </a:spcAft>
            <a:buChar char="•"/>
          </a:pPr>
          <a:r>
            <a:rPr lang="es-ES_tradnl" sz="1600" kern="1200" dirty="0">
              <a:latin typeface="Garamond" panose="02020404030301010803" pitchFamily="18" charset="0"/>
            </a:rPr>
            <a:t>Pedir información de la notificación al deudor de las opciones de mitigación de pérdida para las que cualifica.</a:t>
          </a:r>
          <a:endParaRPr lang="en-US" sz="1600" kern="1200" dirty="0">
            <a:latin typeface="Garamond" panose="02020404030301010803" pitchFamily="18" charset="0"/>
          </a:endParaRPr>
        </a:p>
      </dsp:txBody>
      <dsp:txXfrm>
        <a:off x="3493" y="249808"/>
        <a:ext cx="5010366" cy="3693188"/>
      </dsp:txXfrm>
    </dsp:sp>
    <dsp:sp modelId="{01C88D7F-CE55-A44E-A3AA-7B6785EBE5FD}">
      <dsp:nvSpPr>
        <dsp:cNvPr id="0" name=""/>
        <dsp:cNvSpPr/>
      </dsp:nvSpPr>
      <dsp:spPr>
        <a:xfrm>
          <a:off x="5088136" y="1974902"/>
          <a:ext cx="751555"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42FBA-011C-2A4F-A50D-F7AC6C4A98E4}">
      <dsp:nvSpPr>
        <dsp:cNvPr id="0" name=""/>
        <dsp:cNvSpPr/>
      </dsp:nvSpPr>
      <dsp:spPr>
        <a:xfrm>
          <a:off x="5913968" y="249808"/>
          <a:ext cx="5010366" cy="36931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just" defTabSz="1066800">
            <a:lnSpc>
              <a:spcPct val="90000"/>
            </a:lnSpc>
            <a:spcBef>
              <a:spcPct val="0"/>
            </a:spcBef>
            <a:spcAft>
              <a:spcPct val="35000"/>
            </a:spcAft>
            <a:buNone/>
            <a:defRPr b="1"/>
          </a:pPr>
          <a:r>
            <a:rPr lang="es-ES_tradnl" sz="2400" kern="1200" dirty="0">
              <a:latin typeface="Garamond" panose="02020404030301010803" pitchFamily="18" charset="0"/>
            </a:rPr>
            <a:t>La cuenta debe estar en mora por una cantidad equivalente a tres (3) pagos o una cantidad equivalente a dos (2) pagos que están morosos por tres (3) meses consecutivos. 7 C.F.R. 3555.202(b)</a:t>
          </a:r>
          <a:endParaRPr lang="en-US" sz="2400" kern="1200" dirty="0">
            <a:latin typeface="Garamond" panose="02020404030301010803" pitchFamily="18" charset="0"/>
          </a:endParaRPr>
        </a:p>
        <a:p>
          <a:pPr marL="228600" lvl="1" indent="-228600" algn="just" defTabSz="889000">
            <a:lnSpc>
              <a:spcPct val="90000"/>
            </a:lnSpc>
            <a:spcBef>
              <a:spcPct val="0"/>
            </a:spcBef>
            <a:spcAft>
              <a:spcPct val="15000"/>
            </a:spcAft>
            <a:buChar char="•"/>
          </a:pPr>
          <a:r>
            <a:rPr lang="es-ES_tradnl" sz="2000" kern="1200" dirty="0">
              <a:latin typeface="Garamond" panose="02020404030301010803" pitchFamily="18" charset="0"/>
            </a:rPr>
            <a:t>Revisar que la delincuencia necesaria exista.</a:t>
          </a:r>
          <a:endParaRPr lang="en-US" sz="2000" kern="1200" dirty="0">
            <a:latin typeface="Garamond" panose="02020404030301010803" pitchFamily="18" charset="0"/>
          </a:endParaRPr>
        </a:p>
        <a:p>
          <a:pPr marL="228600" lvl="1" indent="-228600" algn="just" defTabSz="889000">
            <a:lnSpc>
              <a:spcPct val="90000"/>
            </a:lnSpc>
            <a:spcBef>
              <a:spcPct val="0"/>
            </a:spcBef>
            <a:spcAft>
              <a:spcPct val="15000"/>
            </a:spcAft>
            <a:buChar char="•"/>
          </a:pPr>
          <a:r>
            <a:rPr lang="es-ES_tradnl" sz="2000" kern="1200" dirty="0">
              <a:latin typeface="Garamond" panose="02020404030301010803" pitchFamily="18" charset="0"/>
            </a:rPr>
            <a:t>Solicitar delincuencia al momento de aceleración.</a:t>
          </a:r>
          <a:endParaRPr lang="en-US" sz="2000" kern="1200" dirty="0">
            <a:latin typeface="Garamond" panose="02020404030301010803" pitchFamily="18" charset="0"/>
          </a:endParaRPr>
        </a:p>
        <a:p>
          <a:pPr marL="228600" lvl="1" indent="-228600" algn="just" defTabSz="889000">
            <a:lnSpc>
              <a:spcPct val="90000"/>
            </a:lnSpc>
            <a:spcBef>
              <a:spcPct val="0"/>
            </a:spcBef>
            <a:spcAft>
              <a:spcPct val="15000"/>
            </a:spcAft>
            <a:buChar char="•"/>
          </a:pPr>
          <a:r>
            <a:rPr lang="es-ES_tradnl" sz="2000" kern="1200" dirty="0">
              <a:latin typeface="Garamond" panose="02020404030301010803" pitchFamily="18" charset="0"/>
            </a:rPr>
            <a:t>Solicitar historial de pago con pagos en suspense.</a:t>
          </a:r>
          <a:endParaRPr lang="en-US" sz="2000" kern="1200" dirty="0">
            <a:latin typeface="Garamond" panose="02020404030301010803" pitchFamily="18" charset="0"/>
          </a:endParaRPr>
        </a:p>
      </dsp:txBody>
      <dsp:txXfrm>
        <a:off x="5913968" y="249808"/>
        <a:ext cx="5010366" cy="36931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4C147-B51B-D645-A7B7-00F8A6DEA104}" type="datetimeFigureOut">
              <a:rPr lang="en-US" smtClean="0"/>
              <a:t>7/8/26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266931-28A8-3145-BB7A-AE222C5C26EA}" type="slidenum">
              <a:rPr lang="en-US" smtClean="0"/>
              <a:t>‹#›</a:t>
            </a:fld>
            <a:endParaRPr lang="en-US"/>
          </a:p>
        </p:txBody>
      </p:sp>
    </p:spTree>
    <p:extLst>
      <p:ext uri="{BB962C8B-B14F-4D97-AF65-F5344CB8AC3E}">
        <p14:creationId xmlns:p14="http://schemas.microsoft.com/office/powerpoint/2010/main" val="1566466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3DD44D4-0EFC-4230-A99D-0AD539333F87}" type="slidenum">
              <a:rPr/>
              <a:t>58</a:t>
            </a:fld>
            <a:endParaRPr lang="en-US"/>
          </a:p>
        </p:txBody>
      </p:sp>
    </p:spTree>
    <p:extLst>
      <p:ext uri="{BB962C8B-B14F-4D97-AF65-F5344CB8AC3E}">
        <p14:creationId xmlns:p14="http://schemas.microsoft.com/office/powerpoint/2010/main" val="352878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266931-28A8-3145-BB7A-AE222C5C26EA}" type="slidenum">
              <a:rPr lang="en-US" smtClean="0"/>
              <a:t>139</a:t>
            </a:fld>
            <a:endParaRPr lang="en-US"/>
          </a:p>
        </p:txBody>
      </p:sp>
    </p:spTree>
    <p:extLst>
      <p:ext uri="{BB962C8B-B14F-4D97-AF65-F5344CB8AC3E}">
        <p14:creationId xmlns:p14="http://schemas.microsoft.com/office/powerpoint/2010/main" val="626219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E1E6-564A-1709-AA10-39E3E4CF8E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644A6A4-399A-0B05-B733-AACA665142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208D27C-1724-FD1D-7AEF-40EC7AE1851A}"/>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E2F27166-79A4-6F6E-23F6-D4310BDB20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DC18D1-FFC2-6ECE-25B3-5C0F06BD05DE}"/>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613270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F735-0541-E92F-0421-A6FF87778B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EBEE34-C132-3068-9AB9-FF22050B31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F2A251-EF09-D58A-D353-B66CED080FD8}"/>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6883A19F-A1CD-2A7C-77F2-2FCEC77984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D8B7A1-3500-0277-7743-A6317B491A5D}"/>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3677417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113A3-2860-E355-BE11-8BC7D2A3FE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9117D27-8AA9-8EB0-B4B1-9F36DF09D2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08A616-5BEF-A2DE-91BE-571CDDA55E49}"/>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B91B4095-C364-CDAE-6863-69EC869A67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3650A0-78AE-B38B-E501-6655096C1D73}"/>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158789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18BFA-2AE0-A3E0-0343-84A706EB13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300B43E-8967-B451-BDBE-C4AF03F773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6A5C3A3-8431-6522-6215-2AD7892871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C7C2B5D-CABA-FD10-2D6B-2427AD0B1ADA}"/>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6" name="Footer Placeholder 5">
            <a:extLst>
              <a:ext uri="{FF2B5EF4-FFF2-40B4-BE49-F238E27FC236}">
                <a16:creationId xmlns:a16="http://schemas.microsoft.com/office/drawing/2014/main" id="{33A7D60D-5C89-E208-BCD9-D8B0B9A2CD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9C2F20-2A53-1E15-539D-C5B44D501650}"/>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1746242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0502-2DDA-F806-6E3F-3B21E1F7BC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422C30-00C5-CE71-BD25-9D89B88F9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FA802B-18DC-5BB4-CF05-2BF870E22B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5CB054-0119-7CD8-13B7-10DBC50833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CC6255-9860-87EF-E96D-2F49F83325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239C713-A070-8D1C-7341-F38E6D4C9059}"/>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8" name="Footer Placeholder 7">
            <a:extLst>
              <a:ext uri="{FF2B5EF4-FFF2-40B4-BE49-F238E27FC236}">
                <a16:creationId xmlns:a16="http://schemas.microsoft.com/office/drawing/2014/main" id="{75849ED5-8A49-A5F5-7A28-30D3526DC71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0CCECB7-22B6-3F0D-112B-BA106A88145B}"/>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791440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1968-DBE1-1DDD-8562-AE518439E1A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3C3B72C-05D7-F771-DC94-92A421AA2C29}"/>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4" name="Footer Placeholder 3">
            <a:extLst>
              <a:ext uri="{FF2B5EF4-FFF2-40B4-BE49-F238E27FC236}">
                <a16:creationId xmlns:a16="http://schemas.microsoft.com/office/drawing/2014/main" id="{2BB41587-5ABE-8FC6-066A-E0FE6487DA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6A3EF4F-6A57-C741-1CE4-03CC80B705CF}"/>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2504221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47526-4A3C-B88A-BA52-5CB9EB0B1AF1}"/>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3" name="Footer Placeholder 2">
            <a:extLst>
              <a:ext uri="{FF2B5EF4-FFF2-40B4-BE49-F238E27FC236}">
                <a16:creationId xmlns:a16="http://schemas.microsoft.com/office/drawing/2014/main" id="{9F8A00CC-B87B-7C46-BD8A-D25AC0068B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DDE571-E3E1-430E-1888-0A6527802196}"/>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3319487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1CEB-7DA9-8F10-B1BE-92A551CC7A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E240C6B-2E6A-695B-D748-E5DCC3EC1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E8FBA5-D55C-7F5E-BA34-193C303B9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EF305A-D917-E88D-CE40-7B842E93AB38}"/>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6" name="Footer Placeholder 5">
            <a:extLst>
              <a:ext uri="{FF2B5EF4-FFF2-40B4-BE49-F238E27FC236}">
                <a16:creationId xmlns:a16="http://schemas.microsoft.com/office/drawing/2014/main" id="{B5C7FB52-0440-1FE1-C942-E392018998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74EFE4-033C-52C8-92BF-7E319D089DB0}"/>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854583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15603-CEEB-B34F-8FBF-45D59DAD03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99184F-ACA9-AF4A-2C74-6AE45F873A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1DD701-4269-9889-AF5B-63ABBD856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4D53E5-17A9-B371-08C7-C75CD7F882E8}"/>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6" name="Footer Placeholder 5">
            <a:extLst>
              <a:ext uri="{FF2B5EF4-FFF2-40B4-BE49-F238E27FC236}">
                <a16:creationId xmlns:a16="http://schemas.microsoft.com/office/drawing/2014/main" id="{02F1CFAA-C7E3-37FD-A2E2-31DFFFDA9B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C1DFD7-960D-6D67-6FCC-93A283DDCC6C}"/>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3629998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A7596-5F57-092E-B0D3-1476CCBAE16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FEF79AF-4CA4-052C-83F7-EEBE863AA0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26A024-4374-FA54-B971-2904988E3EF7}"/>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D3DD1E74-C856-9456-FE4B-F2F11A4300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9B162-12ED-C8B9-8AFB-CE4732F261A5}"/>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3142423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26BD98-3BC7-D184-FBC2-61D205FD013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231BDC5-AF53-BCFE-C594-5DB5B81C33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36401A-682A-8E79-8176-DDD0D785C40B}"/>
              </a:ext>
            </a:extLst>
          </p:cNvPr>
          <p:cNvSpPr>
            <a:spLocks noGrp="1"/>
          </p:cNvSpPr>
          <p:nvPr>
            <p:ph type="dt" sz="half" idx="10"/>
          </p:nvPr>
        </p:nvSpPr>
        <p:spPr/>
        <p:txBody>
          <a:body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B84536E6-3DA7-B7DA-5262-55235F32C4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49BEB8-758E-C62F-8EDB-46973D1058E0}"/>
              </a:ext>
            </a:extLst>
          </p:cNvPr>
          <p:cNvSpPr>
            <a:spLocks noGrp="1"/>
          </p:cNvSpPr>
          <p:nvPr>
            <p:ph type="sldNum" sz="quarter" idx="12"/>
          </p:nvPr>
        </p:nvSpPr>
        <p:spPr/>
        <p:txBody>
          <a:bodyPr/>
          <a:lstStyle/>
          <a:p>
            <a:fld id="{00D9C69D-C418-C048-BC63-9E64C8F9A24A}" type="slidenum">
              <a:rPr lang="en-US" smtClean="0"/>
              <a:t>‹#›</a:t>
            </a:fld>
            <a:endParaRPr lang="en-US"/>
          </a:p>
        </p:txBody>
      </p:sp>
    </p:spTree>
    <p:extLst>
      <p:ext uri="{BB962C8B-B14F-4D97-AF65-F5344CB8AC3E}">
        <p14:creationId xmlns:p14="http://schemas.microsoft.com/office/powerpoint/2010/main" val="3715459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67850A-7770-530A-A558-CFBDB30AE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37DEF99-BAB8-E7FE-422A-BC93C54BF9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067F0C-BACD-CF57-7556-E44C7A871E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675A4D-3A61-6140-B33C-996BB18B2B86}" type="datetimeFigureOut">
              <a:rPr lang="en-US" smtClean="0"/>
              <a:t>7/8/26</a:t>
            </a:fld>
            <a:endParaRPr lang="en-US"/>
          </a:p>
        </p:txBody>
      </p:sp>
      <p:sp>
        <p:nvSpPr>
          <p:cNvPr id="5" name="Footer Placeholder 4">
            <a:extLst>
              <a:ext uri="{FF2B5EF4-FFF2-40B4-BE49-F238E27FC236}">
                <a16:creationId xmlns:a16="http://schemas.microsoft.com/office/drawing/2014/main" id="{B21B22F5-850B-5F98-B812-DF851248A6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FCC0EB-AC2F-8D7D-1AAD-19A6783BFF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D9C69D-C418-C048-BC63-9E64C8F9A24A}" type="slidenum">
              <a:rPr lang="en-US" smtClean="0"/>
              <a:t>‹#›</a:t>
            </a:fld>
            <a:endParaRPr lang="en-US"/>
          </a:p>
        </p:txBody>
      </p:sp>
    </p:spTree>
    <p:extLst>
      <p:ext uri="{BB962C8B-B14F-4D97-AF65-F5344CB8AC3E}">
        <p14:creationId xmlns:p14="http://schemas.microsoft.com/office/powerpoint/2010/main" val="29547832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ultura.com/p-i-have-a-problem-problems-5-11342664.html" TargetMode="External"/><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65023-thought-thinking-emoji-free-hq-image" TargetMode="External"/><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elesa2.blogspot.com/2016/03/present-simple-practice.html" TargetMode="External"/><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elesa2.blogspot.com/2016/03/present-simple-practice.html" TargetMode="External"/><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ranscend.org/tms/2018/03/a-stream-of-consciousness-about-stream-of-time/" TargetMode="External"/><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hourglass-sand-watch-time-glass-1046841/"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vestopedia.com/terms/d/due-process.asp"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bluediamondgallery.com/law-book/d/due-process.html" TargetMode="External"/><Relationship Id="rId2" Type="http://schemas.openxmlformats.org/officeDocument/2006/relationships/image" Target="../media/image9.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vinsider.com/network/discovery/"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rawpixel.com/search/information?sort=curated&amp;page=1"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ixabay.com/en/job-interview-colleagues-business-437026/" TargetMode="External"/><Relationship Id="rId3" Type="http://schemas.openxmlformats.org/officeDocument/2006/relationships/diagramLayout" Target="../diagrams/layout1.xml"/><Relationship Id="rId7" Type="http://schemas.openxmlformats.org/officeDocument/2006/relationships/image" Target="../media/image12.jp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en/view-image.php?image=261412&amp;picture=hiring-recruitmentjob-interview"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higheredjobs.com/Articles/articleDisplay.cfm?ID=3746" TargetMode="External"/><Relationship Id="rId2" Type="http://schemas.openxmlformats.org/officeDocument/2006/relationships/image" Target="../media/image14.jp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piqsels.com/es/public-domain-photo-zbuha"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picpedia.org/post-it-note/e/economic-forecast.html" TargetMode="External"/><Relationship Id="rId2" Type="http://schemas.openxmlformats.org/officeDocument/2006/relationships/image" Target="../media/image16.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mynextmove.org/profile/summary/13-2072.00"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terpriseintegrationpatterns.com/patterns/messaging/SystemManagementExample.html" TargetMode="External"/><Relationship Id="rId2" Type="http://schemas.openxmlformats.org/officeDocument/2006/relationships/image" Target="../media/image18.gif"/><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consumerfinance.gov/compliance/compliance-resources/mortgage-resources/tila-respa-integrated-disclosures/" TargetMode="External"/><Relationship Id="rId2" Type="http://schemas.openxmlformats.org/officeDocument/2006/relationships/hyperlink" Target="https://www.hud.gov/sites/documents/1.pdf" TargetMode="External"/><Relationship Id="rId1" Type="http://schemas.openxmlformats.org/officeDocument/2006/relationships/slideLayout" Target="../slideLayouts/slideLayout4.xml"/><Relationship Id="rId5" Type="http://schemas.openxmlformats.org/officeDocument/2006/relationships/hyperlink" Target="https://www.advisor.ca/industry-news/regulation/csa-debuts-new-disclosure-delivery-model/" TargetMode="External"/><Relationship Id="rId4" Type="http://schemas.openxmlformats.org/officeDocument/2006/relationships/image" Target="../media/image19.jpg"/></Relationships>
</file>

<file path=ppt/slides/_rels/slide22.xml.rels><?xml version="1.0" encoding="UTF-8" standalone="yes"?>
<Relationships xmlns="http://schemas.openxmlformats.org/package/2006/relationships"><Relationship Id="rId3" Type="http://schemas.openxmlformats.org/officeDocument/2006/relationships/hyperlink" Target="https://www.completepropertytraining.com.au/queenslands-new-disclosure-regime-what-sellers-need-to-know/" TargetMode="External"/><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picpedia.org/post-it-note/d/disclosure-statement.html" TargetMode="External"/><Relationship Id="rId2" Type="http://schemas.openxmlformats.org/officeDocument/2006/relationships/image" Target="../media/image21.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colruytgroup.com/nl/onze-merken/consumentenmerken/collect-go"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suranceage.co.uk/insight/7958571/dcl-survey-pinpoints-claims-service-in-commercial-motor-as-key-battleground" TargetMode="External"/><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hippopx.com/en/balance-scale-balance-weigh-measurement-equal-scales-compare-244378" TargetMode="External"/><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pexels.com/photo/balance-805418/" TargetMode="External"/><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rawpixel.com/search/payment?page=1&amp;sort=curated" TargetMode="External"/><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marketmovers.it/2019/07/revocare-domiciliazione-bancaria.html" TargetMode="External"/><Relationship Id="rId2" Type="http://schemas.openxmlformats.org/officeDocument/2006/relationships/image" Target="../media/image27.jp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everybodylovesyourmoney.com/2026/05/03/why-your-escrow-payment-keeps-increasing-every-year.html" TargetMode="External"/><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rawpixel.com/image/401732/free-illustration-image-insurance-budget-buy" TargetMode="External"/><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travelafterwork.com/2021/04/13/how-to-rescue-your-credit/" TargetMode="External"/><Relationship Id="rId2" Type="http://schemas.openxmlformats.org/officeDocument/2006/relationships/image" Target="../media/image30.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reminetwork.com/articles/accelerated-response-depletes-incentive-funds/" TargetMode="External"/><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rawpixel.com/search/administrative" TargetMode="External"/><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natlawreview.com/article/mediation-give-it-try-you-might-it" TargetMode="External"/><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picserver.org/highway-signs2/s/standards.html" TargetMode="External"/><Relationship Id="rId2" Type="http://schemas.openxmlformats.org/officeDocument/2006/relationships/image" Target="../media/image34.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outamation.com/beyond-compliance-why-close-enough-no-longer-works-in-loss-mitigation/" TargetMode="External"/><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higheredjobs.com/Articles/articleDisplay.cfm?ID=3724" TargetMode="External"/><Relationship Id="rId2" Type="http://schemas.openxmlformats.org/officeDocument/2006/relationships/image" Target="../media/image36.jp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intendoblast.com.br/2013/01/top-10-itens-da-serie-zelda.html" TargetMode="External"/><Relationship Id="rId2" Type="http://schemas.openxmlformats.org/officeDocument/2006/relationships/image" Target="../media/image37.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en.wikipedia.org/wiki/Assassin's_Creed_Origins" TargetMode="External"/><Relationship Id="rId2" Type="http://schemas.openxmlformats.org/officeDocument/2006/relationships/image" Target="../media/image38.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housingwire.com/articles/reverse-steering-coming-soon-listings/" TargetMode="External"/><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brewminate.com/political-corruption-in-postbellum-america/" TargetMode="External"/><Relationship Id="rId2" Type="http://schemas.openxmlformats.org/officeDocument/2006/relationships/image" Target="../media/image40.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investopedia.com/terms/u/ucc-1-statement.asp" TargetMode="External"/><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justwatch.com/nz/tv-show/homesteads" TargetMode="External"/><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bluediamondgallery.com/handwriting/d/duty-of-good-faith.html" TargetMode="External"/><Relationship Id="rId2" Type="http://schemas.openxmlformats.org/officeDocument/2006/relationships/image" Target="../media/image4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picpedia.org/highway-signs/p/precedent.html" TargetMode="External"/><Relationship Id="rId2" Type="http://schemas.openxmlformats.org/officeDocument/2006/relationships/image" Target="../media/image44.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pixabay.com/illustrations/checklist-to-do-activities-boxes-1766064/" TargetMode="External"/><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hyperlink" Target="https://www.coindesk.com/markets/2026/03/31/hashdex-s-diversified-crypto-etf-adds-options-for-hedging-income-generation" TargetMode="External"/><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loonylabs.org/tag/email/" TargetMode="External"/><Relationship Id="rId7" Type="http://schemas.openxmlformats.org/officeDocument/2006/relationships/diagramColors" Target="../diagrams/colors2.xml"/><Relationship Id="rId2" Type="http://schemas.openxmlformats.org/officeDocument/2006/relationships/image" Target="../media/image47.jpg"/><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0.xml.rels><?xml version="1.0" encoding="UTF-8" standalone="yes"?>
<Relationships xmlns="http://schemas.openxmlformats.org/package/2006/relationships"><Relationship Id="rId3" Type="http://schemas.openxmlformats.org/officeDocument/2006/relationships/hyperlink" Target="https://deskelly.ie/collections/beds" TargetMode="External"/><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lospaziobianco.it/doctor-who-3-morrison-taylor/" TargetMode="External"/><Relationship Id="rId2" Type="http://schemas.openxmlformats.org/officeDocument/2006/relationships/image" Target="../media/image51.jp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hyperlink" Target="https://www.generasia.com/wiki/They_Go,_Where" TargetMode="External"/><Relationship Id="rId2" Type="http://schemas.openxmlformats.org/officeDocument/2006/relationships/image" Target="../media/image5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slideshare.net/slideshow/principle-of-ethics-introduction-origin/271554575" TargetMode="External"/><Relationship Id="rId2" Type="http://schemas.openxmlformats.org/officeDocument/2006/relationships/image" Target="../media/image54.jp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middleeastmonitor.com/federal-deposit-insurance-corporation-fdic-5/"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halifax.mediacoop.ca/story/not-what-democracy-looks/34092" TargetMode="External"/><Relationship Id="rId2" Type="http://schemas.openxmlformats.org/officeDocument/2006/relationships/image" Target="../media/image56.jp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hyperlink" Target="http://www.ililani.media/2024/03/kiuc-plans-to-strengthen-he-electric.html" TargetMode="External"/><Relationship Id="rId2" Type="http://schemas.openxmlformats.org/officeDocument/2006/relationships/image" Target="../media/image57.gif"/><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rawpixel.com/image/365455/image-rawpixelcom" TargetMode="External"/><Relationship Id="rId2" Type="http://schemas.openxmlformats.org/officeDocument/2006/relationships/image" Target="../media/image58.jp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hyperlink" Target="https://www.cato.org/blog/restructure-or-repeal-whats-best-way-fix-consumer-financial-protection-bureau" TargetMode="External"/><Relationship Id="rId2" Type="http://schemas.openxmlformats.org/officeDocument/2006/relationships/image" Target="../media/image59.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3.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hyperlink" Target="https://expense.mekari.com/en/blog/duplicative-transaction-detection" TargetMode="External"/><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hyperlink" Target="https://www.uscreditcardguide.com/guide-to-the-fico-credit-score/" TargetMode="External"/><Relationship Id="rId2" Type="http://schemas.openxmlformats.org/officeDocument/2006/relationships/image" Target="../media/image63.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it.wikipedia.org/wiki/Privileged" TargetMode="External"/><Relationship Id="rId2" Type="http://schemas.openxmlformats.org/officeDocument/2006/relationships/image" Target="../media/image64.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ie.headtopics.com/news/compensation-scheme-receives-1-600-claims-from-blackbee-63333968" TargetMode="External"/><Relationship Id="rId2" Type="http://schemas.openxmlformats.org/officeDocument/2006/relationships/image" Target="../media/image65.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hyperlink" Target="https://searchengineland.com/proprietary-data-ai-citation-asset-481380" TargetMode="External"/><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hyperlink" Target="https://www.msn.com/en-us/money/news/psa-announces-first-step-in-200m-investment-psa-europe-to-start-operations-in-august/ar-AA25o2Ph" TargetMode="External"/><Relationship Id="rId2" Type="http://schemas.openxmlformats.org/officeDocument/2006/relationships/image" Target="../media/image67.im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hyperlink" Target="https://www.abacademies.org/articles/impact-of-corporate-governance-on-sustainability-a-study-of-the-indian-fmcg-industry-6922.html" TargetMode="External"/><Relationship Id="rId2" Type="http://schemas.openxmlformats.org/officeDocument/2006/relationships/image" Target="../media/image68.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s://clawofknowledge.blogspot.com/2016/09/controversy.html" TargetMode="External"/><Relationship Id="rId2" Type="http://schemas.openxmlformats.org/officeDocument/2006/relationships/image" Target="../media/image69.pn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svgsilh.com/image/32477.html" TargetMode="External"/><Relationship Id="rId2" Type="http://schemas.openxmlformats.org/officeDocument/2006/relationships/image" Target="../media/image70.sv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hyperlink" Target="https://broncoswire.usatoday.com/story/sports/nfl/broncos/2026/05/02/broncos-news-red-murdock-mr-irrelevant/89875614007/" TargetMode="External"/><Relationship Id="rId2" Type="http://schemas.openxmlformats.org/officeDocument/2006/relationships/image" Target="../media/image71.jp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hyperlink" Target="https://en.wikiquote.org/wiki/The_Others_(2001_film)" TargetMode="External"/><Relationship Id="rId2" Type="http://schemas.openxmlformats.org/officeDocument/2006/relationships/image" Target="../media/image72.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machinerysafety101.com/tag/csa-z432/page/2/" TargetMode="External"/><Relationship Id="rId2" Type="http://schemas.openxmlformats.org/officeDocument/2006/relationships/image" Target="../media/image73.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freedomandflourishing.com/2016/08/will-neural-lace-save-us-from-super.html" TargetMode="External"/><Relationship Id="rId2" Type="http://schemas.openxmlformats.org/officeDocument/2006/relationships/image" Target="../media/image74.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www.msn.com/en-in/money/technology/7-signs-the-universe-is-trying-to-teach-you-something-important/ar-AA264l5E" TargetMode="External"/><Relationship Id="rId2" Type="http://schemas.openxmlformats.org/officeDocument/2006/relationships/image" Target="../media/image75.im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hyperlink" Target="https://pixnio.com/objects/document-file-folders-carton-paper" TargetMode="External"/><Relationship Id="rId2" Type="http://schemas.openxmlformats.org/officeDocument/2006/relationships/image" Target="../media/image76.jp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hyperlink" Target="https://worditout.com/word-cloud/2553878" TargetMode="External"/><Relationship Id="rId2" Type="http://schemas.openxmlformats.org/officeDocument/2006/relationships/image" Target="../media/image77.pn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www.ahuka.com/libreoffice-3-5-tutorials/libreoffice-impress/libreoffice-impress-ole-objects-spreadsheets-and-charts/" TargetMode="External"/><Relationship Id="rId2" Type="http://schemas.openxmlformats.org/officeDocument/2006/relationships/image" Target="../media/image78.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www.rawpixel.com/image/395876/free-illustration-image-buy-basket-business" TargetMode="External"/><Relationship Id="rId2" Type="http://schemas.openxmlformats.org/officeDocument/2006/relationships/image" Target="../media/image79.jp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hyperlink" Target="https://commons.wikimedia.org/wiki/Category:Diagrams_of_65_mph_speed_limit_road_signs" TargetMode="External"/><Relationship Id="rId2" Type="http://schemas.openxmlformats.org/officeDocument/2006/relationships/image" Target="../media/image80.pn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hyperlink" Target="https://thebluediamondgallery.com/hand-held-card/l/limitations.html" TargetMode="External"/><Relationship Id="rId2" Type="http://schemas.openxmlformats.org/officeDocument/2006/relationships/image" Target="../media/image8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87.xml.rels><?xml version="1.0" encoding="UTF-8" standalone="yes"?>
<Relationships xmlns="http://schemas.openxmlformats.org/package/2006/relationships"><Relationship Id="rId3" Type="http://schemas.openxmlformats.org/officeDocument/2006/relationships/hyperlink" Target="https://estoesuncaracolyderrapa.blogspot.com/2011/04/sin-limites-limitless-dark-fields-2011.html" TargetMode="External"/><Relationship Id="rId2" Type="http://schemas.openxmlformats.org/officeDocument/2006/relationships/image" Target="../media/image84.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88.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3" Type="http://schemas.openxmlformats.org/officeDocument/2006/relationships/hyperlink" Target="https://joseluistrujillorodriguez.blogspot.com/2012/11/cine-e-historia-napoleon-bonaparte.html" TargetMode="External"/><Relationship Id="rId2" Type="http://schemas.openxmlformats.org/officeDocument/2006/relationships/image" Target="../media/image86.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90.xml.rels><?xml version="1.0" encoding="UTF-8" standalone="yes"?>
<Relationships xmlns="http://schemas.openxmlformats.org/package/2006/relationships"><Relationship Id="rId3" Type="http://schemas.openxmlformats.org/officeDocument/2006/relationships/hyperlink" Target="https://www.picpedia.org/legal-01/a/attorney-client-privilege.html" TargetMode="External"/><Relationship Id="rId2" Type="http://schemas.openxmlformats.org/officeDocument/2006/relationships/image" Target="../media/image87.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9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www.thebluediamondgallery.com/handwriting/p/privilege.html" TargetMode="External"/><Relationship Id="rId7" Type="http://schemas.openxmlformats.org/officeDocument/2006/relationships/diagramColors" Target="../diagrams/colors3.xml"/><Relationship Id="rId2" Type="http://schemas.openxmlformats.org/officeDocument/2006/relationships/image" Target="../media/image88.jpg"/><Relationship Id="rId1" Type="http://schemas.openxmlformats.org/officeDocument/2006/relationships/slideLayout" Target="../slideLayouts/slideLayout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creativecommons.org/licenses/by-sa/3.0/" TargetMode="External"/></Relationships>
</file>

<file path=ppt/slides/_rels/slide92.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image" Target="../media/image89.png"/><Relationship Id="rId1" Type="http://schemas.openxmlformats.org/officeDocument/2006/relationships/slideLayout" Target="../slideLayouts/slideLayout4.xml"/><Relationship Id="rId4" Type="http://schemas.openxmlformats.org/officeDocument/2006/relationships/hyperlink" Target="https://www.rawpixel.com/search/binocular" TargetMode="External"/></Relationships>
</file>

<file path=ppt/slides/_rels/slide93.xml.rels><?xml version="1.0" encoding="UTF-8" standalone="yes"?>
<Relationships xmlns="http://schemas.openxmlformats.org/package/2006/relationships"><Relationship Id="rId3" Type="http://schemas.openxmlformats.org/officeDocument/2006/relationships/hyperlink" Target="https://www.thebluediamondgallery.com/wooden-tile/e/evidence.html" TargetMode="External"/><Relationship Id="rId2" Type="http://schemas.openxmlformats.org/officeDocument/2006/relationships/image" Target="../media/image91.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94.xml.rels><?xml version="1.0" encoding="UTF-8" standalone="yes"?>
<Relationships xmlns="http://schemas.openxmlformats.org/package/2006/relationships"><Relationship Id="rId3" Type="http://schemas.openxmlformats.org/officeDocument/2006/relationships/hyperlink" Target="https://www.pexels.com/de-de/foto/draussen-fernglas-fernrohr-frau-901943" TargetMode="External"/><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s://sevencircumstances.com/2021/05/26/it-all-depends-on-how-you-look-at-it/" TargetMode="External"/><Relationship Id="rId2" Type="http://schemas.openxmlformats.org/officeDocument/2006/relationships/image" Target="../media/image9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6.xml.rels><?xml version="1.0" encoding="UTF-8" standalone="yes"?>
<Relationships xmlns="http://schemas.openxmlformats.org/package/2006/relationships"><Relationship Id="rId3" Type="http://schemas.openxmlformats.org/officeDocument/2006/relationships/hyperlink" Target="https://pixabay.com/en/checklist-clip-board-blank-to-do-310092/" TargetMode="External"/><Relationship Id="rId2" Type="http://schemas.openxmlformats.org/officeDocument/2006/relationships/image" Target="../media/image94.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3" Type="http://schemas.openxmlformats.org/officeDocument/2006/relationships/hyperlink" Target="https://www.investopedia.com/terms/u/underwriting.asp" TargetMode="External"/><Relationship Id="rId2" Type="http://schemas.openxmlformats.org/officeDocument/2006/relationships/image" Target="../media/image95.jpg"/><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3" Type="http://schemas.openxmlformats.org/officeDocument/2006/relationships/hyperlink" Target="https://popculture.com/tv-shows/news/discovery-channel-personality-exits-show-over-creative-differences/" TargetMode="External"/><Relationship Id="rId2" Type="http://schemas.openxmlformats.org/officeDocument/2006/relationships/image" Target="../media/image96.jp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3" Type="http://schemas.openxmlformats.org/officeDocument/2006/relationships/hyperlink" Target="https://es.wikipedia.org/wiki/Investigation_Discovery" TargetMode="External"/><Relationship Id="rId2" Type="http://schemas.openxmlformats.org/officeDocument/2006/relationships/image" Target="../media/image97.png"/><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hyperlink" Target="https://www.pcmag.com/how-to/who-called-me-from-this-phone-number" TargetMode="External"/><Relationship Id="rId2" Type="http://schemas.openxmlformats.org/officeDocument/2006/relationships/image" Target="../media/image98.jp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hyperlink" Target="https://www.rawpixel.com/search/checklist?page=1&amp;sort=curated" TargetMode="External"/><Relationship Id="rId2" Type="http://schemas.openxmlformats.org/officeDocument/2006/relationships/image" Target="../media/image99.jp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3" Type="http://schemas.openxmlformats.org/officeDocument/2006/relationships/hyperlink" Target="https://www.rawpixel.com/search/checklist?page=1&amp;sort=curated" TargetMode="External"/><Relationship Id="rId2" Type="http://schemas.openxmlformats.org/officeDocument/2006/relationships/image" Target="../media/image99.jp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3" Type="http://schemas.openxmlformats.org/officeDocument/2006/relationships/hyperlink" Target="https://svgsilh.com/image/1316848.html" TargetMode="External"/><Relationship Id="rId2" Type="http://schemas.openxmlformats.org/officeDocument/2006/relationships/image" Target="../media/image100.svg"/><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3" Type="http://schemas.openxmlformats.org/officeDocument/2006/relationships/hyperlink" Target="https://www.audiotool.com/track/k5cst5mg5/" TargetMode="External"/><Relationship Id="rId2" Type="http://schemas.openxmlformats.org/officeDocument/2006/relationships/image" Target="../media/image101.jp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hyperlink" Target="https://www.pexels.com/photo/serious-male-fighters-punching-in-boxing-ring-4007921/" TargetMode="External"/><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hyperlink" Target="https://maggio-kattar.com/latest-changes-us-immigration-law/uscis-expands-hold-on-adjudication-of-immigration-benefit-applications-for-nationals-of-certain-high-risk-countries/" TargetMode="External"/><Relationship Id="rId2" Type="http://schemas.openxmlformats.org/officeDocument/2006/relationships/image" Target="../media/image103.pn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hyperlink" Target="https://pxhere.com/id/photo/1447079" TargetMode="External"/><Relationship Id="rId2" Type="http://schemas.openxmlformats.org/officeDocument/2006/relationships/image" Target="../media/image104.jpg"/><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hyperlink" Target="https://freepngimg.com/png/147842-standing-professional-business-man-free-transparent-image-hq" TargetMode="External"/><Relationship Id="rId2" Type="http://schemas.openxmlformats.org/officeDocument/2006/relationships/image" Target="../media/image105.pn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109.xml.rels><?xml version="1.0" encoding="UTF-8" standalone="yes"?>
<Relationships xmlns="http://schemas.openxmlformats.org/package/2006/relationships"><Relationship Id="rId3" Type="http://schemas.openxmlformats.org/officeDocument/2006/relationships/hyperlink" Target="https://www.rawpixel.com/image/259787/scan-anatomy-bone-bones-check-doctor-examine-film-health-healthcare-hospital-man-medical-patient" TargetMode="External"/><Relationship Id="rId2" Type="http://schemas.openxmlformats.org/officeDocument/2006/relationships/image" Target="../media/image106.jpg"/><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3" Type="http://schemas.openxmlformats.org/officeDocument/2006/relationships/hyperlink" Target="https://www.picpedia.org/highway-signs/t/transaction.html" TargetMode="External"/><Relationship Id="rId2" Type="http://schemas.openxmlformats.org/officeDocument/2006/relationships/image" Target="../media/image107.jpg"/><Relationship Id="rId1" Type="http://schemas.openxmlformats.org/officeDocument/2006/relationships/slideLayout" Target="../slideLayouts/slideLayout4.xml"/><Relationship Id="rId5" Type="http://schemas.openxmlformats.org/officeDocument/2006/relationships/image" Target="../media/image109.png"/><Relationship Id="rId4" Type="http://schemas.openxmlformats.org/officeDocument/2006/relationships/image" Target="../media/image108.png"/></Relationships>
</file>

<file path=ppt/slides/_rels/slide111.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hyperlink" Target="https://yourhome.fanniemae.com/calculators-tools/loan-lookup" TargetMode="Externa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wired.it/play/televisione/2017/01/16/5-serie-vedere-dopo-sherlock/" TargetMode="External"/></Relationships>
</file>

<file path=ppt/slides/_rels/slide112.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hyperlink" Target="https://myhome.freddiemac.com/resources/loanlookup" TargetMode="External"/><Relationship Id="rId1" Type="http://schemas.openxmlformats.org/officeDocument/2006/relationships/slideLayout" Target="../slideLayouts/slideLayout4.xml"/><Relationship Id="rId4" Type="http://schemas.openxmlformats.org/officeDocument/2006/relationships/hyperlink" Target="https://www.wallpaperflare.com/london-eye-sherlock-holmes-architecture-building-exterior-wallpaper-xtxt" TargetMode="External"/></Relationships>
</file>

<file path=ppt/slides/_rels/slide11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3" Type="http://schemas.openxmlformats.org/officeDocument/2006/relationships/hyperlink" Target="https://pxhere.com/en/photo/919600" TargetMode="External"/><Relationship Id="rId2" Type="http://schemas.openxmlformats.org/officeDocument/2006/relationships/image" Target="../media/image114.jpg!d"/><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hyperlink" Target="https://antroaudiovisual.blogspot.com/2011/12/in-time-2011.html" TargetMode="External"/><Relationship Id="rId2" Type="http://schemas.openxmlformats.org/officeDocument/2006/relationships/image" Target="../media/image115.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16.xml.rels><?xml version="1.0" encoding="UTF-8" standalone="yes"?>
<Relationships xmlns="http://schemas.openxmlformats.org/package/2006/relationships"><Relationship Id="rId3" Type="http://schemas.openxmlformats.org/officeDocument/2006/relationships/image" Target="../media/image117.jpg!d"/><Relationship Id="rId2" Type="http://schemas.openxmlformats.org/officeDocument/2006/relationships/image" Target="../media/image116.png"/><Relationship Id="rId1" Type="http://schemas.openxmlformats.org/officeDocument/2006/relationships/slideLayout" Target="../slideLayouts/slideLayout4.xml"/><Relationship Id="rId4" Type="http://schemas.openxmlformats.org/officeDocument/2006/relationships/hyperlink" Target="https://pxhere.com/en/photo/1352579"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s://thebluediamondgallery.com/legal/statute-of-limitations.html" TargetMode="External"/><Relationship Id="rId2" Type="http://schemas.openxmlformats.org/officeDocument/2006/relationships/image" Target="../media/image118.jp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hyperlink" Target="https://www.picserver.org/highway-signs2/i/interest-rates.html" TargetMode="External"/><Relationship Id="rId2" Type="http://schemas.openxmlformats.org/officeDocument/2006/relationships/image" Target="../media/image119.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www.pexels.com/es-es/foto/fotografia-con-lente-de-desplazamiento-de-inclinacion-de-una-persona-con-lupa-1192333/" TargetMode="External"/><Relationship Id="rId2" Type="http://schemas.openxmlformats.org/officeDocument/2006/relationships/image" Target="../media/image120.jpe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3" Type="http://schemas.openxmlformats.org/officeDocument/2006/relationships/hyperlink" Target="https://www.horrorgeeklife.com/2024/12/30/you-better-watch-out-book-review-holiday-horror/" TargetMode="External"/><Relationship Id="rId2" Type="http://schemas.openxmlformats.org/officeDocument/2006/relationships/image" Target="../media/image121.jpg"/><Relationship Id="rId1" Type="http://schemas.openxmlformats.org/officeDocument/2006/relationships/slideLayout" Target="../slideLayouts/slideLayout4.xml"/></Relationships>
</file>

<file path=ppt/slides/_rels/slide121.xml.rels><?xml version="1.0" encoding="UTF-8" standalone="yes"?>
<Relationships xmlns="http://schemas.openxmlformats.org/package/2006/relationships"><Relationship Id="rId2" Type="http://schemas.openxmlformats.org/officeDocument/2006/relationships/image" Target="../media/image122.jp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4.xml"/></Relationships>
</file>

<file path=ppt/slides/_rels/slide123.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2" Type="http://schemas.openxmlformats.org/officeDocument/2006/relationships/image" Target="../media/image126.jpg"/><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129.jpg"/><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2" Type="http://schemas.openxmlformats.org/officeDocument/2006/relationships/image" Target="../media/image130.jpg"/><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4.xml"/><Relationship Id="rId4" Type="http://schemas.openxmlformats.org/officeDocument/2006/relationships/image" Target="../media/image133.png"/></Relationships>
</file>

<file path=ppt/slides/_rels/slide131.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3" Type="http://schemas.openxmlformats.org/officeDocument/2006/relationships/hyperlink" Target="https://www.metacritic.com/tv/before/season-1/" TargetMode="External"/><Relationship Id="rId2" Type="http://schemas.openxmlformats.org/officeDocument/2006/relationships/image" Target="../media/image135.jpg"/><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3" Type="http://schemas.openxmlformats.org/officeDocument/2006/relationships/hyperlink" Target="https://www.topconsumerreviews.com/best-reverse-mortgages/detailed-reviews.php" TargetMode="External"/><Relationship Id="rId2" Type="http://schemas.openxmlformats.org/officeDocument/2006/relationships/image" Target="../media/image136.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3" Type="http://schemas.openxmlformats.org/officeDocument/2006/relationships/hyperlink" Target="https://www.flickr.com/photos/120360673@N04/13856233384" TargetMode="External"/><Relationship Id="rId2" Type="http://schemas.openxmlformats.org/officeDocument/2006/relationships/image" Target="../media/image138.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3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hyperlink" Target="https://pressbooks.bccampus.ca/universityphysicssandbox/chapter/acceleration-vector/" TargetMode="External"/><Relationship Id="rId2" Type="http://schemas.openxmlformats.org/officeDocument/2006/relationships/image" Target="../media/image142.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39.xml.rels><?xml version="1.0" encoding="UTF-8" standalone="yes"?>
<Relationships xmlns="http://schemas.openxmlformats.org/package/2006/relationships"><Relationship Id="rId3" Type="http://schemas.openxmlformats.org/officeDocument/2006/relationships/image" Target="../media/image143.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activerain.com/blogsview/4898941/how-to-use-a-reverse-mortgage-to-buy-a-second-home" TargetMode="External"/></Relationships>
</file>

<file path=ppt/slides/_rels/slide140.xml.rels><?xml version="1.0" encoding="UTF-8" standalone="yes"?>
<Relationships xmlns="http://schemas.openxmlformats.org/package/2006/relationships"><Relationship Id="rId3" Type="http://schemas.openxmlformats.org/officeDocument/2006/relationships/hyperlink" Target="https://www.forbes.com/advisor/mortgages/reverse-mortgages/" TargetMode="External"/><Relationship Id="rId2" Type="http://schemas.openxmlformats.org/officeDocument/2006/relationships/image" Target="../media/image144.jp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3" Type="http://schemas.openxmlformats.org/officeDocument/2006/relationships/hyperlink" Target="https://www.flickr.com/photos/78428166@N00/7625135496/in/photostream/" TargetMode="External"/><Relationship Id="rId2" Type="http://schemas.openxmlformats.org/officeDocument/2006/relationships/image" Target="../media/image145.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42.xml.rels><?xml version="1.0" encoding="UTF-8" standalone="yes"?>
<Relationships xmlns="http://schemas.openxmlformats.org/package/2006/relationships"><Relationship Id="rId3" Type="http://schemas.openxmlformats.org/officeDocument/2006/relationships/hyperlink" Target="https://www.kitchenandresidentialdesign.com/2018/12/changing-your-home-when-aging.html" TargetMode="External"/><Relationship Id="rId2" Type="http://schemas.openxmlformats.org/officeDocument/2006/relationships/image" Target="../media/image146.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43.xml.rels><?xml version="1.0" encoding="UTF-8" standalone="yes"?>
<Relationships xmlns="http://schemas.openxmlformats.org/package/2006/relationships"><Relationship Id="rId3" Type="http://schemas.openxmlformats.org/officeDocument/2006/relationships/hyperlink" Target="https://www.publicdomainpictures.net/view-image.php?image=8394&amp;picture=old-nursing-home" TargetMode="External"/><Relationship Id="rId2" Type="http://schemas.openxmlformats.org/officeDocument/2006/relationships/image" Target="../media/image147.jpg"/><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3" Type="http://schemas.openxmlformats.org/officeDocument/2006/relationships/hyperlink" Target="https://www.picserver.org/highway-signs2/i/interrogatories.html" TargetMode="External"/><Relationship Id="rId2" Type="http://schemas.openxmlformats.org/officeDocument/2006/relationships/image" Target="../media/image148.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45.xml.rels><?xml version="1.0" encoding="UTF-8" standalone="yes"?>
<Relationships xmlns="http://schemas.openxmlformats.org/package/2006/relationships"><Relationship Id="rId3" Type="http://schemas.openxmlformats.org/officeDocument/2006/relationships/hyperlink" Target="https://www.picpedia.org/chalkboard/e/evidence-based.html" TargetMode="External"/><Relationship Id="rId2" Type="http://schemas.openxmlformats.org/officeDocument/2006/relationships/image" Target="../media/image149.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46.xml.rels><?xml version="1.0" encoding="UTF-8" standalone="yes"?>
<Relationships xmlns="http://schemas.openxmlformats.org/package/2006/relationships"><Relationship Id="rId3" Type="http://schemas.openxmlformats.org/officeDocument/2006/relationships/hyperlink" Target="https://www.cbsnews.com/news/reverse-mortgage-pros-cons-experts-say-to-know-in-todays-economy/" TargetMode="External"/><Relationship Id="rId2" Type="http://schemas.openxmlformats.org/officeDocument/2006/relationships/image" Target="../media/image150.jpg"/><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3" Type="http://schemas.openxmlformats.org/officeDocument/2006/relationships/hyperlink" Target="https://freepngimg.com/png/53796-grandmother-image-free-photo-png" TargetMode="External"/><Relationship Id="rId2" Type="http://schemas.openxmlformats.org/officeDocument/2006/relationships/image" Target="../media/image151.pn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148.xml.rels><?xml version="1.0" encoding="UTF-8" standalone="yes"?>
<Relationships xmlns="http://schemas.openxmlformats.org/package/2006/relationships"><Relationship Id="rId3" Type="http://schemas.openxmlformats.org/officeDocument/2006/relationships/hyperlink" Target="https://www.housingonline.com/2026/05/06/hud-releases-2026-income-limits-with-average-annual-increase-of-3-4/" TargetMode="External"/><Relationship Id="rId2" Type="http://schemas.openxmlformats.org/officeDocument/2006/relationships/image" Target="../media/image152.jpg"/><Relationship Id="rId1" Type="http://schemas.openxmlformats.org/officeDocument/2006/relationships/slideLayout" Target="../slideLayouts/slideLayout4.xml"/></Relationships>
</file>

<file path=ppt/slides/_rels/slide149.xml.rels><?xml version="1.0" encoding="UTF-8" standalone="yes"?>
<Relationships xmlns="http://schemas.openxmlformats.org/package/2006/relationships"><Relationship Id="rId3" Type="http://schemas.openxmlformats.org/officeDocument/2006/relationships/hyperlink" Target="https://www.reelscary.com/movies/annabelle-creation" TargetMode="External"/><Relationship Id="rId2" Type="http://schemas.openxmlformats.org/officeDocument/2006/relationships/image" Target="../media/image153.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50.xml.rels><?xml version="1.0" encoding="UTF-8" standalone="yes"?>
<Relationships xmlns="http://schemas.openxmlformats.org/package/2006/relationships"><Relationship Id="rId3" Type="http://schemas.openxmlformats.org/officeDocument/2006/relationships/hyperlink" Target="https://www.rawpixel.com/search/payment?page=1&amp;sort=curated" TargetMode="External"/><Relationship Id="rId2" Type="http://schemas.openxmlformats.org/officeDocument/2006/relationships/image" Target="../media/image154.jpg"/><Relationship Id="rId1" Type="http://schemas.openxmlformats.org/officeDocument/2006/relationships/slideLayout" Target="../slideLayouts/slideLayout4.xml"/></Relationships>
</file>

<file path=ppt/slides/_rels/slide151.xml.rels><?xml version="1.0" encoding="UTF-8" standalone="yes"?>
<Relationships xmlns="http://schemas.openxmlformats.org/package/2006/relationships"><Relationship Id="rId3" Type="http://schemas.openxmlformats.org/officeDocument/2006/relationships/hyperlink" Target="https://jeangalea.com/options-expire/" TargetMode="External"/><Relationship Id="rId2" Type="http://schemas.openxmlformats.org/officeDocument/2006/relationships/image" Target="../media/image155.jpg"/><Relationship Id="rId1" Type="http://schemas.openxmlformats.org/officeDocument/2006/relationships/slideLayout" Target="../slideLayouts/slideLayout4.xml"/></Relationships>
</file>

<file path=ppt/slides/_rels/slide152.xml.rels><?xml version="1.0" encoding="UTF-8" standalone="yes"?>
<Relationships xmlns="http://schemas.openxmlformats.org/package/2006/relationships"><Relationship Id="rId3" Type="http://schemas.openxmlformats.org/officeDocument/2006/relationships/hyperlink" Target="https://stackoverflow.com/questions/58333591/payment-failed-the-merchant-does-not-accept-payments-of-this-type" TargetMode="External"/><Relationship Id="rId2" Type="http://schemas.openxmlformats.org/officeDocument/2006/relationships/image" Target="../media/image156.jpg"/><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3" Type="http://schemas.openxmlformats.org/officeDocument/2006/relationships/hyperlink" Target="https://ibsintelligence.com/ibsi-news/contactless-payments-limits-removed-in-uk-but-checkout-issues-continue/" TargetMode="External"/><Relationship Id="rId2" Type="http://schemas.openxmlformats.org/officeDocument/2006/relationships/image" Target="../media/image157.jpg"/><Relationship Id="rId1" Type="http://schemas.openxmlformats.org/officeDocument/2006/relationships/slideLayout" Target="../slideLayouts/slideLayout4.xml"/></Relationships>
</file>

<file path=ppt/slides/_rels/slide154.xml.rels><?xml version="1.0" encoding="UTF-8" standalone="yes"?>
<Relationships xmlns="http://schemas.openxmlformats.org/package/2006/relationships"><Relationship Id="rId3" Type="http://schemas.openxmlformats.org/officeDocument/2006/relationships/hyperlink" Target="https://www.picserver.org/highway-signs2/a/annuity-payments.html" TargetMode="External"/><Relationship Id="rId2" Type="http://schemas.openxmlformats.org/officeDocument/2006/relationships/image" Target="../media/image158.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55.xml.rels><?xml version="1.0" encoding="UTF-8" standalone="yes"?>
<Relationships xmlns="http://schemas.openxmlformats.org/package/2006/relationships"><Relationship Id="rId3" Type="http://schemas.openxmlformats.org/officeDocument/2006/relationships/hyperlink" Target="https://www.mybankruptcy.lawyer/northridge-bankruptcy-attorney-office-since-1989/" TargetMode="External"/><Relationship Id="rId2" Type="http://schemas.openxmlformats.org/officeDocument/2006/relationships/image" Target="../media/image159.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56.xml.rels><?xml version="1.0" encoding="UTF-8" standalone="yes"?>
<Relationships xmlns="http://schemas.openxmlformats.org/package/2006/relationships"><Relationship Id="rId3" Type="http://schemas.openxmlformats.org/officeDocument/2006/relationships/hyperlink" Target="https://thebluediamondgallery.com/legal/legal-fees.html" TargetMode="External"/><Relationship Id="rId2" Type="http://schemas.openxmlformats.org/officeDocument/2006/relationships/image" Target="../media/image160.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57.xml.rels><?xml version="1.0" encoding="UTF-8" standalone="yes"?>
<Relationships xmlns="http://schemas.openxmlformats.org/package/2006/relationships"><Relationship Id="rId3" Type="http://schemas.openxmlformats.org/officeDocument/2006/relationships/hyperlink" Target="https://www.campbellpropertymanagement.com/blog/" TargetMode="External"/><Relationship Id="rId2" Type="http://schemas.openxmlformats.org/officeDocument/2006/relationships/image" Target="../media/image161.jp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158.xml.rels><?xml version="1.0" encoding="UTF-8" standalone="yes"?>
<Relationships xmlns="http://schemas.openxmlformats.org/package/2006/relationships"><Relationship Id="rId3" Type="http://schemas.openxmlformats.org/officeDocument/2006/relationships/hyperlink" Target="https://orah.co/fha-loans-in-2025-key-features-and-borrower-guidelines/" TargetMode="External"/><Relationship Id="rId2" Type="http://schemas.openxmlformats.org/officeDocument/2006/relationships/image" Target="../media/image162.jpeg"/><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3" Type="http://schemas.openxmlformats.org/officeDocument/2006/relationships/hyperlink" Target="https://finance.yahoo.com/personal-finance/mortgages/article/best-fha-loan-lenders-164715819.html" TargetMode="External"/><Relationship Id="rId2" Type="http://schemas.openxmlformats.org/officeDocument/2006/relationships/image" Target="../media/image163.jpeg"/><Relationship Id="rId1" Type="http://schemas.openxmlformats.org/officeDocument/2006/relationships/slideLayout" Target="../slideLayouts/slideLayout4.xml"/></Relationships>
</file>

<file path=ppt/slides/_rels/slide160.xml.rels><?xml version="1.0" encoding="UTF-8" standalone="yes"?>
<Relationships xmlns="http://schemas.openxmlformats.org/package/2006/relationships"><Relationship Id="rId3" Type="http://schemas.openxmlformats.org/officeDocument/2006/relationships/hyperlink" Target="https://www.rawpixel.com/search/deployment" TargetMode="External"/><Relationship Id="rId2" Type="http://schemas.openxmlformats.org/officeDocument/2006/relationships/image" Target="../media/image164.jpg"/><Relationship Id="rId1" Type="http://schemas.openxmlformats.org/officeDocument/2006/relationships/slideLayout" Target="../slideLayouts/slideLayout4.xml"/></Relationships>
</file>

<file path=ppt/slides/_rels/slide161.xml.rels><?xml version="1.0" encoding="UTF-8" standalone="yes"?>
<Relationships xmlns="http://schemas.openxmlformats.org/package/2006/relationships"><Relationship Id="rId3" Type="http://schemas.openxmlformats.org/officeDocument/2006/relationships/image" Target="../media/image166.emf"/><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3" Type="http://schemas.openxmlformats.org/officeDocument/2006/relationships/hyperlink" Target="https://pxhere.com/en/photo/525810" TargetMode="External"/><Relationship Id="rId2" Type="http://schemas.openxmlformats.org/officeDocument/2006/relationships/image" Target="../media/image167.jpg"/><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3" Type="http://schemas.openxmlformats.org/officeDocument/2006/relationships/hyperlink" Target="https://veterandisabilityadviser.com/understanding-the-military-slang-what-does-86-mean-for-u-s-veterans/" TargetMode="External"/><Relationship Id="rId2" Type="http://schemas.openxmlformats.org/officeDocument/2006/relationships/image" Target="../media/image168.jpg"/><Relationship Id="rId1" Type="http://schemas.openxmlformats.org/officeDocument/2006/relationships/slideLayout" Target="../slideLayouts/slideLayout4.xml"/></Relationships>
</file>

<file path=ppt/slides/_rels/slide164.xml.rels><?xml version="1.0" encoding="UTF-8" standalone="yes"?>
<Relationships xmlns="http://schemas.openxmlformats.org/package/2006/relationships"><Relationship Id="rId3" Type="http://schemas.openxmlformats.org/officeDocument/2006/relationships/hyperlink" Target="https://www.goodfreephotos.com/vector-images/american-flag-with-veteran-memorial-day.png.php" TargetMode="External"/><Relationship Id="rId2" Type="http://schemas.openxmlformats.org/officeDocument/2006/relationships/image" Target="../media/image169.jpg"/><Relationship Id="rId1" Type="http://schemas.openxmlformats.org/officeDocument/2006/relationships/slideLayout" Target="../slideLayouts/slideLayout4.xml"/></Relationships>
</file>

<file path=ppt/slides/_rels/slide165.xml.rels><?xml version="1.0" encoding="UTF-8" standalone="yes"?>
<Relationships xmlns="http://schemas.openxmlformats.org/package/2006/relationships"><Relationship Id="rId3" Type="http://schemas.openxmlformats.org/officeDocument/2006/relationships/hyperlink" Target="https://www.flickr.com/photos/theoldguard/50591067673/" TargetMode="External"/><Relationship Id="rId2" Type="http://schemas.openxmlformats.org/officeDocument/2006/relationships/image" Target="../media/image170.jpg"/><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3" Type="http://schemas.openxmlformats.org/officeDocument/2006/relationships/image" Target="../media/image172.emf"/><Relationship Id="rId2" Type="http://schemas.openxmlformats.org/officeDocument/2006/relationships/image" Target="../media/image171.emf"/><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8.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image" Target="../media/image173.pn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3" Type="http://schemas.openxmlformats.org/officeDocument/2006/relationships/hyperlink" Target="https://www.pickpik.com/question-mark-street-sweeper-street-cleaning-problems-problem-solution-return-60542" TargetMode="External"/><Relationship Id="rId2" Type="http://schemas.openxmlformats.org/officeDocument/2006/relationships/image" Target="../media/image176.jpg"/><Relationship Id="rId1" Type="http://schemas.openxmlformats.org/officeDocument/2006/relationships/slideLayout" Target="../slideLayouts/slideLayout4.xml"/></Relationships>
</file>

<file path=ppt/slides/_rels/slide171.xml.rels><?xml version="1.0" encoding="UTF-8" standalone="yes"?>
<Relationships xmlns="http://schemas.openxmlformats.org/package/2006/relationships"><Relationship Id="rId3" Type="http://schemas.openxmlformats.org/officeDocument/2006/relationships/hyperlink" Target="https://soumya-mukherjee-sm.blogspot.com/2014/06/where-mind-is-without-fear.html" TargetMode="External"/><Relationship Id="rId2" Type="http://schemas.openxmlformats.org/officeDocument/2006/relationships/image" Target="../media/image177.pn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5A9B5D-2BBC-A5D9-2698-CA397C07A7A4}"/>
              </a:ext>
            </a:extLst>
          </p:cNvPr>
          <p:cNvSpPr>
            <a:spLocks noGrp="1"/>
          </p:cNvSpPr>
          <p:nvPr>
            <p:ph type="ctrTitle"/>
          </p:nvPr>
        </p:nvSpPr>
        <p:spPr>
          <a:xfrm>
            <a:off x="1285241" y="1008993"/>
            <a:ext cx="9231410" cy="3542045"/>
          </a:xfrm>
        </p:spPr>
        <p:txBody>
          <a:bodyPr anchor="b">
            <a:normAutofit/>
          </a:bodyPr>
          <a:lstStyle/>
          <a:p>
            <a:r>
              <a:rPr lang="en-US" sz="6300" b="1" dirty="0" err="1">
                <a:latin typeface="Garamond" panose="02020404030301010803" pitchFamily="18" charset="0"/>
              </a:rPr>
              <a:t>Descubrimiento</a:t>
            </a:r>
            <a:r>
              <a:rPr lang="en-US" sz="6300" b="1" dirty="0">
                <a:latin typeface="Garamond" panose="02020404030301010803" pitchFamily="18" charset="0"/>
              </a:rPr>
              <a:t> de </a:t>
            </a:r>
            <a:r>
              <a:rPr lang="en-US" sz="6300" b="1" dirty="0" err="1">
                <a:latin typeface="Garamond" panose="02020404030301010803" pitchFamily="18" charset="0"/>
              </a:rPr>
              <a:t>prueba</a:t>
            </a:r>
            <a:r>
              <a:rPr lang="en-US" sz="6300" b="1" dirty="0">
                <a:latin typeface="Garamond" panose="02020404030301010803" pitchFamily="18" charset="0"/>
              </a:rPr>
              <a:t> </a:t>
            </a:r>
            <a:r>
              <a:rPr lang="en-US" sz="6300" b="1" dirty="0" err="1">
                <a:latin typeface="Garamond" panose="02020404030301010803" pitchFamily="18" charset="0"/>
              </a:rPr>
              <a:t>en</a:t>
            </a:r>
            <a:r>
              <a:rPr lang="en-US" sz="6300" b="1" dirty="0">
                <a:latin typeface="Garamond" panose="02020404030301010803" pitchFamily="18" charset="0"/>
              </a:rPr>
              <a:t> </a:t>
            </a:r>
            <a:r>
              <a:rPr lang="en-US" sz="6300" b="1" dirty="0" err="1">
                <a:latin typeface="Garamond" panose="02020404030301010803" pitchFamily="18" charset="0"/>
              </a:rPr>
              <a:t>casos</a:t>
            </a:r>
            <a:r>
              <a:rPr lang="en-US" sz="6300" b="1" dirty="0">
                <a:latin typeface="Garamond" panose="02020404030301010803" pitchFamily="18" charset="0"/>
              </a:rPr>
              <a:t> de </a:t>
            </a:r>
            <a:r>
              <a:rPr lang="en-US" sz="6300" b="1" dirty="0" err="1">
                <a:latin typeface="Garamond" panose="02020404030301010803" pitchFamily="18" charset="0"/>
              </a:rPr>
              <a:t>ejecuciones</a:t>
            </a:r>
            <a:r>
              <a:rPr lang="en-US" sz="6300" b="1" dirty="0">
                <a:latin typeface="Garamond" panose="02020404030301010803" pitchFamily="18" charset="0"/>
              </a:rPr>
              <a:t> de </a:t>
            </a:r>
            <a:r>
              <a:rPr lang="en-US" sz="6300" b="1" dirty="0" err="1">
                <a:latin typeface="Garamond" panose="02020404030301010803" pitchFamily="18" charset="0"/>
              </a:rPr>
              <a:t>hipoteca</a:t>
            </a:r>
            <a:endParaRPr lang="en-US" sz="6300" b="1" dirty="0">
              <a:latin typeface="Garamond" panose="02020404030301010803" pitchFamily="18" charset="0"/>
            </a:endParaRPr>
          </a:p>
        </p:txBody>
      </p:sp>
      <p:sp>
        <p:nvSpPr>
          <p:cNvPr id="3" name="Subtitle 2">
            <a:extLst>
              <a:ext uri="{FF2B5EF4-FFF2-40B4-BE49-F238E27FC236}">
                <a16:creationId xmlns:a16="http://schemas.microsoft.com/office/drawing/2014/main" id="{FAC7ED7A-313D-5367-8F07-B02BD743217A}"/>
              </a:ext>
            </a:extLst>
          </p:cNvPr>
          <p:cNvSpPr>
            <a:spLocks noGrp="1"/>
          </p:cNvSpPr>
          <p:nvPr>
            <p:ph type="subTitle" idx="1"/>
          </p:nvPr>
        </p:nvSpPr>
        <p:spPr>
          <a:xfrm>
            <a:off x="1285241" y="4582814"/>
            <a:ext cx="7132335" cy="1312657"/>
          </a:xfrm>
        </p:spPr>
        <p:txBody>
          <a:bodyPr anchor="t">
            <a:normAutofit/>
          </a:bodyPr>
          <a:lstStyle/>
          <a:p>
            <a:pPr algn="l"/>
            <a:r>
              <a:rPr lang="en-US" err="1">
                <a:latin typeface="Garamond" panose="02020404030301010803" pitchFamily="18" charset="0"/>
              </a:rPr>
              <a:t>Lcdo</a:t>
            </a:r>
            <a:r>
              <a:rPr lang="en-US">
                <a:latin typeface="Garamond" panose="02020404030301010803" pitchFamily="18" charset="0"/>
              </a:rPr>
              <a:t>. Carlos Luis Rivera de Jesús, J.D., M.A.</a:t>
            </a:r>
          </a:p>
        </p:txBody>
      </p:sp>
    </p:spTree>
    <p:extLst>
      <p:ext uri="{BB962C8B-B14F-4D97-AF65-F5344CB8AC3E}">
        <p14:creationId xmlns:p14="http://schemas.microsoft.com/office/powerpoint/2010/main" val="4790602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49D66F-B390-0FCB-E33C-F77B63D62907}"/>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b="1" kern="1200" dirty="0" err="1">
                <a:solidFill>
                  <a:schemeClr val="tx1"/>
                </a:solidFill>
                <a:latin typeface="Garamond" panose="02020404030301010803" pitchFamily="18" charset="0"/>
              </a:rPr>
              <a:t>Problemas</a:t>
            </a:r>
            <a:r>
              <a:rPr lang="en-US" b="1" kern="1200" dirty="0">
                <a:solidFill>
                  <a:schemeClr val="tx1"/>
                </a:solidFill>
                <a:latin typeface="Garamond" panose="02020404030301010803" pitchFamily="18" charset="0"/>
              </a:rPr>
              <a:t> </a:t>
            </a:r>
            <a:r>
              <a:rPr lang="en-US" b="1" kern="1200" dirty="0" err="1">
                <a:solidFill>
                  <a:schemeClr val="tx1"/>
                </a:solidFill>
                <a:latin typeface="Garamond" panose="02020404030301010803" pitchFamily="18" charset="0"/>
              </a:rPr>
              <a:t>prácticos</a:t>
            </a:r>
            <a:endParaRPr lang="en-US" b="1" kern="1200" dirty="0">
              <a:solidFill>
                <a:schemeClr val="tx1"/>
              </a:solidFill>
              <a:latin typeface="Garamond" panose="02020404030301010803" pitchFamily="18" charset="0"/>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I Have a Problem - Problems, #5 | Cultura">
            <a:extLst>
              <a:ext uri="{FF2B5EF4-FFF2-40B4-BE49-F238E27FC236}">
                <a16:creationId xmlns:a16="http://schemas.microsoft.com/office/drawing/2014/main" id="{430E1F95-4FC5-E714-21F1-021054E9595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298939" y="511293"/>
            <a:ext cx="358586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B65AB16-53A9-1004-AC2C-BB5B16853F6A}"/>
              </a:ext>
            </a:extLst>
          </p:cNvPr>
          <p:cNvSpPr>
            <a:spLocks noGrp="1"/>
          </p:cNvSpPr>
          <p:nvPr>
            <p:ph sz="half" idx="1"/>
          </p:nvPr>
        </p:nvSpPr>
        <p:spPr>
          <a:xfrm>
            <a:off x="5894962" y="1984443"/>
            <a:ext cx="5458838" cy="4192520"/>
          </a:xfrm>
        </p:spPr>
        <p:txBody>
          <a:bodyPr vert="horz" lIns="91440" tIns="45720" rIns="91440" bIns="45720" rtlCol="0">
            <a:normAutofit fontScale="92500" lnSpcReduction="10000"/>
          </a:bodyPr>
          <a:lstStyle/>
          <a:p>
            <a:pPr algn="just"/>
            <a:r>
              <a:rPr lang="es-ES_tradnl" noProof="0" dirty="0">
                <a:latin typeface="Garamond" panose="02020404030301010803" pitchFamily="18" charset="0"/>
              </a:rPr>
              <a:t>Para el banco nada de lo que se solicita en </a:t>
            </a:r>
            <a:r>
              <a:rPr lang="es-ES_tradnl" i="1" noProof="0" dirty="0" err="1">
                <a:latin typeface="Garamond" panose="02020404030301010803" pitchFamily="18" charset="0"/>
              </a:rPr>
              <a:t>discovery</a:t>
            </a:r>
            <a:r>
              <a:rPr lang="es-ES_tradnl" noProof="0" dirty="0">
                <a:latin typeface="Garamond" panose="02020404030301010803" pitchFamily="18" charset="0"/>
              </a:rPr>
              <a:t> es pertinente.</a:t>
            </a:r>
          </a:p>
          <a:p>
            <a:pPr algn="just"/>
            <a:r>
              <a:rPr lang="es-ES_tradnl" dirty="0">
                <a:latin typeface="Garamond" panose="02020404030301010803" pitchFamily="18" charset="0"/>
              </a:rPr>
              <a:t>Para darle nombre digámosle arrogancia del contrincante.</a:t>
            </a:r>
            <a:endParaRPr lang="es-ES_tradnl" noProof="0" dirty="0">
              <a:latin typeface="Garamond" panose="02020404030301010803" pitchFamily="18" charset="0"/>
            </a:endParaRPr>
          </a:p>
          <a:p>
            <a:pPr algn="just"/>
            <a:r>
              <a:rPr lang="es-ES_tradnl" noProof="0" dirty="0">
                <a:latin typeface="Garamond" panose="02020404030301010803" pitchFamily="18" charset="0"/>
              </a:rPr>
              <a:t>Estigma social.</a:t>
            </a:r>
          </a:p>
          <a:p>
            <a:pPr algn="just"/>
            <a:r>
              <a:rPr lang="es-ES_tradnl" dirty="0">
                <a:latin typeface="Garamond" panose="02020404030301010803" pitchFamily="18" charset="0"/>
              </a:rPr>
              <a:t>La naturaleza humana.</a:t>
            </a:r>
            <a:endParaRPr lang="es-ES_tradnl" noProof="0" dirty="0">
              <a:latin typeface="Garamond" panose="02020404030301010803" pitchFamily="18" charset="0"/>
            </a:endParaRPr>
          </a:p>
          <a:p>
            <a:pPr algn="just"/>
            <a:r>
              <a:rPr lang="es-ES_tradnl" noProof="0" dirty="0">
                <a:latin typeface="Garamond" panose="02020404030301010803" pitchFamily="18" charset="0"/>
              </a:rPr>
              <a:t>La prisa, las estadísticas.</a:t>
            </a:r>
          </a:p>
          <a:p>
            <a:pPr algn="just"/>
            <a:r>
              <a:rPr lang="es-ES_tradnl" noProof="0" dirty="0">
                <a:latin typeface="Garamond" panose="02020404030301010803" pitchFamily="18" charset="0"/>
              </a:rPr>
              <a:t>Parece ser poco simpático defender a una persona que incumplió con un contrato.</a:t>
            </a:r>
          </a:p>
        </p:txBody>
      </p:sp>
    </p:spTree>
    <p:extLst>
      <p:ext uri="{BB962C8B-B14F-4D97-AF65-F5344CB8AC3E}">
        <p14:creationId xmlns:p14="http://schemas.microsoft.com/office/powerpoint/2010/main" val="1955821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550BE-59FA-A5E0-1D87-63A5233B0177}"/>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kern="1200" dirty="0">
                <a:solidFill>
                  <a:schemeClr val="tx1"/>
                </a:solidFill>
                <a:latin typeface="Garamond" panose="02020404030301010803" pitchFamily="18" charset="0"/>
              </a:rPr>
              <a:t>The Darkest Hour</a:t>
            </a: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0633E9B-0620-2B8A-D740-50268E9A26EB}"/>
              </a:ext>
            </a:extLst>
          </p:cNvPr>
          <p:cNvPicPr>
            <a:picLocks noGrp="1" noChangeAspect="1"/>
          </p:cNvPicPr>
          <p:nvPr>
            <p:ph sz="half" idx="2"/>
          </p:nvPr>
        </p:nvPicPr>
        <p:blipFill>
          <a:blip r:embed="rId2"/>
          <a:stretch>
            <a:fillRect/>
          </a:stretch>
        </p:blipFill>
        <p:spPr>
          <a:xfrm>
            <a:off x="576244" y="1525669"/>
            <a:ext cx="5628018" cy="3573791"/>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8D7120-1342-A0A5-E6C8-ADC7DF50FB52}"/>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marL="0" indent="0" algn="just">
              <a:buNone/>
            </a:pPr>
            <a:r>
              <a:rPr lang="en-US" sz="1800" dirty="0" err="1">
                <a:latin typeface="Garamond" panose="02020404030301010803" pitchFamily="18" charset="0"/>
              </a:rPr>
              <a:t>Pasajero</a:t>
            </a:r>
            <a:r>
              <a:rPr lang="en-US" sz="1800" dirty="0">
                <a:latin typeface="Garamond" panose="02020404030301010803" pitchFamily="18" charset="0"/>
              </a:rPr>
              <a:t>: “Some people say it’s a lost cause”.</a:t>
            </a:r>
          </a:p>
          <a:p>
            <a:pPr marL="0" indent="0" algn="just">
              <a:buNone/>
            </a:pPr>
            <a:endParaRPr lang="en-US" sz="1800" dirty="0">
              <a:latin typeface="Garamond" panose="02020404030301010803" pitchFamily="18" charset="0"/>
            </a:endParaRPr>
          </a:p>
          <a:p>
            <a:pPr marL="0" indent="0" algn="just">
              <a:buNone/>
            </a:pPr>
            <a:r>
              <a:rPr lang="en-US" sz="1800" dirty="0">
                <a:latin typeface="Garamond" panose="02020404030301010803" pitchFamily="18" charset="0"/>
              </a:rPr>
              <a:t>Churchill: “Lost causes are the only one’s worth fighting for”.</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4408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D0CE140-2104-858D-12EB-5E02C71DCBC2}"/>
              </a:ext>
            </a:extLst>
          </p:cNvPr>
          <p:cNvSpPr>
            <a:spLocks noGrp="1"/>
          </p:cNvSpPr>
          <p:nvPr>
            <p:ph type="title"/>
          </p:nvPr>
        </p:nvSpPr>
        <p:spPr>
          <a:xfrm>
            <a:off x="7239014" y="525982"/>
            <a:ext cx="4282983" cy="1200361"/>
          </a:xfrm>
        </p:spPr>
        <p:txBody>
          <a:bodyPr vert="horz" lIns="91440" tIns="45720" rIns="91440" bIns="45720" rtlCol="0" anchor="b">
            <a:normAutofit fontScale="90000"/>
          </a:bodyPr>
          <a:lstStyle/>
          <a:p>
            <a:pPr algn="ctr"/>
            <a:r>
              <a:rPr lang="en-US" sz="3200" b="1" kern="1200" dirty="0" err="1">
                <a:solidFill>
                  <a:schemeClr val="tx1"/>
                </a:solidFill>
                <a:latin typeface="Garamond" panose="02020404030301010803" pitchFamily="18" charset="0"/>
              </a:rPr>
              <a:t>Ejecución</a:t>
            </a:r>
            <a:r>
              <a:rPr lang="en-US" sz="3200" b="1" kern="1200" dirty="0">
                <a:solidFill>
                  <a:schemeClr val="tx1"/>
                </a:solidFill>
                <a:latin typeface="Garamond" panose="02020404030301010803" pitchFamily="18" charset="0"/>
              </a:rPr>
              <a:t> de </a:t>
            </a:r>
            <a:r>
              <a:rPr lang="en-US" sz="3200" b="1" kern="1200" dirty="0" err="1">
                <a:solidFill>
                  <a:schemeClr val="tx1"/>
                </a:solidFill>
                <a:latin typeface="Garamond" panose="02020404030301010803" pitchFamily="18" charset="0"/>
              </a:rPr>
              <a:t>hipoteca</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consideraciones</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generales</a:t>
            </a:r>
            <a:endParaRPr lang="en-US" sz="32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Thought Thinking Emoji Free HQ Image Transparent HQ PNG Download ...">
            <a:extLst>
              <a:ext uri="{FF2B5EF4-FFF2-40B4-BE49-F238E27FC236}">
                <a16:creationId xmlns:a16="http://schemas.microsoft.com/office/drawing/2014/main" id="{48C34559-1B35-BB99-1F41-794096E789B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28182" y="650494"/>
            <a:ext cx="5324142" cy="5324142"/>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EAC2E73-3D87-B6A6-B613-E549DC4E8A1A}"/>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marL="514350" algn="just"/>
            <a:r>
              <a:rPr lang="es-ES_tradnl" sz="2000" noProof="0" dirty="0">
                <a:latin typeface="Garamond" panose="02020404030301010803" pitchFamily="18" charset="0"/>
              </a:rPr>
              <a:t>No son procedimientos sumarios.</a:t>
            </a:r>
          </a:p>
          <a:p>
            <a:pPr marL="514350" algn="just"/>
            <a:r>
              <a:rPr lang="es-ES_tradnl" sz="2000" noProof="0" dirty="0">
                <a:latin typeface="Garamond" panose="02020404030301010803" pitchFamily="18" charset="0"/>
              </a:rPr>
              <a:t>HAY DERECHO A DESCUBRIMIENTO DE PRUEBA.</a:t>
            </a:r>
          </a:p>
          <a:p>
            <a:pPr marL="514350" algn="just"/>
            <a:r>
              <a:rPr lang="es-ES_tradnl" sz="2000" noProof="0" dirty="0">
                <a:latin typeface="Garamond" panose="02020404030301010803" pitchFamily="18" charset="0"/>
              </a:rPr>
              <a:t>En estos casos, para el deudor, hay derecho a descubrimiento de prueba ANTES, DURANTE &amp; DESPUÉS (sujeto a ciertos términos de RESPA) del pleito.</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DD27AFE-C77E-E6A5-D989-30CA890BF017}"/>
              </a:ext>
            </a:extLst>
          </p:cNvPr>
          <p:cNvSpPr txBox="1"/>
          <p:nvPr/>
        </p:nvSpPr>
        <p:spPr>
          <a:xfrm>
            <a:off x="3597806" y="5774581"/>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freepngimg.com/png/65023-thought-thinking-emoji-free-hq-im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374033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7F969-0BAE-DCBF-9546-9EE7E1F62459}"/>
              </a:ext>
            </a:extLst>
          </p:cNvPr>
          <p:cNvSpPr>
            <a:spLocks noGrp="1"/>
          </p:cNvSpPr>
          <p:nvPr>
            <p:ph type="title"/>
          </p:nvPr>
        </p:nvSpPr>
        <p:spPr>
          <a:xfrm>
            <a:off x="795528" y="386930"/>
            <a:ext cx="10141799" cy="1300554"/>
          </a:xfrm>
        </p:spPr>
        <p:txBody>
          <a:bodyPr vert="horz" lIns="91440" tIns="45720" rIns="91440" bIns="45720" rtlCol="0" anchor="b">
            <a:normAutofit/>
          </a:bodyPr>
          <a:lstStyle/>
          <a:p>
            <a:pPr algn="ctr"/>
            <a:r>
              <a:rPr lang="en-US" sz="4800" b="1" kern="1200" dirty="0" err="1">
                <a:solidFill>
                  <a:schemeClr val="tx1"/>
                </a:solidFill>
                <a:latin typeface="Garamond" panose="02020404030301010803" pitchFamily="18" charset="0"/>
              </a:rPr>
              <a:t>Consideraciones</a:t>
            </a:r>
            <a:r>
              <a:rPr lang="en-US" sz="4800" b="1" kern="1200" dirty="0">
                <a:solidFill>
                  <a:schemeClr val="tx1"/>
                </a:solidFill>
                <a:latin typeface="Garamond" panose="02020404030301010803" pitchFamily="18" charset="0"/>
              </a:rPr>
              <a:t> </a:t>
            </a:r>
            <a:r>
              <a:rPr lang="en-US" sz="4800" b="1" kern="1200" dirty="0" err="1">
                <a:solidFill>
                  <a:schemeClr val="tx1"/>
                </a:solidFill>
                <a:latin typeface="Garamond" panose="02020404030301010803" pitchFamily="18" charset="0"/>
              </a:rPr>
              <a:t>prácticas</a:t>
            </a:r>
            <a:endParaRPr lang="en-US" sz="48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OUR ENGLISH CLASS: Present Simple practice">
            <a:extLst>
              <a:ext uri="{FF2B5EF4-FFF2-40B4-BE49-F238E27FC236}">
                <a16:creationId xmlns:a16="http://schemas.microsoft.com/office/drawing/2014/main" id="{AF421C33-2202-6985-16C2-E401CEA60FC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34271" y="2524715"/>
            <a:ext cx="4952325" cy="3714244"/>
          </a:xfrm>
          <a:prstGeom prst="rect">
            <a:avLst/>
          </a:prstGeom>
        </p:spPr>
      </p:pic>
      <p:sp>
        <p:nvSpPr>
          <p:cNvPr id="3" name="Content Placeholder 2">
            <a:extLst>
              <a:ext uri="{FF2B5EF4-FFF2-40B4-BE49-F238E27FC236}">
                <a16:creationId xmlns:a16="http://schemas.microsoft.com/office/drawing/2014/main" id="{3255ACF0-F88A-D2A1-D785-F341D46E26B0}"/>
              </a:ext>
            </a:extLst>
          </p:cNvPr>
          <p:cNvSpPr>
            <a:spLocks noGrp="1"/>
          </p:cNvSpPr>
          <p:nvPr>
            <p:ph sz="half" idx="1"/>
          </p:nvPr>
        </p:nvSpPr>
        <p:spPr>
          <a:xfrm>
            <a:off x="6406429" y="2599509"/>
            <a:ext cx="4530898" cy="3639450"/>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En todos estos casos hay que cursar descubrimiento de prueba.</a:t>
            </a:r>
          </a:p>
          <a:p>
            <a:pPr algn="just"/>
            <a:r>
              <a:rPr lang="es-ES_tradnl" sz="2400" noProof="0" dirty="0">
                <a:latin typeface="Garamond" panose="02020404030301010803" pitchFamily="18" charset="0"/>
              </a:rPr>
              <a:t>Aunque parezca molestoso, para el banco y el Tribunal, hay que cerciorarnos como mínimo de que la parte demandante es quien tiene derecho a exigir el cumplimiento del pagaré y que las cuantías que reclama sean líquidas.</a:t>
            </a:r>
          </a:p>
          <a:p>
            <a:pPr algn="just"/>
            <a:r>
              <a:rPr lang="es-ES_tradnl" sz="2400" noProof="0" dirty="0">
                <a:latin typeface="Garamond" panose="02020404030301010803" pitchFamily="18" charset="0"/>
              </a:rPr>
              <a:t>No hacer esto nos abre las puertas a reclamaciones éticas evitables.</a:t>
            </a:r>
          </a:p>
        </p:txBody>
      </p:sp>
      <p:sp>
        <p:nvSpPr>
          <p:cNvPr id="18" name="Rectangle 17">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77F9715-6171-86F9-1CA7-C163BDF8961F}"/>
              </a:ext>
            </a:extLst>
          </p:cNvPr>
          <p:cNvSpPr txBox="1"/>
          <p:nvPr/>
        </p:nvSpPr>
        <p:spPr>
          <a:xfrm>
            <a:off x="3097426" y="6038904"/>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pelesa2.blogspot.com/2016/03/present-simple-practic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031892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FDF32A-E1CF-D67F-8BF3-D1B46C6AB3A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3600" b="1" kern="1200" dirty="0" err="1">
                <a:solidFill>
                  <a:schemeClr val="tx1"/>
                </a:solidFill>
                <a:latin typeface="Garamond" panose="02020404030301010803" pitchFamily="18" charset="0"/>
              </a:rPr>
              <a:t>Consideraciones</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prácticas</a:t>
            </a:r>
            <a:endParaRPr lang="en-US" sz="3600" b="1" kern="1200" dirty="0">
              <a:solidFill>
                <a:schemeClr val="tx1"/>
              </a:solidFill>
              <a:latin typeface="Garamond" panose="02020404030301010803" pitchFamily="18" charset="0"/>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5" descr="OUR ENGLISH CLASS: Present Simple practice">
            <a:extLst>
              <a:ext uri="{FF2B5EF4-FFF2-40B4-BE49-F238E27FC236}">
                <a16:creationId xmlns:a16="http://schemas.microsoft.com/office/drawing/2014/main" id="{ABBA8B68-B8DE-EF85-A12D-97E57CE9CD9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Content Placeholder 3">
            <a:extLst>
              <a:ext uri="{FF2B5EF4-FFF2-40B4-BE49-F238E27FC236}">
                <a16:creationId xmlns:a16="http://schemas.microsoft.com/office/drawing/2014/main" id="{BDE12EB2-1E41-83B4-2B50-6C6EA0541B8A}"/>
              </a:ext>
            </a:extLst>
          </p:cNvPr>
          <p:cNvSpPr>
            <a:spLocks noGrp="1"/>
          </p:cNvSpPr>
          <p:nvPr>
            <p:ph sz="half" idx="2"/>
          </p:nvPr>
        </p:nvSpPr>
        <p:spPr>
          <a:xfrm>
            <a:off x="5894962" y="1984443"/>
            <a:ext cx="5458838" cy="4192520"/>
          </a:xfrm>
        </p:spPr>
        <p:txBody>
          <a:bodyPr vert="horz" lIns="91440" tIns="45720" rIns="91440" bIns="45720" rtlCol="0">
            <a:normAutofit/>
          </a:bodyPr>
          <a:lstStyle/>
          <a:p>
            <a:pPr algn="just"/>
            <a:r>
              <a:rPr lang="es-ES_tradnl" noProof="0" dirty="0">
                <a:latin typeface="Garamond" panose="02020404030301010803" pitchFamily="18" charset="0"/>
              </a:rPr>
              <a:t>Empezar tan pronto acabe la mediación.</a:t>
            </a:r>
          </a:p>
          <a:p>
            <a:pPr algn="just"/>
            <a:r>
              <a:rPr lang="es-ES_tradnl" noProof="0" dirty="0">
                <a:latin typeface="Garamond" panose="02020404030301010803" pitchFamily="18" charset="0"/>
              </a:rPr>
              <a:t>Llenar los autos.</a:t>
            </a:r>
          </a:p>
          <a:p>
            <a:pPr lvl="1" algn="just"/>
            <a:r>
              <a:rPr lang="es-ES_tradnl" noProof="0" dirty="0">
                <a:latin typeface="Garamond" panose="02020404030301010803" pitchFamily="18" charset="0"/>
              </a:rPr>
              <a:t>Informar cuando se coordina inspección de pagaré, si se recalendariza, cuando se cursa el descubrimiento de prueba, cuando lo examinas y cuando se notifican objeciones.</a:t>
            </a:r>
          </a:p>
          <a:p>
            <a:pPr algn="just"/>
            <a:endParaRPr lang="es-ES_tradnl" noProof="0" dirty="0">
              <a:latin typeface="Garamond" panose="02020404030301010803" pitchFamily="18" charset="0"/>
            </a:endParaRPr>
          </a:p>
        </p:txBody>
      </p:sp>
      <p:sp>
        <p:nvSpPr>
          <p:cNvPr id="6" name="TextBox 5">
            <a:extLst>
              <a:ext uri="{FF2B5EF4-FFF2-40B4-BE49-F238E27FC236}">
                <a16:creationId xmlns:a16="http://schemas.microsoft.com/office/drawing/2014/main" id="{EB9777E1-AFAC-08D0-6F23-E31D9B5A4B4B}"/>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pelesa2.blogspot.com/2016/03/present-simple-practic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18106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5EFDC-0A61-D278-E083-4D46090B1AC4}"/>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3100" b="1" dirty="0" err="1">
                <a:latin typeface="Garamond" panose="02020404030301010803" pitchFamily="18" charset="0"/>
              </a:rPr>
              <a:t>Descubrimiento</a:t>
            </a:r>
            <a:r>
              <a:rPr lang="en-US" sz="3100" b="1" dirty="0">
                <a:latin typeface="Garamond" panose="02020404030301010803" pitchFamily="18" charset="0"/>
              </a:rPr>
              <a:t> de </a:t>
            </a:r>
            <a:r>
              <a:rPr lang="en-US" sz="3100" b="1" dirty="0" err="1">
                <a:latin typeface="Garamond" panose="02020404030301010803" pitchFamily="18" charset="0"/>
              </a:rPr>
              <a:t>prueba</a:t>
            </a:r>
            <a:r>
              <a:rPr lang="en-US" sz="3100" b="1" dirty="0">
                <a:latin typeface="Garamond" panose="02020404030301010803" pitchFamily="18" charset="0"/>
              </a:rPr>
              <a:t>: el </a:t>
            </a:r>
            <a:r>
              <a:rPr lang="en-US" sz="3100" b="1" dirty="0" err="1">
                <a:latin typeface="Garamond" panose="02020404030301010803" pitchFamily="18" charset="0"/>
              </a:rPr>
              <a:t>tiempo</a:t>
            </a:r>
            <a:r>
              <a:rPr lang="en-US" sz="3100" b="1" dirty="0">
                <a:latin typeface="Garamond" panose="02020404030301010803" pitchFamily="18" charset="0"/>
              </a:rPr>
              <a:t> </a:t>
            </a:r>
            <a:r>
              <a:rPr lang="en-US" sz="3100" b="1" dirty="0" err="1">
                <a:latin typeface="Garamond" panose="02020404030301010803" pitchFamily="18" charset="0"/>
              </a:rPr>
              <a:t>como</a:t>
            </a:r>
            <a:r>
              <a:rPr lang="en-US" sz="3100" b="1" dirty="0">
                <a:latin typeface="Garamond" panose="02020404030301010803" pitchFamily="18" charset="0"/>
              </a:rPr>
              <a:t> </a:t>
            </a:r>
            <a:r>
              <a:rPr lang="en-US" sz="3100" b="1" dirty="0" err="1">
                <a:latin typeface="Garamond" panose="02020404030301010803" pitchFamily="18" charset="0"/>
              </a:rPr>
              <a:t>estrategia</a:t>
            </a:r>
            <a:endParaRPr lang="en-US" sz="3100" b="1" dirty="0">
              <a:latin typeface="Garamond" panose="02020404030301010803"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4B06A9-76EB-757A-5CCD-556A415946D9}"/>
              </a:ext>
            </a:extLst>
          </p:cNvPr>
          <p:cNvSpPr>
            <a:spLocks noGrp="1"/>
          </p:cNvSpPr>
          <p:nvPr>
            <p:ph sz="half" idx="1"/>
          </p:nvPr>
        </p:nvSpPr>
        <p:spPr>
          <a:xfrm>
            <a:off x="590719" y="2330505"/>
            <a:ext cx="4559425" cy="3979585"/>
          </a:xfrm>
        </p:spPr>
        <p:txBody>
          <a:bodyPr vert="horz" lIns="91440" tIns="45720" rIns="91440" bIns="45720" rtlCol="0" anchor="ctr">
            <a:normAutofit lnSpcReduction="10000"/>
          </a:bodyPr>
          <a:lstStyle/>
          <a:p>
            <a:pPr algn="just"/>
            <a:r>
              <a:rPr lang="es-ES_tradnl" sz="2000" noProof="0" dirty="0">
                <a:latin typeface="Garamond" panose="02020404030301010803" pitchFamily="18" charset="0"/>
              </a:rPr>
              <a:t>A manera de analogía la Orden General Capítulo 600, Sección 601 establece las Reglas de Uso de Fuerza para los policías.</a:t>
            </a:r>
          </a:p>
          <a:p>
            <a:pPr algn="just"/>
            <a:r>
              <a:rPr lang="es-ES_tradnl" sz="2000" noProof="0" dirty="0">
                <a:latin typeface="Garamond" panose="02020404030301010803" pitchFamily="18" charset="0"/>
              </a:rPr>
              <a:t>Hay un principio rector que permea a través de la OG y es utilizar el tiempo como táctica.</a:t>
            </a:r>
          </a:p>
          <a:p>
            <a:pPr algn="just"/>
            <a:r>
              <a:rPr lang="es-ES_tradnl" sz="2000" noProof="0" dirty="0">
                <a:latin typeface="Garamond" panose="02020404030301010803" pitchFamily="18" charset="0"/>
              </a:rPr>
              <a:t>Ello como una manera de de escalar la situación y procurar el cumplimiento con las instrucciones.</a:t>
            </a:r>
          </a:p>
          <a:p>
            <a:pPr algn="just"/>
            <a:r>
              <a:rPr lang="es-ES_tradnl" sz="2000" dirty="0">
                <a:latin typeface="Garamond" panose="02020404030301010803" pitchFamily="18" charset="0"/>
              </a:rPr>
              <a:t>Así también procura disminuir emociones, cumplimiento voluntario con las instrucciones, permitir la comunicación continua y darle tiempo a otros MPPR que lleguen y ayuden.</a:t>
            </a:r>
            <a:endParaRPr lang="es-ES_tradnl" sz="2000" noProof="0" dirty="0">
              <a:latin typeface="Garamond" panose="02020404030301010803" pitchFamily="18" charset="0"/>
            </a:endParaRP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RANSCEND MEDIA SERVICE » A Stream of Consciousness about Stream of Time">
            <a:extLst>
              <a:ext uri="{FF2B5EF4-FFF2-40B4-BE49-F238E27FC236}">
                <a16:creationId xmlns:a16="http://schemas.microsoft.com/office/drawing/2014/main" id="{A0AF3D4A-6F47-F99F-4576-BC792253B5F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0510" r="-3" b="-3"/>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94CA7503-57A1-735B-A4AC-92CBCE62ED03}"/>
              </a:ext>
            </a:extLst>
          </p:cNvPr>
          <p:cNvSpPr txBox="1"/>
          <p:nvPr/>
        </p:nvSpPr>
        <p:spPr>
          <a:xfrm>
            <a:off x="8948680" y="5858593"/>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ranscend.org/tms/2018/03/a-stream-of-consciousness-about-stream-of-tim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479263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94892-0EED-6390-A340-4DEB66498152}"/>
              </a:ext>
            </a:extLst>
          </p:cNvPr>
          <p:cNvSpPr>
            <a:spLocks noGrp="1"/>
          </p:cNvSpPr>
          <p:nvPr>
            <p:ph type="title"/>
          </p:nvPr>
        </p:nvSpPr>
        <p:spPr>
          <a:xfrm>
            <a:off x="1043631" y="873940"/>
            <a:ext cx="5052369" cy="1035781"/>
          </a:xfrm>
        </p:spPr>
        <p:txBody>
          <a:bodyPr vert="horz" lIns="91440" tIns="45720" rIns="91440" bIns="45720" rtlCol="0" anchor="ctr">
            <a:normAutofit fontScale="90000"/>
          </a:bodyPr>
          <a:lstStyle/>
          <a:p>
            <a:pPr algn="ctr"/>
            <a:r>
              <a:rPr lang="en-US" sz="3600" b="1" kern="1200" dirty="0">
                <a:solidFill>
                  <a:schemeClr val="tx1"/>
                </a:solidFill>
                <a:latin typeface="Garamond" panose="02020404030301010803" pitchFamily="18" charset="0"/>
              </a:rPr>
              <a:t>El </a:t>
            </a:r>
            <a:r>
              <a:rPr lang="en-US" sz="3600" b="1" kern="1200" dirty="0" err="1">
                <a:solidFill>
                  <a:schemeClr val="tx1"/>
                </a:solidFill>
                <a:latin typeface="Garamond" panose="02020404030301010803" pitchFamily="18" charset="0"/>
              </a:rPr>
              <a:t>tiempo</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como</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estrategia</a:t>
            </a:r>
            <a:endParaRPr lang="en-US" sz="3600" b="1" kern="1200" dirty="0">
              <a:solidFill>
                <a:schemeClr val="tx1"/>
              </a:solidFill>
              <a:latin typeface="Garamond" panose="02020404030301010803" pitchFamily="18" charset="0"/>
            </a:endParaRPr>
          </a:p>
        </p:txBody>
      </p:sp>
      <p:sp>
        <p:nvSpPr>
          <p:cNvPr id="3" name="Content Placeholder 2">
            <a:extLst>
              <a:ext uri="{FF2B5EF4-FFF2-40B4-BE49-F238E27FC236}">
                <a16:creationId xmlns:a16="http://schemas.microsoft.com/office/drawing/2014/main" id="{DEF323AD-D56F-9414-B6E9-1104EDF081F8}"/>
              </a:ext>
            </a:extLst>
          </p:cNvPr>
          <p:cNvSpPr>
            <a:spLocks noGrp="1"/>
          </p:cNvSpPr>
          <p:nvPr>
            <p:ph sz="half" idx="1"/>
          </p:nvPr>
        </p:nvSpPr>
        <p:spPr>
          <a:xfrm>
            <a:off x="1045029" y="2524721"/>
            <a:ext cx="4991629" cy="3677123"/>
          </a:xfrm>
        </p:spPr>
        <p:txBody>
          <a:bodyPr vert="horz" lIns="91440" tIns="45720" rIns="91440" bIns="45720" rtlCol="0" anchor="ctr">
            <a:normAutofit/>
          </a:bodyPr>
          <a:lstStyle/>
          <a:p>
            <a:pPr algn="just"/>
            <a:r>
              <a:rPr lang="es-ES_tradnl" sz="2400" noProof="0" dirty="0">
                <a:latin typeface="Garamond" panose="02020404030301010803" pitchFamily="18" charset="0"/>
              </a:rPr>
              <a:t>El descubrimiento de prueba crea tiempo y el tiempo crea información y la información crea oportunidades.</a:t>
            </a:r>
          </a:p>
          <a:p>
            <a:pPr algn="just"/>
            <a:r>
              <a:rPr lang="es-ES_tradnl" sz="2400" noProof="0" dirty="0">
                <a:latin typeface="Garamond" panose="02020404030301010803" pitchFamily="18" charset="0"/>
              </a:rPr>
              <a:t>La prisa favorece al litigante que ya posee la información.</a:t>
            </a:r>
          </a:p>
          <a:p>
            <a:pPr algn="just"/>
            <a:r>
              <a:rPr lang="es-ES_tradnl" sz="2400" noProof="0" dirty="0">
                <a:latin typeface="Garamond" panose="02020404030301010803" pitchFamily="18" charset="0"/>
              </a:rPr>
              <a:t>El tiempo es una estrategia defensiva legítima cuando se utiliza para descubrir la verdad y no para retrasar injustificadamente los procedimientos.</a:t>
            </a:r>
          </a:p>
        </p:txBody>
      </p:sp>
      <p:sp>
        <p:nvSpPr>
          <p:cNvPr id="21" name="Rectangle 2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Free illustration: Hourglass, Sand, Watch, Time, Glass - Free Image on ...">
            <a:extLst>
              <a:ext uri="{FF2B5EF4-FFF2-40B4-BE49-F238E27FC236}">
                <a16:creationId xmlns:a16="http://schemas.microsoft.com/office/drawing/2014/main" id="{2CDE7AD2-804B-DF62-7B4F-EB8FC1BA8AC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232256" y="901032"/>
            <a:ext cx="3619725" cy="5116220"/>
          </a:xfrm>
          <a:prstGeom prst="rect">
            <a:avLst/>
          </a:prstGeom>
        </p:spPr>
      </p:pic>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31298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996D9-3F8F-6E09-B566-037E09798F3B}"/>
              </a:ext>
            </a:extLst>
          </p:cNvPr>
          <p:cNvSpPr>
            <a:spLocks noGrp="1"/>
          </p:cNvSpPr>
          <p:nvPr>
            <p:ph type="title"/>
          </p:nvPr>
        </p:nvSpPr>
        <p:spPr>
          <a:xfrm>
            <a:off x="6367461" y="728664"/>
            <a:ext cx="4984813" cy="3157080"/>
          </a:xfrm>
          <a:noFill/>
        </p:spPr>
        <p:txBody>
          <a:bodyPr vert="horz" lIns="91440" tIns="45720" rIns="91440" bIns="45720" rtlCol="0" anchor="b">
            <a:normAutofit/>
          </a:bodyPr>
          <a:lstStyle/>
          <a:p>
            <a:pPr algn="ctr"/>
            <a:r>
              <a:rPr lang="en-US" sz="4800" b="1" dirty="0">
                <a:latin typeface="Garamond" panose="02020404030301010803" pitchFamily="18" charset="0"/>
              </a:rPr>
              <a:t>El </a:t>
            </a:r>
            <a:r>
              <a:rPr lang="en-US" sz="4800" b="1" dirty="0" err="1">
                <a:latin typeface="Garamond" panose="02020404030301010803" pitchFamily="18" charset="0"/>
              </a:rPr>
              <a:t>tiempo</a:t>
            </a:r>
            <a:r>
              <a:rPr lang="en-US" sz="4800" b="1" dirty="0">
                <a:latin typeface="Garamond" panose="02020404030301010803" pitchFamily="18" charset="0"/>
              </a:rPr>
              <a:t> </a:t>
            </a:r>
            <a:r>
              <a:rPr lang="en-US" sz="4800" b="1" dirty="0" err="1">
                <a:latin typeface="Garamond" panose="02020404030301010803" pitchFamily="18" charset="0"/>
              </a:rPr>
              <a:t>en</a:t>
            </a:r>
            <a:r>
              <a:rPr lang="en-US" sz="4800" b="1" dirty="0">
                <a:latin typeface="Garamond" panose="02020404030301010803" pitchFamily="18" charset="0"/>
              </a:rPr>
              <a:t> </a:t>
            </a:r>
            <a:r>
              <a:rPr lang="en-US" sz="4800" b="1" dirty="0" err="1">
                <a:latin typeface="Garamond" panose="02020404030301010803" pitchFamily="18" charset="0"/>
              </a:rPr>
              <a:t>estos</a:t>
            </a:r>
            <a:r>
              <a:rPr lang="en-US" sz="4800" b="1" dirty="0">
                <a:latin typeface="Garamond" panose="02020404030301010803" pitchFamily="18" charset="0"/>
              </a:rPr>
              <a:t> </a:t>
            </a:r>
            <a:r>
              <a:rPr lang="en-US" sz="4800" b="1" dirty="0" err="1">
                <a:latin typeface="Garamond" panose="02020404030301010803" pitchFamily="18" charset="0"/>
              </a:rPr>
              <a:t>casos</a:t>
            </a:r>
            <a:r>
              <a:rPr lang="en-US" sz="4800" b="1" dirty="0">
                <a:latin typeface="Garamond" panose="02020404030301010803" pitchFamily="18" charset="0"/>
              </a:rPr>
              <a:t> es </a:t>
            </a:r>
            <a:r>
              <a:rPr lang="en-US" sz="4800" b="1" dirty="0" err="1">
                <a:latin typeface="Garamond" panose="02020404030301010803" pitchFamily="18" charset="0"/>
              </a:rPr>
              <a:t>valioso</a:t>
            </a:r>
            <a:endParaRPr lang="en-US" sz="4800" b="1" dirty="0">
              <a:latin typeface="Garamond" panose="02020404030301010803" pitchFamily="18" charset="0"/>
            </a:endParaRPr>
          </a:p>
        </p:txBody>
      </p:sp>
      <p:pic>
        <p:nvPicPr>
          <p:cNvPr id="5" name="Content Placeholder 4">
            <a:extLst>
              <a:ext uri="{FF2B5EF4-FFF2-40B4-BE49-F238E27FC236}">
                <a16:creationId xmlns:a16="http://schemas.microsoft.com/office/drawing/2014/main" id="{9B1276C9-EFCC-7C8C-81A5-7162C6C9A1D7}"/>
              </a:ext>
            </a:extLst>
          </p:cNvPr>
          <p:cNvPicPr>
            <a:picLocks noGrp="1" noChangeAspect="1"/>
          </p:cNvPicPr>
          <p:nvPr>
            <p:ph idx="1"/>
          </p:nvPr>
        </p:nvPicPr>
        <p:blipFill>
          <a:blip r:embed="rId2"/>
          <a:srcRect r="-1" b="8643"/>
          <a:stretch>
            <a:fillRect/>
          </a:stretch>
        </p:blipFill>
        <p:spPr>
          <a:xfrm>
            <a:off x="1" y="10"/>
            <a:ext cx="6005512" cy="6857990"/>
          </a:xfrm>
          <a:prstGeom prst="rect">
            <a:avLst/>
          </a:prstGeom>
        </p:spPr>
      </p:pic>
    </p:spTree>
    <p:extLst>
      <p:ext uri="{BB962C8B-B14F-4D97-AF65-F5344CB8AC3E}">
        <p14:creationId xmlns:p14="http://schemas.microsoft.com/office/powerpoint/2010/main" val="834535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DD157-DB80-A1F5-E0D8-A2E3F05E440E}"/>
              </a:ext>
            </a:extLst>
          </p:cNvPr>
          <p:cNvSpPr>
            <a:spLocks noGrp="1"/>
          </p:cNvSpPr>
          <p:nvPr>
            <p:ph type="title"/>
          </p:nvPr>
        </p:nvSpPr>
        <p:spPr>
          <a:xfrm>
            <a:off x="795528" y="386930"/>
            <a:ext cx="10141799" cy="1300554"/>
          </a:xfrm>
        </p:spPr>
        <p:txBody>
          <a:bodyPr vert="horz" lIns="91440" tIns="45720" rIns="91440" bIns="45720" rtlCol="0" anchor="b">
            <a:normAutofit/>
          </a:bodyPr>
          <a:lstStyle/>
          <a:p>
            <a:pPr algn="ctr"/>
            <a:r>
              <a:rPr lang="en-US" sz="3600" b="1" kern="1200" dirty="0" err="1">
                <a:solidFill>
                  <a:schemeClr val="tx1"/>
                </a:solidFill>
                <a:latin typeface="Garamond" panose="02020404030301010803" pitchFamily="18" charset="0"/>
              </a:rPr>
              <a:t>Descubrimiento</a:t>
            </a:r>
            <a:r>
              <a:rPr lang="en-US" sz="3600" b="1" kern="1200" dirty="0">
                <a:solidFill>
                  <a:schemeClr val="tx1"/>
                </a:solidFill>
                <a:latin typeface="Garamond" panose="02020404030301010803" pitchFamily="18" charset="0"/>
              </a:rPr>
              <a:t> de </a:t>
            </a:r>
            <a:r>
              <a:rPr lang="en-US" sz="3600" b="1" kern="1200" dirty="0" err="1">
                <a:solidFill>
                  <a:schemeClr val="tx1"/>
                </a:solidFill>
                <a:latin typeface="Garamond" panose="02020404030301010803" pitchFamily="18" charset="0"/>
              </a:rPr>
              <a:t>prueba</a:t>
            </a:r>
            <a:r>
              <a:rPr lang="en-US" sz="3600" b="1" kern="1200" dirty="0">
                <a:solidFill>
                  <a:schemeClr val="tx1"/>
                </a:solidFill>
                <a:latin typeface="Garamond" panose="02020404030301010803" pitchFamily="18" charset="0"/>
              </a:rPr>
              <a:t> y </a:t>
            </a:r>
            <a:r>
              <a:rPr lang="en-US" sz="3600" b="1" kern="1200" dirty="0" err="1">
                <a:solidFill>
                  <a:schemeClr val="tx1"/>
                </a:solidFill>
                <a:latin typeface="Garamond" panose="02020404030301010803" pitchFamily="18" charset="0"/>
              </a:rPr>
              <a:t>debido</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proceso</a:t>
            </a:r>
            <a:r>
              <a:rPr lang="en-US" sz="3600" b="1" kern="1200" dirty="0">
                <a:solidFill>
                  <a:schemeClr val="tx1"/>
                </a:solidFill>
                <a:latin typeface="Garamond" panose="02020404030301010803" pitchFamily="18" charset="0"/>
              </a:rPr>
              <a:t> de ley</a:t>
            </a: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Understanding Due Process: Definition, Examples, and Types Explained">
            <a:extLst>
              <a:ext uri="{FF2B5EF4-FFF2-40B4-BE49-F238E27FC236}">
                <a16:creationId xmlns:a16="http://schemas.microsoft.com/office/drawing/2014/main" id="{8481FD2E-84A8-0A6E-A702-DD418E81FB4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35295" y="2643619"/>
            <a:ext cx="5150277" cy="3476436"/>
          </a:xfrm>
          <a:prstGeom prst="rect">
            <a:avLst/>
          </a:prstGeom>
        </p:spPr>
      </p:pic>
      <p:sp>
        <p:nvSpPr>
          <p:cNvPr id="3" name="Content Placeholder 2">
            <a:extLst>
              <a:ext uri="{FF2B5EF4-FFF2-40B4-BE49-F238E27FC236}">
                <a16:creationId xmlns:a16="http://schemas.microsoft.com/office/drawing/2014/main" id="{04A7A892-0801-3D34-895B-9D4215942C81}"/>
              </a:ext>
            </a:extLst>
          </p:cNvPr>
          <p:cNvSpPr>
            <a:spLocks noGrp="1"/>
          </p:cNvSpPr>
          <p:nvPr>
            <p:ph sz="half" idx="1"/>
          </p:nvPr>
        </p:nvSpPr>
        <p:spPr>
          <a:xfrm>
            <a:off x="6406429" y="2599509"/>
            <a:ext cx="4530898" cy="3639450"/>
          </a:xfrm>
        </p:spPr>
        <p:txBody>
          <a:bodyPr vert="horz" lIns="91440" tIns="45720" rIns="91440" bIns="45720" rtlCol="0" anchor="ctr">
            <a:normAutofit/>
          </a:bodyPr>
          <a:lstStyle/>
          <a:p>
            <a:pPr lvl="0" algn="just"/>
            <a:r>
              <a:rPr lang="es-ES_tradnl" sz="1400" noProof="0" dirty="0">
                <a:latin typeface="Garamond" panose="02020404030301010803" pitchFamily="18" charset="0"/>
              </a:rPr>
              <a:t>El descubrimiento de prueba es parte esencial del debido proceso de ley y se vislumbra como amplio y liberal. </a:t>
            </a:r>
            <a:r>
              <a:rPr lang="es-ES_tradnl" sz="1400" i="1" noProof="0" dirty="0">
                <a:latin typeface="Garamond" panose="02020404030301010803" pitchFamily="18" charset="0"/>
              </a:rPr>
              <a:t>McConnell v. Palau, 161 D.P.R. 734 (2004)</a:t>
            </a:r>
            <a:r>
              <a:rPr lang="es-ES_tradnl" sz="1400" noProof="0" dirty="0">
                <a:latin typeface="Garamond" panose="02020404030301010803" pitchFamily="18" charset="0"/>
              </a:rPr>
              <a:t>.</a:t>
            </a:r>
          </a:p>
          <a:p>
            <a:pPr lvl="0" algn="just"/>
            <a:r>
              <a:rPr lang="es-ES_tradnl" sz="1400" noProof="0" dirty="0">
                <a:latin typeface="Garamond" panose="02020404030301010803" pitchFamily="18" charset="0"/>
              </a:rPr>
              <a:t>La moción de sentencia sumaria no puede convertirse en un instrumento para privar a una parte de su derecho al debido proceso de ley. </a:t>
            </a:r>
            <a:r>
              <a:rPr lang="es-ES_tradnl" sz="1400" i="1" noProof="0" dirty="0">
                <a:latin typeface="Garamond" panose="02020404030301010803" pitchFamily="18" charset="0"/>
              </a:rPr>
              <a:t>García Rivera et al. v Enriquez, 153 D.P.R. 323, 339 (2001)</a:t>
            </a:r>
            <a:r>
              <a:rPr lang="es-ES_tradnl" sz="1400" noProof="0" dirty="0">
                <a:latin typeface="Garamond" panose="02020404030301010803" pitchFamily="18" charset="0"/>
              </a:rPr>
              <a:t>.</a:t>
            </a:r>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3069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F50CA-146E-DC3D-D11C-56F5FAF62116}"/>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3600" b="1" dirty="0" err="1">
                <a:latin typeface="Garamond" panose="02020404030301010803" pitchFamily="18" charset="0"/>
              </a:rPr>
              <a:t>Descubrimiento</a:t>
            </a:r>
            <a:r>
              <a:rPr lang="en-US" sz="3600" b="1" dirty="0">
                <a:latin typeface="Garamond" panose="02020404030301010803" pitchFamily="18" charset="0"/>
              </a:rPr>
              <a:t> de </a:t>
            </a:r>
            <a:r>
              <a:rPr lang="en-US" sz="3600" b="1" dirty="0" err="1">
                <a:latin typeface="Garamond" panose="02020404030301010803" pitchFamily="18" charset="0"/>
              </a:rPr>
              <a:t>prueba</a:t>
            </a:r>
            <a:r>
              <a:rPr lang="en-US" sz="3600" b="1" dirty="0">
                <a:latin typeface="Garamond" panose="02020404030301010803" pitchFamily="18" charset="0"/>
              </a:rPr>
              <a:t> y </a:t>
            </a:r>
            <a:r>
              <a:rPr lang="en-US" sz="3600" b="1" dirty="0" err="1">
                <a:latin typeface="Garamond" panose="02020404030301010803" pitchFamily="18" charset="0"/>
              </a:rPr>
              <a:t>debido</a:t>
            </a:r>
            <a:r>
              <a:rPr lang="en-US" sz="3600" b="1" dirty="0">
                <a:latin typeface="Garamond" panose="02020404030301010803" pitchFamily="18" charset="0"/>
              </a:rPr>
              <a:t> </a:t>
            </a:r>
            <a:r>
              <a:rPr lang="en-US" sz="3600" b="1" dirty="0" err="1">
                <a:latin typeface="Garamond" panose="02020404030301010803" pitchFamily="18" charset="0"/>
              </a:rPr>
              <a:t>proceso</a:t>
            </a:r>
            <a:r>
              <a:rPr lang="en-US" sz="3600" b="1" dirty="0">
                <a:latin typeface="Garamond" panose="02020404030301010803" pitchFamily="18" charset="0"/>
              </a:rPr>
              <a:t> de ley</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D59837-55BA-74D5-6F33-C3B3F34D4C85}"/>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20000"/>
          </a:bodyPr>
          <a:lstStyle/>
          <a:p>
            <a:pPr lvl="0" algn="just"/>
            <a:r>
              <a:rPr lang="es-ES_tradnl" sz="2000" noProof="0" dirty="0">
                <a:latin typeface="Garamond" panose="02020404030301010803" pitchFamily="18" charset="0"/>
              </a:rPr>
              <a:t>En </a:t>
            </a:r>
            <a:r>
              <a:rPr lang="es-ES_tradnl" sz="2000" i="1" noProof="0" dirty="0">
                <a:latin typeface="Garamond" panose="02020404030301010803" pitchFamily="18" charset="0"/>
              </a:rPr>
              <a:t>Santiago v. Ríos Alonso, 156 D.P.R. 181, 194 (2002)</a:t>
            </a:r>
            <a:r>
              <a:rPr lang="es-ES_tradnl" sz="2000" noProof="0" dirty="0">
                <a:latin typeface="Garamond" panose="02020404030301010803" pitchFamily="18" charset="0"/>
              </a:rPr>
              <a:t> el Tribunal Supremo sentenció: “en circunstancias particulares, es preciso aplazar la disposición de una moción de sentencia sumaria hasta que se concluya el proceso de descubrimiento de prueba para que la parte promovida tenga la oportunidad de refutarla debidamente”. </a:t>
            </a:r>
          </a:p>
          <a:p>
            <a:pPr lvl="0" algn="just"/>
            <a:r>
              <a:rPr lang="es-ES_tradnl" sz="2000" noProof="0" dirty="0">
                <a:latin typeface="Garamond" panose="02020404030301010803" pitchFamily="18" charset="0"/>
              </a:rPr>
              <a:t>“En otras palabras, confrontado el tribunal con una solicitud de sentencia sumaria prematura, éste puede, en el ejercicio de su discreción, posponer la evaluación de la moción o denegarla en esta etapa de los procedimientos. …”. </a:t>
            </a:r>
            <a:r>
              <a:rPr lang="es-ES_tradnl" sz="2000" i="1" noProof="0" dirty="0">
                <a:latin typeface="Garamond" panose="02020404030301010803" pitchFamily="18" charset="0"/>
              </a:rPr>
              <a:t>Pérez v. El Vocero de P.R., 149 D.P.R. 427, 449-450 (1999)</a:t>
            </a:r>
            <a:r>
              <a:rPr lang="es-ES_tradnl" sz="2000" noProof="0" dirty="0">
                <a:latin typeface="Garamond" panose="02020404030301010803" pitchFamily="18" charset="0"/>
              </a:rPr>
              <a:t>. </a:t>
            </a:r>
          </a:p>
        </p:txBody>
      </p:sp>
      <p:pic>
        <p:nvPicPr>
          <p:cNvPr id="6" name="Content Placeholder 5" descr="Due Process - Free of Charge Creative Commons Law book image">
            <a:extLst>
              <a:ext uri="{FF2B5EF4-FFF2-40B4-BE49-F238E27FC236}">
                <a16:creationId xmlns:a16="http://schemas.microsoft.com/office/drawing/2014/main" id="{ACDDC7C6-30C5-99FB-5C0E-F783A4F2690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7443"/>
          <a:stretch>
            <a:fillRect/>
          </a:stretch>
        </p:blipFill>
        <p:spPr>
          <a:xfrm>
            <a:off x="5911532" y="2484255"/>
            <a:ext cx="5150277"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CA00CB9-468D-1C82-3646-BBC8632AD32E}"/>
              </a:ext>
            </a:extLst>
          </p:cNvPr>
          <p:cNvSpPr txBox="1"/>
          <p:nvPr/>
        </p:nvSpPr>
        <p:spPr>
          <a:xfrm>
            <a:off x="8629733" y="5998444"/>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hebluediamondgallery.com/law-book/d/due-proces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009760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FFDA7-AA4E-74A8-0BBC-6CE2836BAF96}"/>
              </a:ext>
            </a:extLst>
          </p:cNvPr>
          <p:cNvSpPr>
            <a:spLocks noGrp="1"/>
          </p:cNvSpPr>
          <p:nvPr>
            <p:ph type="title"/>
          </p:nvPr>
        </p:nvSpPr>
        <p:spPr>
          <a:xfrm>
            <a:off x="1123356" y="1188637"/>
            <a:ext cx="9984615" cy="1597228"/>
          </a:xfrm>
        </p:spPr>
        <p:txBody>
          <a:bodyPr vert="horz" lIns="91440" tIns="45720" rIns="91440" bIns="45720" rtlCol="0" anchor="ctr">
            <a:normAutofit/>
          </a:bodyPr>
          <a:lstStyle/>
          <a:p>
            <a:pPr algn="ctr"/>
            <a:r>
              <a:rPr lang="en-US" sz="3200" b="1" kern="1200" dirty="0" err="1">
                <a:solidFill>
                  <a:schemeClr val="tx1"/>
                </a:solidFill>
                <a:latin typeface="Garamond" panose="02020404030301010803" pitchFamily="18" charset="0"/>
              </a:rPr>
              <a:t>Descubrimiento</a:t>
            </a:r>
            <a:r>
              <a:rPr lang="en-US" sz="3200" b="1" kern="1200" dirty="0">
                <a:solidFill>
                  <a:schemeClr val="tx1"/>
                </a:solidFill>
                <a:latin typeface="Garamond" panose="02020404030301010803" pitchFamily="18" charset="0"/>
              </a:rPr>
              <a:t> de </a:t>
            </a:r>
            <a:r>
              <a:rPr lang="en-US" sz="3200" b="1" kern="1200" dirty="0" err="1">
                <a:solidFill>
                  <a:schemeClr val="tx1"/>
                </a:solidFill>
                <a:latin typeface="Garamond" panose="02020404030301010803" pitchFamily="18" charset="0"/>
              </a:rPr>
              <a:t>prueba</a:t>
            </a:r>
            <a:r>
              <a:rPr lang="en-US" sz="3200" b="1" kern="1200" dirty="0">
                <a:solidFill>
                  <a:schemeClr val="tx1"/>
                </a:solidFill>
                <a:latin typeface="Garamond" panose="02020404030301010803" pitchFamily="18" charset="0"/>
              </a:rPr>
              <a:t> y </a:t>
            </a:r>
            <a:r>
              <a:rPr lang="en-US" sz="3200" b="1" kern="1200" dirty="0" err="1">
                <a:solidFill>
                  <a:schemeClr val="tx1"/>
                </a:solidFill>
                <a:latin typeface="Garamond" panose="02020404030301010803" pitchFamily="18" charset="0"/>
              </a:rPr>
              <a:t>debido</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proceso</a:t>
            </a:r>
            <a:r>
              <a:rPr lang="en-US" sz="3200" b="1" kern="1200" dirty="0">
                <a:solidFill>
                  <a:schemeClr val="tx1"/>
                </a:solidFill>
                <a:latin typeface="Garamond" panose="02020404030301010803" pitchFamily="18" charset="0"/>
              </a:rPr>
              <a:t> de ley</a:t>
            </a:r>
          </a:p>
        </p:txBody>
      </p:sp>
      <p:pic>
        <p:nvPicPr>
          <p:cNvPr id="6" name="Content Placeholder 5" descr="Discovery Channel - Newest &amp; Best Shows">
            <a:extLst>
              <a:ext uri="{FF2B5EF4-FFF2-40B4-BE49-F238E27FC236}">
                <a16:creationId xmlns:a16="http://schemas.microsoft.com/office/drawing/2014/main" id="{40C26BD4-1FE5-99E3-8A47-02B90D92C60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123357" y="3498930"/>
            <a:ext cx="3533985" cy="1766992"/>
          </a:xfrm>
          <a:prstGeom prst="rect">
            <a:avLst/>
          </a:prstGeom>
        </p:spPr>
      </p:pic>
      <p:sp>
        <p:nvSpPr>
          <p:cNvPr id="3" name="Content Placeholder 2">
            <a:extLst>
              <a:ext uri="{FF2B5EF4-FFF2-40B4-BE49-F238E27FC236}">
                <a16:creationId xmlns:a16="http://schemas.microsoft.com/office/drawing/2014/main" id="{E2245445-C6FD-C456-7BF2-7D4EDAEE93DB}"/>
              </a:ext>
            </a:extLst>
          </p:cNvPr>
          <p:cNvSpPr>
            <a:spLocks noGrp="1"/>
          </p:cNvSpPr>
          <p:nvPr>
            <p:ph sz="half" idx="1"/>
          </p:nvPr>
        </p:nvSpPr>
        <p:spPr>
          <a:xfrm>
            <a:off x="5255260" y="2998278"/>
            <a:ext cx="4238257" cy="2728198"/>
          </a:xfrm>
        </p:spPr>
        <p:txBody>
          <a:bodyPr vert="horz" lIns="91440" tIns="45720" rIns="91440" bIns="45720" rtlCol="0" anchor="t">
            <a:normAutofit fontScale="92500" lnSpcReduction="20000"/>
          </a:bodyPr>
          <a:lstStyle/>
          <a:p>
            <a:pPr algn="just"/>
            <a:r>
              <a:rPr lang="en-US" sz="2000" dirty="0">
                <a:latin typeface="Garamond" panose="02020404030301010803" pitchFamily="18" charset="0"/>
              </a:rPr>
              <a:t>Ello </a:t>
            </a:r>
            <a:r>
              <a:rPr lang="en-US" sz="2000" dirty="0" err="1">
                <a:latin typeface="Garamond" panose="02020404030301010803" pitchFamily="18" charset="0"/>
              </a:rPr>
              <a:t>responde</a:t>
            </a:r>
            <a:r>
              <a:rPr lang="en-US" sz="2000" dirty="0">
                <a:latin typeface="Garamond" panose="02020404030301010803" pitchFamily="18" charset="0"/>
              </a:rPr>
              <a:t> a </a:t>
            </a:r>
            <a:r>
              <a:rPr lang="en-US" sz="2000" dirty="0" err="1">
                <a:latin typeface="Garamond" panose="02020404030301010803" pitchFamily="18" charset="0"/>
              </a:rPr>
              <a:t>que</a:t>
            </a:r>
            <a:r>
              <a:rPr lang="en-US" sz="2000" dirty="0">
                <a:latin typeface="Garamond" panose="02020404030301010803" pitchFamily="18" charset="0"/>
              </a:rPr>
              <a:t> “[a]</a:t>
            </a:r>
            <a:r>
              <a:rPr lang="en-US" sz="2000" dirty="0" err="1">
                <a:latin typeface="Garamond" panose="02020404030301010803" pitchFamily="18" charset="0"/>
              </a:rPr>
              <a:t>coger</a:t>
            </a:r>
            <a:r>
              <a:rPr lang="en-US" sz="2000" dirty="0">
                <a:latin typeface="Garamond" panose="02020404030301010803" pitchFamily="18" charset="0"/>
              </a:rPr>
              <a:t> </a:t>
            </a:r>
            <a:r>
              <a:rPr lang="en-US" sz="2000" dirty="0" err="1">
                <a:latin typeface="Garamond" panose="02020404030301010803" pitchFamily="18" charset="0"/>
              </a:rPr>
              <a:t>una</a:t>
            </a:r>
            <a:r>
              <a:rPr lang="en-US" sz="2000" dirty="0">
                <a:latin typeface="Garamond" panose="02020404030301010803" pitchFamily="18" charset="0"/>
              </a:rPr>
              <a:t> </a:t>
            </a:r>
            <a:r>
              <a:rPr lang="en-US" sz="2000" dirty="0" err="1">
                <a:latin typeface="Garamond" panose="02020404030301010803" pitchFamily="18" charset="0"/>
              </a:rPr>
              <a:t>moción</a:t>
            </a:r>
            <a:r>
              <a:rPr lang="en-US" sz="2000" dirty="0">
                <a:latin typeface="Garamond" panose="02020404030301010803" pitchFamily="18" charset="0"/>
              </a:rPr>
              <a:t> de </a:t>
            </a:r>
            <a:r>
              <a:rPr lang="en-US" sz="2000" dirty="0" err="1">
                <a:latin typeface="Garamond" panose="02020404030301010803" pitchFamily="18" charset="0"/>
              </a:rPr>
              <a:t>sentencia</a:t>
            </a:r>
            <a:r>
              <a:rPr lang="en-US" sz="2000" dirty="0">
                <a:latin typeface="Garamond" panose="02020404030301010803" pitchFamily="18" charset="0"/>
              </a:rPr>
              <a:t> </a:t>
            </a:r>
            <a:r>
              <a:rPr lang="en-US" sz="2000" dirty="0" err="1">
                <a:latin typeface="Garamond" panose="02020404030301010803" pitchFamily="18" charset="0"/>
              </a:rPr>
              <a:t>sumaria</a:t>
            </a:r>
            <a:r>
              <a:rPr lang="en-US" sz="2000" dirty="0">
                <a:latin typeface="Garamond" panose="02020404030301010803" pitchFamily="18" charset="0"/>
              </a:rPr>
              <a:t> de forma </a:t>
            </a:r>
            <a:r>
              <a:rPr lang="en-US" sz="2000" dirty="0" err="1">
                <a:latin typeface="Garamond" panose="02020404030301010803" pitchFamily="18" charset="0"/>
              </a:rPr>
              <a:t>prematura</a:t>
            </a:r>
            <a:r>
              <a:rPr lang="en-US" sz="2000" dirty="0">
                <a:latin typeface="Garamond" panose="02020404030301010803" pitchFamily="18" charset="0"/>
              </a:rPr>
              <a:t> </a:t>
            </a:r>
            <a:r>
              <a:rPr lang="en-US" sz="2000" dirty="0" err="1">
                <a:latin typeface="Garamond" panose="02020404030301010803" pitchFamily="18" charset="0"/>
              </a:rPr>
              <a:t>puede</a:t>
            </a:r>
            <a:r>
              <a:rPr lang="en-US" sz="2000" dirty="0">
                <a:latin typeface="Garamond" panose="02020404030301010803" pitchFamily="18" charset="0"/>
              </a:rPr>
              <a:t> </a:t>
            </a:r>
            <a:r>
              <a:rPr lang="en-US" sz="2000" dirty="0" err="1">
                <a:latin typeface="Garamond" panose="02020404030301010803" pitchFamily="18" charset="0"/>
              </a:rPr>
              <a:t>tener</a:t>
            </a:r>
            <a:r>
              <a:rPr lang="en-US" sz="2000" dirty="0">
                <a:latin typeface="Garamond" panose="02020404030301010803" pitchFamily="18" charset="0"/>
              </a:rPr>
              <a:t> el </a:t>
            </a:r>
            <a:r>
              <a:rPr lang="en-US" sz="2000" dirty="0" err="1">
                <a:latin typeface="Garamond" panose="02020404030301010803" pitchFamily="18" charset="0"/>
              </a:rPr>
              <a:t>efecto</a:t>
            </a:r>
            <a:r>
              <a:rPr lang="en-US" sz="2000" dirty="0">
                <a:latin typeface="Garamond" panose="02020404030301010803" pitchFamily="18" charset="0"/>
              </a:rPr>
              <a:t> de </a:t>
            </a:r>
            <a:r>
              <a:rPr lang="en-US" sz="2000" dirty="0" err="1">
                <a:latin typeface="Garamond" panose="02020404030301010803" pitchFamily="18" charset="0"/>
              </a:rPr>
              <a:t>privar</a:t>
            </a:r>
            <a:r>
              <a:rPr lang="en-US" sz="2000" dirty="0">
                <a:latin typeface="Garamond" panose="02020404030301010803" pitchFamily="18" charset="0"/>
              </a:rPr>
              <a:t> al </a:t>
            </a:r>
            <a:r>
              <a:rPr lang="en-US" sz="2000" dirty="0" err="1">
                <a:latin typeface="Garamond" panose="02020404030301010803" pitchFamily="18" charset="0"/>
              </a:rPr>
              <a:t>promovido</a:t>
            </a:r>
            <a:r>
              <a:rPr lang="en-US" sz="2000" dirty="0">
                <a:latin typeface="Garamond" panose="02020404030301010803" pitchFamily="18" charset="0"/>
              </a:rPr>
              <a:t> de sus derechos sin un </a:t>
            </a:r>
            <a:r>
              <a:rPr lang="en-US" sz="2000" dirty="0" err="1">
                <a:latin typeface="Garamond" panose="02020404030301010803" pitchFamily="18" charset="0"/>
              </a:rPr>
              <a:t>debido</a:t>
            </a:r>
            <a:r>
              <a:rPr lang="en-US" sz="2000" dirty="0">
                <a:latin typeface="Garamond" panose="02020404030301010803" pitchFamily="18" charset="0"/>
              </a:rPr>
              <a:t> </a:t>
            </a:r>
            <a:r>
              <a:rPr lang="en-US" sz="2000" dirty="0" err="1">
                <a:latin typeface="Garamond" panose="02020404030301010803" pitchFamily="18" charset="0"/>
              </a:rPr>
              <a:t>proceso</a:t>
            </a:r>
            <a:r>
              <a:rPr lang="en-US" sz="2000" dirty="0">
                <a:latin typeface="Garamond" panose="02020404030301010803" pitchFamily="18" charset="0"/>
              </a:rPr>
              <a:t> de ley. </a:t>
            </a:r>
            <a:r>
              <a:rPr lang="en-US" sz="2000" i="1" dirty="0">
                <a:latin typeface="Garamond" panose="02020404030301010803" pitchFamily="18" charset="0"/>
              </a:rPr>
              <a:t>García Rivera, et. </a:t>
            </a:r>
            <a:r>
              <a:rPr lang="en-US" sz="2000" i="1" dirty="0" err="1">
                <a:latin typeface="Garamond" panose="02020404030301010803" pitchFamily="18" charset="0"/>
              </a:rPr>
              <a:t>als</a:t>
            </a:r>
            <a:r>
              <a:rPr lang="en-US" sz="2000" i="1" dirty="0">
                <a:latin typeface="Garamond" panose="02020404030301010803" pitchFamily="18" charset="0"/>
              </a:rPr>
              <a:t>. v. Enriquez, supra </a:t>
            </a:r>
            <a:r>
              <a:rPr lang="en-US" sz="2000" i="1" dirty="0" err="1">
                <a:latin typeface="Garamond" panose="02020404030301010803" pitchFamily="18" charset="0"/>
              </a:rPr>
              <a:t>en</a:t>
            </a:r>
            <a:r>
              <a:rPr lang="en-US" sz="2000" i="1" dirty="0">
                <a:latin typeface="Garamond" panose="02020404030301010803" pitchFamily="18" charset="0"/>
              </a:rPr>
              <a:t> las </a:t>
            </a:r>
            <a:r>
              <a:rPr lang="en-US" sz="2000" i="1" dirty="0" err="1">
                <a:latin typeface="Garamond" panose="02020404030301010803" pitchFamily="18" charset="0"/>
              </a:rPr>
              <a:t>págs</a:t>
            </a:r>
            <a:r>
              <a:rPr lang="en-US" sz="2000" i="1" dirty="0">
                <a:latin typeface="Garamond" panose="02020404030301010803" pitchFamily="18" charset="0"/>
              </a:rPr>
              <a:t>. 339-341</a:t>
            </a:r>
            <a:r>
              <a:rPr lang="en-US" sz="2000" dirty="0">
                <a:latin typeface="Garamond" panose="02020404030301010803" pitchFamily="18" charset="0"/>
              </a:rPr>
              <a:t>.</a:t>
            </a:r>
          </a:p>
          <a:p>
            <a:pPr algn="just"/>
            <a:r>
              <a:rPr lang="en-US" sz="2000" dirty="0">
                <a:latin typeface="Garamond" panose="02020404030301010803" pitchFamily="18" charset="0"/>
              </a:rPr>
              <a:t>No </a:t>
            </a:r>
            <a:r>
              <a:rPr lang="en-US" sz="2000" dirty="0" err="1">
                <a:latin typeface="Garamond" panose="02020404030301010803" pitchFamily="18" charset="0"/>
              </a:rPr>
              <a:t>podemos</a:t>
            </a:r>
            <a:r>
              <a:rPr lang="en-US" sz="2000" dirty="0">
                <a:latin typeface="Garamond" panose="02020404030301010803" pitchFamily="18" charset="0"/>
              </a:rPr>
              <a:t> </a:t>
            </a:r>
            <a:r>
              <a:rPr lang="en-US" sz="2000" dirty="0" err="1">
                <a:latin typeface="Garamond" panose="02020404030301010803" pitchFamily="18" charset="0"/>
              </a:rPr>
              <a:t>olvidar</a:t>
            </a:r>
            <a:r>
              <a:rPr lang="en-US" sz="2000" dirty="0">
                <a:latin typeface="Garamond" panose="02020404030301010803" pitchFamily="18" charset="0"/>
              </a:rPr>
              <a:t> </a:t>
            </a:r>
            <a:r>
              <a:rPr lang="en-US" sz="2000" dirty="0" err="1">
                <a:latin typeface="Garamond" panose="02020404030301010803" pitchFamily="18" charset="0"/>
              </a:rPr>
              <a:t>que</a:t>
            </a:r>
            <a:r>
              <a:rPr lang="en-US" sz="2000" dirty="0">
                <a:latin typeface="Garamond" panose="02020404030301010803" pitchFamily="18" charset="0"/>
              </a:rPr>
              <a:t>, </a:t>
            </a:r>
            <a:r>
              <a:rPr lang="en-US" sz="2000" dirty="0" err="1">
                <a:latin typeface="Garamond" panose="02020404030301010803" pitchFamily="18" charset="0"/>
              </a:rPr>
              <a:t>cuando</a:t>
            </a:r>
            <a:r>
              <a:rPr lang="en-US" sz="2000" dirty="0">
                <a:latin typeface="Garamond" panose="02020404030301010803" pitchFamily="18" charset="0"/>
              </a:rPr>
              <a:t> se </a:t>
            </a:r>
            <a:r>
              <a:rPr lang="en-US" sz="2000" dirty="0" err="1">
                <a:latin typeface="Garamond" panose="02020404030301010803" pitchFamily="18" charset="0"/>
              </a:rPr>
              <a:t>presenta</a:t>
            </a:r>
            <a:r>
              <a:rPr lang="en-US" sz="2000" dirty="0">
                <a:latin typeface="Garamond" panose="02020404030301010803" pitchFamily="18" charset="0"/>
              </a:rPr>
              <a:t> un </a:t>
            </a:r>
            <a:r>
              <a:rPr lang="en-US" sz="2000" dirty="0" err="1">
                <a:latin typeface="Garamond" panose="02020404030301010803" pitchFamily="18" charset="0"/>
              </a:rPr>
              <a:t>pleito</a:t>
            </a:r>
            <a:r>
              <a:rPr lang="en-US" sz="2000" dirty="0">
                <a:latin typeface="Garamond" panose="02020404030301010803" pitchFamily="18" charset="0"/>
              </a:rPr>
              <a:t> de </a:t>
            </a:r>
            <a:r>
              <a:rPr lang="en-US" sz="2000" dirty="0" err="1">
                <a:latin typeface="Garamond" panose="02020404030301010803" pitchFamily="18" charset="0"/>
              </a:rPr>
              <a:t>ejecución</a:t>
            </a:r>
            <a:r>
              <a:rPr lang="en-US" sz="2000" dirty="0">
                <a:latin typeface="Garamond" panose="02020404030301010803" pitchFamily="18" charset="0"/>
              </a:rPr>
              <a:t> de </a:t>
            </a:r>
            <a:r>
              <a:rPr lang="en-US" sz="2000" dirty="0" err="1">
                <a:latin typeface="Garamond" panose="02020404030301010803" pitchFamily="18" charset="0"/>
              </a:rPr>
              <a:t>hipoteca</a:t>
            </a:r>
            <a:r>
              <a:rPr lang="en-US" sz="2000" dirty="0">
                <a:latin typeface="Garamond" panose="02020404030301010803" pitchFamily="18" charset="0"/>
              </a:rPr>
              <a:t> se </a:t>
            </a:r>
            <a:r>
              <a:rPr lang="en-US" sz="2000" dirty="0" err="1">
                <a:latin typeface="Garamond" panose="02020404030301010803" pitchFamily="18" charset="0"/>
              </a:rPr>
              <a:t>está</a:t>
            </a:r>
            <a:r>
              <a:rPr lang="en-US" sz="2000" dirty="0">
                <a:latin typeface="Garamond" panose="02020404030301010803" pitchFamily="18" charset="0"/>
              </a:rPr>
              <a:t> </a:t>
            </a:r>
            <a:r>
              <a:rPr lang="en-US" sz="2000" dirty="0" err="1">
                <a:latin typeface="Garamond" panose="02020404030301010803" pitchFamily="18" charset="0"/>
              </a:rPr>
              <a:t>interviniendo</a:t>
            </a:r>
            <a:r>
              <a:rPr lang="en-US" sz="2000" dirty="0">
                <a:latin typeface="Garamond" panose="02020404030301010803" pitchFamily="18" charset="0"/>
              </a:rPr>
              <a:t> con un derecho fundamental </a:t>
            </a:r>
            <a:r>
              <a:rPr lang="en-US" sz="2000" dirty="0" err="1">
                <a:latin typeface="Garamond" panose="02020404030301010803" pitchFamily="18" charset="0"/>
              </a:rPr>
              <a:t>protegido</a:t>
            </a:r>
            <a:r>
              <a:rPr lang="en-US" sz="2000" dirty="0">
                <a:latin typeface="Garamond" panose="02020404030301010803" pitchFamily="18" charset="0"/>
              </a:rPr>
              <a:t> </a:t>
            </a:r>
            <a:r>
              <a:rPr lang="en-US" sz="2000" dirty="0" err="1">
                <a:latin typeface="Garamond" panose="02020404030301010803" pitchFamily="18" charset="0"/>
              </a:rPr>
              <a:t>por</a:t>
            </a:r>
            <a:r>
              <a:rPr lang="en-US" sz="2000" dirty="0">
                <a:latin typeface="Garamond" panose="02020404030301010803" pitchFamily="18" charset="0"/>
              </a:rPr>
              <a:t> la Constitución.</a:t>
            </a:r>
          </a:p>
        </p:txBody>
      </p:sp>
    </p:spTree>
    <p:extLst>
      <p:ext uri="{BB962C8B-B14F-4D97-AF65-F5344CB8AC3E}">
        <p14:creationId xmlns:p14="http://schemas.microsoft.com/office/powerpoint/2010/main" val="1753946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2" descr="Information Images | Free Photos, HD Backgrounds, PNGs, Vectors ...">
            <a:extLst>
              <a:ext uri="{FF2B5EF4-FFF2-40B4-BE49-F238E27FC236}">
                <a16:creationId xmlns:a16="http://schemas.microsoft.com/office/drawing/2014/main" id="{A2A2D09F-A657-84DE-8E17-13832C250A0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890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8B1CE3-2B37-6B79-F0ED-EC5780797855}"/>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b="1" dirty="0" err="1">
                <a:solidFill>
                  <a:schemeClr val="tx1">
                    <a:lumMod val="85000"/>
                    <a:lumOff val="15000"/>
                  </a:schemeClr>
                </a:solidFill>
                <a:latin typeface="Garamond" panose="02020404030301010803" pitchFamily="18" charset="0"/>
              </a:rPr>
              <a:t>Recopilación</a:t>
            </a:r>
            <a:r>
              <a:rPr lang="en-US" sz="3600" b="1" dirty="0">
                <a:solidFill>
                  <a:schemeClr val="tx1">
                    <a:lumMod val="85000"/>
                    <a:lumOff val="15000"/>
                  </a:schemeClr>
                </a:solidFill>
                <a:latin typeface="Garamond" panose="02020404030301010803" pitchFamily="18" charset="0"/>
              </a:rPr>
              <a:t> de </a:t>
            </a:r>
            <a:r>
              <a:rPr lang="en-US" sz="3600" b="1" dirty="0" err="1">
                <a:solidFill>
                  <a:schemeClr val="tx1">
                    <a:lumMod val="85000"/>
                    <a:lumOff val="15000"/>
                  </a:schemeClr>
                </a:solidFill>
                <a:latin typeface="Garamond" panose="02020404030301010803" pitchFamily="18" charset="0"/>
              </a:rPr>
              <a:t>información</a:t>
            </a:r>
            <a:r>
              <a:rPr lang="en-US" sz="3600" b="1" dirty="0">
                <a:solidFill>
                  <a:schemeClr val="tx1">
                    <a:lumMod val="85000"/>
                    <a:lumOff val="15000"/>
                  </a:schemeClr>
                </a:solidFill>
                <a:latin typeface="Garamond" panose="02020404030301010803" pitchFamily="18" charset="0"/>
              </a:rPr>
              <a:t> &amp; </a:t>
            </a:r>
            <a:r>
              <a:rPr lang="en-US" sz="3600" b="1" dirty="0" err="1">
                <a:solidFill>
                  <a:schemeClr val="tx1">
                    <a:lumMod val="85000"/>
                    <a:lumOff val="15000"/>
                  </a:schemeClr>
                </a:solidFill>
                <a:latin typeface="Garamond" panose="02020404030301010803" pitchFamily="18" charset="0"/>
              </a:rPr>
              <a:t>Análisis</a:t>
            </a:r>
            <a:r>
              <a:rPr lang="en-US" sz="3600" b="1" dirty="0">
                <a:solidFill>
                  <a:schemeClr val="tx1">
                    <a:lumMod val="85000"/>
                    <a:lumOff val="15000"/>
                  </a:schemeClr>
                </a:solidFill>
                <a:latin typeface="Garamond" panose="02020404030301010803" pitchFamily="18" charset="0"/>
              </a:rPr>
              <a:t> </a:t>
            </a:r>
            <a:r>
              <a:rPr lang="en-US" sz="3600" b="1" dirty="0" err="1">
                <a:solidFill>
                  <a:schemeClr val="tx1">
                    <a:lumMod val="85000"/>
                    <a:lumOff val="15000"/>
                  </a:schemeClr>
                </a:solidFill>
                <a:latin typeface="Garamond" panose="02020404030301010803" pitchFamily="18" charset="0"/>
              </a:rPr>
              <a:t>preliminar</a:t>
            </a:r>
            <a:endParaRPr lang="en-US" sz="3600" b="1" dirty="0">
              <a:solidFill>
                <a:schemeClr val="tx1">
                  <a:lumMod val="85000"/>
                  <a:lumOff val="15000"/>
                </a:schemeClr>
              </a:solidFill>
              <a:latin typeface="Garamond" panose="02020404030301010803" pitchFamily="18" charset="0"/>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9335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ED080-BA33-F838-CF61-5F52A6525103}"/>
              </a:ext>
            </a:extLst>
          </p:cNvPr>
          <p:cNvSpPr>
            <a:spLocks noGrp="1"/>
          </p:cNvSpPr>
          <p:nvPr>
            <p:ph type="title"/>
          </p:nvPr>
        </p:nvSpPr>
        <p:spPr/>
        <p:txBody>
          <a:bodyPr/>
          <a:lstStyle/>
          <a:p>
            <a:pPr algn="ctr"/>
            <a:r>
              <a:rPr lang="en-US" b="1" dirty="0" err="1">
                <a:latin typeface="Garamond" panose="02020404030301010803" pitchFamily="18" charset="0"/>
              </a:rPr>
              <a:t>Recopilación</a:t>
            </a:r>
            <a:r>
              <a:rPr lang="en-US" b="1" dirty="0">
                <a:latin typeface="Garamond" panose="02020404030301010803" pitchFamily="18" charset="0"/>
              </a:rPr>
              <a:t> de </a:t>
            </a:r>
            <a:r>
              <a:rPr lang="en-US" b="1" dirty="0" err="1">
                <a:latin typeface="Garamond" panose="02020404030301010803" pitchFamily="18" charset="0"/>
              </a:rPr>
              <a:t>información</a:t>
            </a:r>
            <a:endParaRPr lang="en-US" b="1" dirty="0">
              <a:latin typeface="Garamond" panose="02020404030301010803" pitchFamily="18" charset="0"/>
            </a:endParaRPr>
          </a:p>
        </p:txBody>
      </p:sp>
      <p:sp>
        <p:nvSpPr>
          <p:cNvPr id="11" name="Text Placeholder 10">
            <a:extLst>
              <a:ext uri="{FF2B5EF4-FFF2-40B4-BE49-F238E27FC236}">
                <a16:creationId xmlns:a16="http://schemas.microsoft.com/office/drawing/2014/main" id="{BCFC8F4E-F9A4-B42A-914C-D8CEE0698F81}"/>
              </a:ext>
            </a:extLst>
          </p:cNvPr>
          <p:cNvSpPr>
            <a:spLocks noGrp="1"/>
          </p:cNvSpPr>
          <p:nvPr>
            <p:ph type="body" idx="1"/>
          </p:nvPr>
        </p:nvSpPr>
        <p:spPr/>
        <p:txBody>
          <a:bodyPr/>
          <a:lstStyle/>
          <a:p>
            <a:pPr algn="ctr"/>
            <a:r>
              <a:rPr lang="en-US" dirty="0" err="1">
                <a:latin typeface="Garamond" panose="02020404030301010803" pitchFamily="18" charset="0"/>
              </a:rPr>
              <a:t>Entrevista</a:t>
            </a:r>
            <a:r>
              <a:rPr lang="en-US" dirty="0">
                <a:latin typeface="Garamond" panose="02020404030301010803" pitchFamily="18" charset="0"/>
              </a:rPr>
              <a:t> del </a:t>
            </a:r>
            <a:r>
              <a:rPr lang="en-US" dirty="0" err="1">
                <a:latin typeface="Garamond" panose="02020404030301010803" pitchFamily="18" charset="0"/>
              </a:rPr>
              <a:t>cliente</a:t>
            </a:r>
            <a:endParaRPr lang="en-US" dirty="0">
              <a:latin typeface="Garamond" panose="02020404030301010803" pitchFamily="18" charset="0"/>
            </a:endParaRPr>
          </a:p>
        </p:txBody>
      </p:sp>
      <p:graphicFrame>
        <p:nvGraphicFramePr>
          <p:cNvPr id="21" name="Content Placeholder 11">
            <a:extLst>
              <a:ext uri="{FF2B5EF4-FFF2-40B4-BE49-F238E27FC236}">
                <a16:creationId xmlns:a16="http://schemas.microsoft.com/office/drawing/2014/main" id="{B66DEFCD-0326-36C9-9036-20D4086505FA}"/>
              </a:ext>
            </a:extLst>
          </p:cNvPr>
          <p:cNvGraphicFramePr>
            <a:graphicFrameLocks noGrp="1"/>
          </p:cNvGraphicFramePr>
          <p:nvPr>
            <p:ph sz="half" idx="2"/>
            <p:extLst>
              <p:ext uri="{D42A27DB-BD31-4B8C-83A1-F6EECF244321}">
                <p14:modId xmlns:p14="http://schemas.microsoft.com/office/powerpoint/2010/main" val="2486343139"/>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descr="Free photo: Job Interview, Colleagues, Business - Free Image on Pixabay ...">
            <a:extLst>
              <a:ext uri="{FF2B5EF4-FFF2-40B4-BE49-F238E27FC236}">
                <a16:creationId xmlns:a16="http://schemas.microsoft.com/office/drawing/2014/main" id="{E52E0CEF-DA11-628A-1539-87D2052E6431}"/>
              </a:ext>
            </a:extLst>
          </p:cNvPr>
          <p:cNvPicPr>
            <a:picLocks noGrp="1" noChangeAspect="1"/>
          </p:cNvPicPr>
          <p:nvPr>
            <p:ph sz="quarter" idx="4"/>
          </p:nvPr>
        </p:nvPicPr>
        <p:blipFill>
          <a:blip r:embed="rId7">
            <a:extLst>
              <a:ext uri="{837473B0-CC2E-450A-ABE3-18F120FF3D39}">
                <a1611:picAttrSrcUrl xmlns:a1611="http://schemas.microsoft.com/office/drawing/2016/11/main" r:id="rId8"/>
              </a:ext>
            </a:extLst>
          </a:blip>
          <a:stretch>
            <a:fillRect/>
          </a:stretch>
        </p:blipFill>
        <p:spPr>
          <a:xfrm>
            <a:off x="6172200" y="2084652"/>
            <a:ext cx="5183188" cy="3455458"/>
          </a:xfrm>
        </p:spPr>
      </p:pic>
    </p:spTree>
    <p:extLst>
      <p:ext uri="{BB962C8B-B14F-4D97-AF65-F5344CB8AC3E}">
        <p14:creationId xmlns:p14="http://schemas.microsoft.com/office/powerpoint/2010/main" val="16814968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9252364-ED0C-807D-6792-26AC4B166D90}"/>
              </a:ext>
            </a:extLst>
          </p:cNvPr>
          <p:cNvSpPr>
            <a:spLocks noGrp="1"/>
          </p:cNvSpPr>
          <p:nvPr>
            <p:ph type="title"/>
          </p:nvPr>
        </p:nvSpPr>
        <p:spPr>
          <a:xfrm>
            <a:off x="1123356" y="1188637"/>
            <a:ext cx="9984615" cy="1597228"/>
          </a:xfrm>
        </p:spPr>
        <p:txBody>
          <a:bodyPr vert="horz" lIns="91440" tIns="45720" rIns="91440" bIns="45720" rtlCol="0" anchor="ctr">
            <a:normAutofit/>
          </a:bodyPr>
          <a:lstStyle/>
          <a:p>
            <a:pPr algn="ctr"/>
            <a:r>
              <a:rPr lang="es-ES_tradnl" sz="3200" b="1" noProof="0" dirty="0">
                <a:latin typeface="Garamond" panose="02020404030301010803" pitchFamily="18" charset="0"/>
              </a:rPr>
              <a:t>Recopilación de información: entrevista del cliente</a:t>
            </a:r>
          </a:p>
        </p:txBody>
      </p:sp>
      <p:pic>
        <p:nvPicPr>
          <p:cNvPr id="3" name="Content Placeholder 2" descr="Hiring, Recruitment,job Interview, Free Stock Photo - Public Domain ...">
            <a:extLst>
              <a:ext uri="{FF2B5EF4-FFF2-40B4-BE49-F238E27FC236}">
                <a16:creationId xmlns:a16="http://schemas.microsoft.com/office/drawing/2014/main" id="{78B18ACC-A554-2704-D448-449A10881F3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3447" r="-1" b="-1"/>
          <a:stretch>
            <a:fillRect/>
          </a:stretch>
        </p:blipFill>
        <p:spPr>
          <a:xfrm>
            <a:off x="1123357" y="3018327"/>
            <a:ext cx="3533985" cy="2728198"/>
          </a:xfrm>
          <a:prstGeom prst="rect">
            <a:avLst/>
          </a:prstGeom>
        </p:spPr>
      </p:pic>
      <p:sp>
        <p:nvSpPr>
          <p:cNvPr id="8" name="Content Placeholder 7">
            <a:extLst>
              <a:ext uri="{FF2B5EF4-FFF2-40B4-BE49-F238E27FC236}">
                <a16:creationId xmlns:a16="http://schemas.microsoft.com/office/drawing/2014/main" id="{9AFE90A8-BEF5-4369-AF42-DCC612756031}"/>
              </a:ext>
            </a:extLst>
          </p:cNvPr>
          <p:cNvSpPr>
            <a:spLocks noGrp="1"/>
          </p:cNvSpPr>
          <p:nvPr>
            <p:ph sz="half" idx="1"/>
          </p:nvPr>
        </p:nvSpPr>
        <p:spPr>
          <a:xfrm>
            <a:off x="5255260" y="2998278"/>
            <a:ext cx="4428236" cy="2728198"/>
          </a:xfrm>
        </p:spPr>
        <p:txBody>
          <a:bodyPr vert="horz" lIns="91440" tIns="45720" rIns="91440" bIns="45720" rtlCol="0" anchor="t">
            <a:normAutofit fontScale="92500" lnSpcReduction="20000"/>
          </a:bodyPr>
          <a:lstStyle/>
          <a:p>
            <a:pPr algn="just"/>
            <a:r>
              <a:rPr lang="es-ES_tradnl" sz="2000" noProof="0" dirty="0">
                <a:latin typeface="Garamond" panose="02020404030301010803" pitchFamily="18" charset="0"/>
              </a:rPr>
              <a:t>Cuando la solución del caso pueda implicar una refinanciación del préstamo, el abogado debe evaluar factores tales como:</a:t>
            </a:r>
          </a:p>
          <a:p>
            <a:pPr lvl="1" algn="just"/>
            <a:r>
              <a:rPr lang="es-ES_tradnl" sz="2000" noProof="0" dirty="0">
                <a:latin typeface="Garamond" panose="02020404030301010803" pitchFamily="18" charset="0"/>
              </a:rPr>
              <a:t>los ingresos actuales del propietario;</a:t>
            </a:r>
          </a:p>
          <a:p>
            <a:pPr lvl="1" algn="just"/>
            <a:r>
              <a:rPr lang="es-ES_tradnl" sz="2000" noProof="0" dirty="0">
                <a:latin typeface="Garamond" panose="02020404030301010803" pitchFamily="18" charset="0"/>
              </a:rPr>
              <a:t>su puntuación crediticia (</a:t>
            </a:r>
            <a:r>
              <a:rPr lang="es-ES_tradnl" sz="2000" i="1" noProof="0" dirty="0" err="1">
                <a:latin typeface="Garamond" panose="02020404030301010803" pitchFamily="18" charset="0"/>
              </a:rPr>
              <a:t>credit</a:t>
            </a:r>
            <a:r>
              <a:rPr lang="es-ES_tradnl" sz="2000" i="1" noProof="0" dirty="0">
                <a:latin typeface="Garamond" panose="02020404030301010803" pitchFamily="18" charset="0"/>
              </a:rPr>
              <a:t> score</a:t>
            </a:r>
            <a:r>
              <a:rPr lang="es-ES_tradnl" sz="2000" noProof="0" dirty="0">
                <a:latin typeface="Garamond" panose="02020404030301010803" pitchFamily="18" charset="0"/>
              </a:rPr>
              <a:t>);</a:t>
            </a:r>
          </a:p>
          <a:p>
            <a:pPr lvl="1" algn="just"/>
            <a:r>
              <a:rPr lang="es-ES_tradnl" sz="2000" noProof="0" dirty="0">
                <a:latin typeface="Garamond" panose="02020404030301010803" pitchFamily="18" charset="0"/>
              </a:rPr>
              <a:t>el estado físico de la propiedad;</a:t>
            </a:r>
          </a:p>
          <a:p>
            <a:pPr lvl="1" algn="just"/>
            <a:r>
              <a:rPr lang="es-ES_tradnl" sz="2000" noProof="0" dirty="0">
                <a:latin typeface="Garamond" panose="02020404030301010803" pitchFamily="18" charset="0"/>
              </a:rPr>
              <a:t>el valor de mercado del inmueble; y</a:t>
            </a:r>
          </a:p>
          <a:p>
            <a:pPr lvl="1" algn="just"/>
            <a:r>
              <a:rPr lang="es-ES_tradnl" sz="2000" noProof="0" dirty="0">
                <a:latin typeface="Garamond" panose="02020404030301010803" pitchFamily="18" charset="0"/>
              </a:rPr>
              <a:t>las demás obligaciones financieras no relacionadas con la vivienda.</a:t>
            </a:r>
          </a:p>
        </p:txBody>
      </p:sp>
    </p:spTree>
    <p:extLst>
      <p:ext uri="{BB962C8B-B14F-4D97-AF65-F5344CB8AC3E}">
        <p14:creationId xmlns:p14="http://schemas.microsoft.com/office/powerpoint/2010/main" val="30832501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B5A3F-A5AC-00D7-EB16-7D3B0372F3D4}"/>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3600" b="1" kern="1200" noProof="0" dirty="0">
                <a:solidFill>
                  <a:schemeClr val="tx1"/>
                </a:solidFill>
                <a:latin typeface="Garamond" panose="02020404030301010803" pitchFamily="18" charset="0"/>
              </a:rPr>
              <a:t>Recopilación de información: entrevista del cliente</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C38481-175C-FE99-D8D3-F61784466163}"/>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Es importante comunicar estas circunstancias al potencial cliente desde el inicio y evaluar su reacción ante información que podría resultar desfavorable.</a:t>
            </a:r>
          </a:p>
          <a:p>
            <a:pPr algn="just"/>
            <a:r>
              <a:rPr lang="es-ES_tradnl" sz="2400" noProof="0" dirty="0">
                <a:latin typeface="Garamond" panose="02020404030301010803" pitchFamily="18" charset="0"/>
              </a:rPr>
              <a:t>En muchos casos sería conveniente requerir que el cliente deposite periódicamente fondos en una cuenta de fideicomiso del abogado (</a:t>
            </a:r>
            <a:r>
              <a:rPr lang="es-ES_tradnl" sz="2400" i="1" noProof="0" dirty="0" err="1">
                <a:latin typeface="Garamond" panose="02020404030301010803" pitchFamily="18" charset="0"/>
              </a:rPr>
              <a:t>escrow</a:t>
            </a:r>
            <a:r>
              <a:rPr lang="es-ES_tradnl" sz="2400" noProof="0" dirty="0">
                <a:latin typeface="Garamond" panose="02020404030301010803" pitchFamily="18" charset="0"/>
              </a:rPr>
              <a:t>), equivalentes total o parcialmente al pago mensual de la hipoteca.</a:t>
            </a:r>
          </a:p>
          <a:p>
            <a:pPr lvl="1" algn="just"/>
            <a:r>
              <a:rPr lang="es-ES_tradnl" sz="2000" dirty="0">
                <a:latin typeface="Garamond" panose="02020404030301010803" pitchFamily="18" charset="0"/>
              </a:rPr>
              <a:t>R</a:t>
            </a:r>
            <a:r>
              <a:rPr lang="es-ES_tradnl" sz="2000" noProof="0" dirty="0" err="1">
                <a:latin typeface="Garamond" panose="02020404030301010803" pitchFamily="18" charset="0"/>
              </a:rPr>
              <a:t>ecomendación</a:t>
            </a:r>
            <a:r>
              <a:rPr lang="es-ES_tradnl" sz="2000" noProof="0" dirty="0">
                <a:latin typeface="Garamond" panose="02020404030301010803" pitchFamily="18" charset="0"/>
              </a:rPr>
              <a:t> del NCLC.</a:t>
            </a:r>
          </a:p>
        </p:txBody>
      </p:sp>
      <p:pic>
        <p:nvPicPr>
          <p:cNvPr id="6" name="Content Placeholder 5" descr="&quot;How To Showcase Nontraditional Experience in Job Interviews ...">
            <a:extLst>
              <a:ext uri="{FF2B5EF4-FFF2-40B4-BE49-F238E27FC236}">
                <a16:creationId xmlns:a16="http://schemas.microsoft.com/office/drawing/2014/main" id="{2D90034F-8F87-EE9E-4FEE-C8010815753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3053808"/>
            <a:ext cx="5150277" cy="2575137"/>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D8CF156-E5C2-AB6B-1155-B7064F644230}"/>
              </a:ext>
            </a:extLst>
          </p:cNvPr>
          <p:cNvSpPr txBox="1"/>
          <p:nvPr/>
        </p:nvSpPr>
        <p:spPr>
          <a:xfrm>
            <a:off x="8608894" y="5428890"/>
            <a:ext cx="245291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higheredjobs.com/Articles/articleDisplay.cfm?ID=374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1929583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CC617-D0D8-5917-CDC1-CF9EAB7F9C12}"/>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2800" b="1" dirty="0" err="1">
                <a:latin typeface="Garamond" panose="02020404030301010803" pitchFamily="18" charset="0"/>
              </a:rPr>
              <a:t>Recopilación</a:t>
            </a:r>
            <a:r>
              <a:rPr lang="en-US" sz="2800" b="1" dirty="0">
                <a:latin typeface="Garamond" panose="02020404030301010803" pitchFamily="18" charset="0"/>
              </a:rPr>
              <a:t> de </a:t>
            </a:r>
            <a:r>
              <a:rPr lang="en-US" sz="2800" b="1" dirty="0" err="1">
                <a:latin typeface="Garamond" panose="02020404030301010803" pitchFamily="18" charset="0"/>
              </a:rPr>
              <a:t>información</a:t>
            </a:r>
            <a:r>
              <a:rPr lang="en-US" sz="2800" b="1" dirty="0">
                <a:latin typeface="Garamond" panose="02020404030301010803" pitchFamily="18" charset="0"/>
              </a:rPr>
              <a:t>: </a:t>
            </a:r>
            <a:r>
              <a:rPr lang="en-US" sz="2800" b="1" dirty="0" err="1">
                <a:latin typeface="Garamond" panose="02020404030301010803" pitchFamily="18" charset="0"/>
              </a:rPr>
              <a:t>entrevista</a:t>
            </a:r>
            <a:r>
              <a:rPr lang="en-US" sz="2800" b="1" dirty="0">
                <a:latin typeface="Garamond" panose="02020404030301010803" pitchFamily="18" charset="0"/>
              </a:rPr>
              <a:t> del </a:t>
            </a:r>
            <a:r>
              <a:rPr lang="en-US" sz="2800" b="1" dirty="0" err="1">
                <a:latin typeface="Garamond" panose="02020404030301010803" pitchFamily="18" charset="0"/>
              </a:rPr>
              <a:t>cliente</a:t>
            </a:r>
            <a:endParaRPr lang="en-US" sz="2800" b="1" dirty="0">
              <a:latin typeface="Garamond" panose="02020404030301010803" pitchFamily="18" charset="0"/>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24EBB9-F110-6EA8-2683-5449F6517470}"/>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noProof="0" dirty="0">
                <a:latin typeface="Garamond" panose="02020404030301010803" pitchFamily="18" charset="0"/>
              </a:rPr>
              <a:t>Con independencia de que el propietario pueda tener reclamaciones relacionadas con la </a:t>
            </a:r>
            <a:r>
              <a:rPr lang="es-ES_tradnl" noProof="0" dirty="0" err="1">
                <a:latin typeface="Garamond" panose="02020404030301010803" pitchFamily="18" charset="0"/>
              </a:rPr>
              <a:t>originación</a:t>
            </a:r>
            <a:r>
              <a:rPr lang="es-ES_tradnl" noProof="0" dirty="0">
                <a:latin typeface="Garamond" panose="02020404030301010803" pitchFamily="18" charset="0"/>
              </a:rPr>
              <a:t> del préstamo (</a:t>
            </a:r>
            <a:r>
              <a:rPr lang="es-ES_tradnl" i="1" noProof="0" dirty="0">
                <a:latin typeface="Garamond" panose="02020404030301010803" pitchFamily="18" charset="0"/>
              </a:rPr>
              <a:t>loan </a:t>
            </a:r>
            <a:r>
              <a:rPr lang="es-ES_tradnl" i="1" noProof="0" dirty="0" err="1">
                <a:latin typeface="Garamond" panose="02020404030301010803" pitchFamily="18" charset="0"/>
              </a:rPr>
              <a:t>origination</a:t>
            </a:r>
            <a:r>
              <a:rPr lang="es-ES_tradnl" noProof="0" dirty="0">
                <a:latin typeface="Garamond" panose="02020404030301010803" pitchFamily="18" charset="0"/>
              </a:rPr>
              <a:t>) o con la administración de este (</a:t>
            </a:r>
            <a:r>
              <a:rPr lang="es-ES_tradnl" i="1" noProof="0" dirty="0">
                <a:latin typeface="Garamond" panose="02020404030301010803" pitchFamily="18" charset="0"/>
              </a:rPr>
              <a:t>loan </a:t>
            </a:r>
            <a:r>
              <a:rPr lang="es-ES_tradnl" i="1" noProof="0" dirty="0" err="1">
                <a:latin typeface="Garamond" panose="02020404030301010803" pitchFamily="18" charset="0"/>
              </a:rPr>
              <a:t>servicing</a:t>
            </a:r>
            <a:r>
              <a:rPr lang="es-ES_tradnl" noProof="0" dirty="0">
                <a:latin typeface="Garamond" panose="02020404030301010803" pitchFamily="18" charset="0"/>
              </a:rPr>
              <a:t>), un buen punto de partida consiste en recopilar información general sobre el cliente (posible cliente) y la adquisición de la vivienda.</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logro, acuerdo, jefe, negocio, empresario, gente de negocios, café ...">
            <a:extLst>
              <a:ext uri="{FF2B5EF4-FFF2-40B4-BE49-F238E27FC236}">
                <a16:creationId xmlns:a16="http://schemas.microsoft.com/office/drawing/2014/main" id="{D77447DE-8B0C-553A-D27A-42C314F66EA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4093" r="16276"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408336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4E6FA-7CCD-1DC8-D001-F889391A893D}"/>
              </a:ext>
            </a:extLst>
          </p:cNvPr>
          <p:cNvSpPr>
            <a:spLocks noGrp="1"/>
          </p:cNvSpPr>
          <p:nvPr>
            <p:ph type="title"/>
          </p:nvPr>
        </p:nvSpPr>
        <p:spPr>
          <a:xfrm>
            <a:off x="645064" y="525982"/>
            <a:ext cx="4282983" cy="1200361"/>
          </a:xfrm>
        </p:spPr>
        <p:txBody>
          <a:bodyPr vert="horz" lIns="91440" tIns="45720" rIns="91440" bIns="45720" rtlCol="0" anchor="b">
            <a:noAutofit/>
          </a:bodyPr>
          <a:lstStyle/>
          <a:p>
            <a:pPr algn="ctr"/>
            <a:r>
              <a:rPr lang="en-US" sz="2800" b="1" kern="1200" dirty="0" err="1">
                <a:solidFill>
                  <a:schemeClr val="tx1"/>
                </a:solidFill>
                <a:latin typeface="Garamond" panose="02020404030301010803" pitchFamily="18" charset="0"/>
              </a:rPr>
              <a:t>Recopilación</a:t>
            </a:r>
            <a:r>
              <a:rPr lang="en-US" sz="2800" b="1" kern="1200" dirty="0">
                <a:solidFill>
                  <a:schemeClr val="tx1"/>
                </a:solidFill>
                <a:latin typeface="Garamond" panose="02020404030301010803" pitchFamily="18" charset="0"/>
              </a:rPr>
              <a:t> de </a:t>
            </a:r>
            <a:r>
              <a:rPr lang="en-US" sz="2800" b="1" kern="1200" dirty="0" err="1">
                <a:solidFill>
                  <a:schemeClr val="tx1"/>
                </a:solidFill>
                <a:latin typeface="Garamond" panose="02020404030301010803" pitchFamily="18" charset="0"/>
              </a:rPr>
              <a:t>información</a:t>
            </a:r>
            <a:r>
              <a:rPr lang="en-US" sz="2800" b="1" kern="1200" dirty="0">
                <a:solidFill>
                  <a:schemeClr val="tx1"/>
                </a:solidFill>
                <a:latin typeface="Garamond" panose="02020404030301010803" pitchFamily="18" charset="0"/>
              </a:rPr>
              <a:t>: </a:t>
            </a:r>
            <a:r>
              <a:rPr lang="en-US" sz="2800" b="1" kern="1200" dirty="0" err="1">
                <a:solidFill>
                  <a:schemeClr val="tx1"/>
                </a:solidFill>
                <a:latin typeface="Garamond" panose="02020404030301010803" pitchFamily="18" charset="0"/>
              </a:rPr>
              <a:t>entrevista</a:t>
            </a:r>
            <a:r>
              <a:rPr lang="en-US" sz="2800" b="1" kern="1200" dirty="0">
                <a:solidFill>
                  <a:schemeClr val="tx1"/>
                </a:solidFill>
                <a:latin typeface="Garamond" panose="02020404030301010803" pitchFamily="18" charset="0"/>
              </a:rPr>
              <a:t> del </a:t>
            </a:r>
            <a:r>
              <a:rPr lang="en-US" sz="2800" b="1" kern="1200" dirty="0" err="1">
                <a:solidFill>
                  <a:schemeClr val="tx1"/>
                </a:solidFill>
                <a:latin typeface="Garamond" panose="02020404030301010803" pitchFamily="18" charset="0"/>
              </a:rPr>
              <a:t>cliente</a:t>
            </a:r>
            <a:endParaRPr lang="en-US" sz="28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3AFB8C-F4FC-4D4A-569A-9324B3178ECF}"/>
              </a:ext>
            </a:extLst>
          </p:cNvPr>
          <p:cNvSpPr>
            <a:spLocks noGrp="1"/>
          </p:cNvSpPr>
          <p:nvPr>
            <p:ph sz="half" idx="1"/>
          </p:nvPr>
        </p:nvSpPr>
        <p:spPr>
          <a:xfrm>
            <a:off x="645066" y="2031101"/>
            <a:ext cx="4282984" cy="3511943"/>
          </a:xfrm>
        </p:spPr>
        <p:txBody>
          <a:bodyPr vert="horz" lIns="91440" tIns="45720" rIns="91440" bIns="45720" rtlCol="0" anchor="ctr">
            <a:normAutofit fontScale="85000" lnSpcReduction="10000"/>
          </a:bodyPr>
          <a:lstStyle/>
          <a:p>
            <a:pPr algn="just"/>
            <a:r>
              <a:rPr lang="es-ES_tradnl" noProof="0" dirty="0">
                <a:latin typeface="Garamond" panose="02020404030301010803" pitchFamily="18" charset="0"/>
              </a:rPr>
              <a:t>Asimismo, la proyección de su situación económica futura será un elemento importante para evaluar las alternativas disponibles.</a:t>
            </a:r>
          </a:p>
          <a:p>
            <a:pPr algn="just"/>
            <a:r>
              <a:rPr lang="es-ES_tradnl" noProof="0" dirty="0">
                <a:latin typeface="Garamond" panose="02020404030301010803" pitchFamily="18" charset="0"/>
              </a:rPr>
              <a:t>Posteriormente, debe reconstruirse cronológicamente la historia relacionada con el origen del préstamo o con su administración, según corresponda.</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Economic Forecast - Free of Charge Creative Commons Post it Note image">
            <a:extLst>
              <a:ext uri="{FF2B5EF4-FFF2-40B4-BE49-F238E27FC236}">
                <a16:creationId xmlns:a16="http://schemas.microsoft.com/office/drawing/2014/main" id="{1AF533FF-2A81-2CB6-CF26-7677470D0B4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434214"/>
            <a:ext cx="5628018" cy="3756702"/>
          </a:xfrm>
          <a:prstGeom prst="rect">
            <a:avLst/>
          </a:prstGeom>
        </p:spPr>
      </p:pic>
      <p:sp>
        <p:nvSpPr>
          <p:cNvPr id="7" name="TextBox 6">
            <a:extLst>
              <a:ext uri="{FF2B5EF4-FFF2-40B4-BE49-F238E27FC236}">
                <a16:creationId xmlns:a16="http://schemas.microsoft.com/office/drawing/2014/main" id="{1E0F08BE-4344-3D6C-AA7E-E0FF1BE8B2FA}"/>
              </a:ext>
            </a:extLst>
          </p:cNvPr>
          <p:cNvSpPr txBox="1"/>
          <p:nvPr/>
        </p:nvSpPr>
        <p:spPr>
          <a:xfrm>
            <a:off x="9183680" y="4990861"/>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post-it-note/e/economic-forecas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4540158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6423D-9F1F-6A4A-A042-0262B5CF8098}"/>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sz="4800" b="1" kern="1200" dirty="0" err="1">
                <a:solidFill>
                  <a:schemeClr val="tx1"/>
                </a:solidFill>
                <a:latin typeface="Garamond" panose="02020404030301010803" pitchFamily="18" charset="0"/>
              </a:rPr>
              <a:t>Recopilación</a:t>
            </a:r>
            <a:r>
              <a:rPr lang="en-US" sz="4800" b="1" kern="1200" dirty="0">
                <a:solidFill>
                  <a:schemeClr val="tx1"/>
                </a:solidFill>
                <a:latin typeface="Garamond" panose="02020404030301010803" pitchFamily="18" charset="0"/>
              </a:rPr>
              <a:t> de </a:t>
            </a:r>
            <a:r>
              <a:rPr lang="en-US" sz="4800" b="1" kern="1200" dirty="0" err="1">
                <a:solidFill>
                  <a:schemeClr val="tx1"/>
                </a:solidFill>
                <a:latin typeface="Garamond" panose="02020404030301010803" pitchFamily="18" charset="0"/>
              </a:rPr>
              <a:t>documentos</a:t>
            </a:r>
            <a:r>
              <a:rPr lang="en-US" sz="4800" b="1" kern="1200" dirty="0">
                <a:solidFill>
                  <a:schemeClr val="tx1"/>
                </a:solidFill>
                <a:latin typeface="Garamond" panose="02020404030301010803" pitchFamily="18" charset="0"/>
              </a:rPr>
              <a:t> del </a:t>
            </a:r>
            <a:r>
              <a:rPr lang="en-US" sz="4800" b="1" kern="1200" dirty="0" err="1">
                <a:solidFill>
                  <a:schemeClr val="tx1"/>
                </a:solidFill>
                <a:latin typeface="Garamond" panose="02020404030301010803" pitchFamily="18" charset="0"/>
              </a:rPr>
              <a:t>cliente</a:t>
            </a:r>
            <a:endParaRPr lang="en-US" sz="48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2D2BE4-17ED-A65A-70DC-AAA5D4B00735}"/>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20000"/>
          </a:bodyPr>
          <a:lstStyle/>
          <a:p>
            <a:pPr algn="just"/>
            <a:r>
              <a:rPr lang="es-ES_tradnl" sz="2400" noProof="0" dirty="0">
                <a:latin typeface="Garamond" panose="02020404030301010803" pitchFamily="18" charset="0"/>
              </a:rPr>
              <a:t>En casos de ejecución de hipoteca, es fundamental obtener y revisar cuidadosamente los documentos del préstamo. </a:t>
            </a:r>
          </a:p>
          <a:p>
            <a:pPr algn="just"/>
            <a:r>
              <a:rPr lang="es-ES_tradnl" sz="2400" noProof="0" dirty="0">
                <a:latin typeface="Garamond" panose="02020404030301010803" pitchFamily="18" charset="0"/>
              </a:rPr>
              <a:t>En muchas ocasiones la historia reflejada en la documentación es más completa que la relatada por el propio prestatario. </a:t>
            </a:r>
          </a:p>
          <a:p>
            <a:pPr algn="just"/>
            <a:r>
              <a:rPr lang="es-ES_tradnl" sz="2400" noProof="0" dirty="0">
                <a:latin typeface="Garamond" panose="02020404030301010803" pitchFamily="18" charset="0"/>
              </a:rPr>
              <a:t>Además, lo que consta en los documentos generalmente es irrefutable, y existen casos que pueden ganarse únicamente con la evidencia documental.</a:t>
            </a:r>
          </a:p>
        </p:txBody>
      </p:sp>
      <p:pic>
        <p:nvPicPr>
          <p:cNvPr id="6" name="Content Placeholder 5" descr="Loan Officers at My Next Move">
            <a:extLst>
              <a:ext uri="{FF2B5EF4-FFF2-40B4-BE49-F238E27FC236}">
                <a16:creationId xmlns:a16="http://schemas.microsoft.com/office/drawing/2014/main" id="{9E6ADCD9-A7D3-C498-9960-21D0F34E899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892862"/>
            <a:ext cx="5150277" cy="289703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3721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BBC04-BD8D-9FA3-04C5-F86C7EAA02B6}"/>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400" b="1" dirty="0" err="1">
                <a:latin typeface="Garamond" panose="02020404030301010803" pitchFamily="18" charset="0"/>
              </a:rPr>
              <a:t>Recopilación</a:t>
            </a:r>
            <a:r>
              <a:rPr lang="en-US" sz="3400" b="1" dirty="0">
                <a:latin typeface="Garamond" panose="02020404030301010803" pitchFamily="18" charset="0"/>
              </a:rPr>
              <a:t> de </a:t>
            </a:r>
            <a:r>
              <a:rPr lang="en-US" sz="3400" b="1" dirty="0" err="1">
                <a:latin typeface="Garamond" panose="02020404030301010803" pitchFamily="18" charset="0"/>
              </a:rPr>
              <a:t>documentos</a:t>
            </a:r>
            <a:r>
              <a:rPr lang="en-US" sz="3400" b="1" dirty="0">
                <a:latin typeface="Garamond" panose="02020404030301010803" pitchFamily="18" charset="0"/>
              </a:rPr>
              <a:t> del </a:t>
            </a:r>
            <a:r>
              <a:rPr lang="en-US" sz="3400" b="1" dirty="0" err="1">
                <a:latin typeface="Garamond" panose="02020404030301010803" pitchFamily="18" charset="0"/>
              </a:rPr>
              <a:t>cliente</a:t>
            </a:r>
            <a:endParaRPr lang="en-US" sz="3400" b="1" dirty="0">
              <a:latin typeface="Garamond" panose="02020404030301010803"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949F6A-43E4-14DB-9A14-A18A9787E3A4}"/>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3200" noProof="0" dirty="0">
                <a:latin typeface="Garamond" panose="02020404030301010803" pitchFamily="18" charset="0"/>
              </a:rPr>
              <a:t>Aunque debe procurarse obtener todos los documentos que el prestatario firmó al momento del cierre del préstamo, los dos documentos más importantes son: </a:t>
            </a:r>
          </a:p>
          <a:p>
            <a:pPr lvl="1" algn="just"/>
            <a:r>
              <a:rPr lang="es-ES_tradnl" sz="2800" noProof="0" dirty="0">
                <a:latin typeface="Garamond" panose="02020404030301010803" pitchFamily="18" charset="0"/>
              </a:rPr>
              <a:t>el pagaré (</a:t>
            </a:r>
            <a:r>
              <a:rPr lang="es-ES_tradnl" sz="2800" i="1" noProof="0" dirty="0">
                <a:latin typeface="Garamond" panose="02020404030301010803" pitchFamily="18" charset="0"/>
              </a:rPr>
              <a:t>note</a:t>
            </a:r>
            <a:r>
              <a:rPr lang="es-ES_tradnl" sz="2800" noProof="0" dirty="0">
                <a:latin typeface="Garamond" panose="02020404030301010803" pitchFamily="18" charset="0"/>
              </a:rPr>
              <a:t>); y </a:t>
            </a:r>
          </a:p>
          <a:p>
            <a:pPr lvl="1" algn="just"/>
            <a:r>
              <a:rPr lang="es-ES_tradnl" sz="2800" noProof="0" dirty="0">
                <a:latin typeface="Garamond" panose="02020404030301010803" pitchFamily="18" charset="0"/>
              </a:rPr>
              <a:t>la hipoteca (</a:t>
            </a:r>
            <a:r>
              <a:rPr lang="es-ES_tradnl" sz="2800" i="1" noProof="0" dirty="0" err="1">
                <a:latin typeface="Garamond" panose="02020404030301010803" pitchFamily="18" charset="0"/>
              </a:rPr>
              <a:t>mortgage</a:t>
            </a:r>
            <a:r>
              <a:rPr lang="es-ES_tradnl" sz="2800" noProof="0" dirty="0">
                <a:latin typeface="Garamond" panose="02020404030301010803" pitchFamily="18" charset="0"/>
              </a:rPr>
              <a:t>).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Enterprise Integration Patterns - Loan Broker System Management">
            <a:extLst>
              <a:ext uri="{FF2B5EF4-FFF2-40B4-BE49-F238E27FC236}">
                <a16:creationId xmlns:a16="http://schemas.microsoft.com/office/drawing/2014/main" id="{9E87AA0B-5E3E-E682-983B-7BF74EA581E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6091" r="14325" b="1"/>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014FE2E4-8134-9095-DFD5-FC21A79822EB}"/>
              </a:ext>
            </a:extLst>
          </p:cNvPr>
          <p:cNvSpPr txBox="1"/>
          <p:nvPr/>
        </p:nvSpPr>
        <p:spPr>
          <a:xfrm>
            <a:off x="9105774" y="5858593"/>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enterpriseintegrationpatterns.com/patterns/messaging/SystemManagementExampl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7909398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4CEDB-57B8-E981-DADE-41D7376C2ABD}"/>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s-ES_tradnl" sz="4800" b="1" noProof="0" dirty="0">
                <a:latin typeface="Garamond" panose="02020404030301010803" pitchFamily="18" charset="0"/>
              </a:rPr>
              <a:t>Recopilación de documentos del cliente</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797F1D-B997-619D-DB77-CFC35AC90347}"/>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10000"/>
          </a:bodyPr>
          <a:lstStyle/>
          <a:p>
            <a:pPr algn="just"/>
            <a:r>
              <a:rPr lang="es-ES_tradnl" sz="2000" noProof="0" dirty="0">
                <a:latin typeface="Garamond" panose="02020404030301010803" pitchFamily="18" charset="0"/>
              </a:rPr>
              <a:t>Siempre que sea posible, también deben obtenerse otros documentos originados en el cierre, tales como: </a:t>
            </a:r>
          </a:p>
          <a:p>
            <a:pPr lvl="1" algn="just"/>
            <a:r>
              <a:rPr lang="es-ES_tradnl" sz="2000" noProof="0" dirty="0">
                <a:latin typeface="Garamond" panose="02020404030301010803" pitchFamily="18" charset="0"/>
              </a:rPr>
              <a:t>el estado de liquidación HUD-1 (</a:t>
            </a:r>
            <a:r>
              <a:rPr lang="es-ES_tradnl" sz="2000" i="1" noProof="0" dirty="0">
                <a:latin typeface="Garamond" panose="02020404030301010803" pitchFamily="18" charset="0"/>
              </a:rPr>
              <a:t>HUD-1 </a:t>
            </a:r>
            <a:r>
              <a:rPr lang="es-ES_tradnl" sz="2000" i="1" noProof="0" dirty="0" err="1">
                <a:latin typeface="Garamond" panose="02020404030301010803" pitchFamily="18" charset="0"/>
              </a:rPr>
              <a:t>Settlement</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Statement</a:t>
            </a:r>
            <a:r>
              <a:rPr lang="es-ES_tradnl" sz="2000" noProof="0" dirty="0">
                <a:latin typeface="Garamond" panose="02020404030301010803" pitchFamily="18" charset="0"/>
              </a:rPr>
              <a:t>); </a:t>
            </a:r>
          </a:p>
          <a:p>
            <a:pPr lvl="2" algn="just"/>
            <a:r>
              <a:rPr lang="es-ES_tradnl" sz="1600" dirty="0">
                <a:latin typeface="Garamond" panose="02020404030301010803" pitchFamily="18" charset="0"/>
                <a:hlinkClick r:id="rId2"/>
              </a:rPr>
              <a:t>https://www.hud.gov/sites/documents/1.pd</a:t>
            </a:r>
            <a:r>
              <a:rPr lang="es-ES_tradnl" sz="1600" dirty="0">
                <a:latin typeface="Garamond" panose="02020404030301010803" pitchFamily="18" charset="0"/>
                <a:hlinkClick r:id="rId2"/>
              </a:rPr>
              <a:t>f</a:t>
            </a:r>
            <a:endParaRPr lang="es-ES_tradnl" sz="1600" noProof="0" dirty="0">
              <a:latin typeface="Garamond" panose="02020404030301010803" pitchFamily="18" charset="0"/>
            </a:endParaRPr>
          </a:p>
          <a:p>
            <a:pPr lvl="1" algn="just"/>
            <a:r>
              <a:rPr lang="es-ES_tradnl" sz="2000" noProof="0" dirty="0">
                <a:latin typeface="Garamond" panose="02020404030301010803" pitchFamily="18" charset="0"/>
              </a:rPr>
              <a:t>la divulgación requerida por la </a:t>
            </a:r>
            <a:r>
              <a:rPr lang="es-ES_tradnl" sz="2000" i="1" noProof="0" dirty="0">
                <a:latin typeface="Garamond" panose="02020404030301010803" pitchFamily="18" charset="0"/>
              </a:rPr>
              <a:t>Truth in </a:t>
            </a:r>
            <a:r>
              <a:rPr lang="es-ES_tradnl" sz="2000" i="1" noProof="0" dirty="0" err="1">
                <a:latin typeface="Garamond" panose="02020404030301010803" pitchFamily="18" charset="0"/>
              </a:rPr>
              <a:t>Lending</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Act</a:t>
            </a:r>
            <a:r>
              <a:rPr lang="es-ES_tradnl" sz="2000" i="1" noProof="0" dirty="0">
                <a:latin typeface="Garamond" panose="02020404030301010803" pitchFamily="18" charset="0"/>
              </a:rPr>
              <a:t> (TILA)</a:t>
            </a:r>
            <a:r>
              <a:rPr lang="es-ES_tradnl" sz="2000" noProof="0" dirty="0">
                <a:latin typeface="Garamond" panose="02020404030301010803" pitchFamily="18" charset="0"/>
              </a:rPr>
              <a:t>, </a:t>
            </a:r>
          </a:p>
          <a:p>
            <a:pPr lvl="2" algn="just"/>
            <a:r>
              <a:rPr lang="es-ES_tradnl" sz="1600" dirty="0">
                <a:latin typeface="Garamond" panose="02020404030301010803" pitchFamily="18" charset="0"/>
                <a:hlinkClick r:id="rId3"/>
              </a:rPr>
              <a:t>https://www.consumerfinance.gov/compliance/compliance-resources/mortgage-resources/tila-respa-integrated-disclosures/</a:t>
            </a:r>
            <a:r>
              <a:rPr lang="es-ES_tradnl" sz="1600" dirty="0">
                <a:latin typeface="Garamond" panose="02020404030301010803" pitchFamily="18" charset="0"/>
              </a:rPr>
              <a:t> </a:t>
            </a:r>
            <a:endParaRPr lang="es-ES_tradnl" sz="1600" noProof="0" dirty="0">
              <a:latin typeface="Garamond" panose="02020404030301010803" pitchFamily="18" charset="0"/>
            </a:endParaRPr>
          </a:p>
          <a:p>
            <a:pPr lvl="1" algn="just"/>
            <a:r>
              <a:rPr lang="es-ES_tradnl" sz="2000" noProof="0" dirty="0">
                <a:latin typeface="Garamond" panose="02020404030301010803" pitchFamily="18" charset="0"/>
              </a:rPr>
              <a:t>el aviso del derecho de rescisión (cuando sea aplicable) y; </a:t>
            </a:r>
          </a:p>
        </p:txBody>
      </p:sp>
      <p:pic>
        <p:nvPicPr>
          <p:cNvPr id="6" name="Content Placeholder 5" descr="CSA debuts new disclosure delivery model | Advisor.ca">
            <a:extLst>
              <a:ext uri="{FF2B5EF4-FFF2-40B4-BE49-F238E27FC236}">
                <a16:creationId xmlns:a16="http://schemas.microsoft.com/office/drawing/2014/main" id="{DEEC4FBD-D4C2-EE2C-705D-E36F88B742CC}"/>
              </a:ext>
            </a:extLst>
          </p:cNvPr>
          <p:cNvPicPr>
            <a:picLocks noGrp="1" noChangeAspect="1"/>
          </p:cNvPicPr>
          <p:nvPr>
            <p:ph sz="half" idx="2"/>
          </p:nvPr>
        </p:nvPicPr>
        <p:blipFill>
          <a:blip r:embed="rId4">
            <a:extLst>
              <a:ext uri="{837473B0-CC2E-450A-ABE3-18F120FF3D39}">
                <a1611:picAttrSrcUrl xmlns:a1611="http://schemas.microsoft.com/office/drawing/2016/11/main" r:id="rId5"/>
              </a:ext>
            </a:extLst>
          </a:blip>
          <a:srcRect l="7443"/>
          <a:stretch>
            <a:fillRect/>
          </a:stretch>
        </p:blipFill>
        <p:spPr>
          <a:xfrm>
            <a:off x="5911532" y="2484255"/>
            <a:ext cx="5150277"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0911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7F436-3F1A-F7B9-A134-FAB0BB6DEE45}"/>
              </a:ext>
            </a:extLst>
          </p:cNvPr>
          <p:cNvSpPr>
            <a:spLocks noGrp="1"/>
          </p:cNvSpPr>
          <p:nvPr>
            <p:ph type="title"/>
          </p:nvPr>
        </p:nvSpPr>
        <p:spPr>
          <a:xfrm>
            <a:off x="762000" y="1138036"/>
            <a:ext cx="4085665" cy="1402470"/>
          </a:xfrm>
        </p:spPr>
        <p:txBody>
          <a:bodyPr vert="horz" lIns="91440" tIns="45720" rIns="91440" bIns="45720" rtlCol="0" anchor="t">
            <a:normAutofit/>
          </a:bodyPr>
          <a:lstStyle/>
          <a:p>
            <a:pPr algn="ctr"/>
            <a:r>
              <a:rPr lang="en-US" sz="3000" b="1" dirty="0" err="1">
                <a:latin typeface="Garamond" panose="02020404030301010803" pitchFamily="18" charset="0"/>
              </a:rPr>
              <a:t>Recopilación</a:t>
            </a:r>
            <a:r>
              <a:rPr lang="en-US" sz="3000" b="1" dirty="0">
                <a:latin typeface="Garamond" panose="02020404030301010803" pitchFamily="18" charset="0"/>
              </a:rPr>
              <a:t> de </a:t>
            </a:r>
            <a:r>
              <a:rPr lang="en-US" sz="3000" b="1" dirty="0" err="1">
                <a:latin typeface="Garamond" panose="02020404030301010803" pitchFamily="18" charset="0"/>
              </a:rPr>
              <a:t>documentos</a:t>
            </a:r>
            <a:r>
              <a:rPr lang="en-US" sz="3000" b="1" dirty="0">
                <a:latin typeface="Garamond" panose="02020404030301010803" pitchFamily="18" charset="0"/>
              </a:rPr>
              <a:t> del </a:t>
            </a:r>
            <a:r>
              <a:rPr lang="en-US" sz="3000" b="1" dirty="0" err="1">
                <a:latin typeface="Garamond" panose="02020404030301010803" pitchFamily="18" charset="0"/>
              </a:rPr>
              <a:t>cliente</a:t>
            </a:r>
            <a:endParaRPr lang="en-US" sz="3000" dirty="0">
              <a:latin typeface="Garamond" panose="02020404030301010803" pitchFamily="18" charset="0"/>
            </a:endParaRPr>
          </a:p>
        </p:txBody>
      </p:sp>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6ACC57-3027-92E2-D3CA-C8F7EA2A0F59}"/>
              </a:ext>
            </a:extLst>
          </p:cNvPr>
          <p:cNvSpPr>
            <a:spLocks noGrp="1"/>
          </p:cNvSpPr>
          <p:nvPr>
            <p:ph sz="half" idx="1"/>
          </p:nvPr>
        </p:nvSpPr>
        <p:spPr>
          <a:xfrm>
            <a:off x="762000" y="2551176"/>
            <a:ext cx="4085665" cy="3591207"/>
          </a:xfrm>
        </p:spPr>
        <p:txBody>
          <a:bodyPr vert="horz" lIns="91440" tIns="45720" rIns="91440" bIns="45720" rtlCol="0">
            <a:normAutofit/>
          </a:bodyPr>
          <a:lstStyle/>
          <a:p>
            <a:pPr lvl="1" algn="just"/>
            <a:r>
              <a:rPr lang="es-ES_tradnl" sz="2000" noProof="0" dirty="0">
                <a:latin typeface="Garamond" panose="02020404030301010803" pitchFamily="18" charset="0"/>
              </a:rPr>
              <a:t>la solicitud de préstamo. </a:t>
            </a:r>
          </a:p>
          <a:p>
            <a:pPr lvl="1" algn="just"/>
            <a:r>
              <a:rPr lang="es-ES_tradnl" sz="2000" noProof="0" dirty="0">
                <a:latin typeface="Garamond" panose="02020404030301010803" pitchFamily="18" charset="0"/>
              </a:rPr>
              <a:t>Debe advertirse que, para las solicitudes de préstamo presentadas a partir del 3 de octubre de 2015, el formulario HUD-1 y la divulgación TILA fueron sustituidos por las Divulgaciones Integradas TILA/RESPA (</a:t>
            </a:r>
            <a:r>
              <a:rPr lang="es-ES_tradnl" sz="2000" i="1" noProof="0" dirty="0">
                <a:latin typeface="Garamond" panose="02020404030301010803" pitchFamily="18" charset="0"/>
              </a:rPr>
              <a:t>TILA/RESPA </a:t>
            </a:r>
            <a:r>
              <a:rPr lang="es-ES_tradnl" sz="2000" i="1" noProof="0" dirty="0" err="1">
                <a:latin typeface="Garamond" panose="02020404030301010803" pitchFamily="18" charset="0"/>
              </a:rPr>
              <a:t>Integrated</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Disclosures</a:t>
            </a:r>
            <a:r>
              <a:rPr lang="es-ES_tradnl" sz="2000" i="1" noProof="0" dirty="0">
                <a:latin typeface="Garamond" panose="02020404030301010803" pitchFamily="18" charset="0"/>
              </a:rPr>
              <a:t> – TRID</a:t>
            </a:r>
            <a:r>
              <a:rPr lang="es-ES_tradnl" sz="2000" noProof="0" dirty="0">
                <a:latin typeface="Garamond" panose="02020404030301010803" pitchFamily="18" charset="0"/>
              </a:rPr>
              <a:t>).</a:t>
            </a:r>
          </a:p>
        </p:txBody>
      </p:sp>
      <p:pic>
        <p:nvPicPr>
          <p:cNvPr id="6" name="Content Placeholder 5" descr="Queensland’s New Seller Disclosure Regime: Sellers’ Guide">
            <a:extLst>
              <a:ext uri="{FF2B5EF4-FFF2-40B4-BE49-F238E27FC236}">
                <a16:creationId xmlns:a16="http://schemas.microsoft.com/office/drawing/2014/main" id="{08776BD4-0A5C-E065-7CC2-B77379925BD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543" r="35555" b="2"/>
          <a:stretch>
            <a:fillRect/>
          </a:stretch>
        </p:blipFill>
        <p:spPr>
          <a:xfrm>
            <a:off x="5650992" y="10"/>
            <a:ext cx="6541008" cy="6857990"/>
          </a:xfrm>
          <a:prstGeom prst="rect">
            <a:avLst/>
          </a:prstGeom>
        </p:spPr>
      </p:pic>
    </p:spTree>
    <p:extLst>
      <p:ext uri="{BB962C8B-B14F-4D97-AF65-F5344CB8AC3E}">
        <p14:creationId xmlns:p14="http://schemas.microsoft.com/office/powerpoint/2010/main" val="3996085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0D127-4812-9852-69FB-6681E4A17F49}"/>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sz="4800" b="1" dirty="0" err="1">
                <a:latin typeface="Garamond" panose="02020404030301010803" pitchFamily="18" charset="0"/>
              </a:rPr>
              <a:t>Recopilación</a:t>
            </a:r>
            <a:r>
              <a:rPr lang="en-US" sz="4800" b="1" dirty="0">
                <a:latin typeface="Garamond" panose="02020404030301010803" pitchFamily="18" charset="0"/>
              </a:rPr>
              <a:t> de </a:t>
            </a:r>
            <a:r>
              <a:rPr lang="en-US" sz="4800" b="1" dirty="0" err="1">
                <a:latin typeface="Garamond" panose="02020404030301010803" pitchFamily="18" charset="0"/>
              </a:rPr>
              <a:t>documentos</a:t>
            </a:r>
            <a:r>
              <a:rPr lang="en-US" sz="4800" b="1" dirty="0">
                <a:latin typeface="Garamond" panose="02020404030301010803" pitchFamily="18" charset="0"/>
              </a:rPr>
              <a:t> del </a:t>
            </a:r>
            <a:r>
              <a:rPr lang="en-US" sz="4800" b="1" dirty="0" err="1">
                <a:latin typeface="Garamond" panose="02020404030301010803" pitchFamily="18" charset="0"/>
              </a:rPr>
              <a:t>cliente</a:t>
            </a:r>
            <a:endParaRPr lang="en-US" sz="4800" b="1" dirty="0">
              <a:latin typeface="Garamond" panose="02020404030301010803" pitchFamily="18"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794E9-9C19-4AB8-8122-A9F02173EDCB}"/>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1" algn="just"/>
            <a:r>
              <a:rPr lang="es-ES_tradnl" sz="2800" noProof="0" dirty="0">
                <a:latin typeface="Garamond" panose="02020404030301010803" pitchFamily="18" charset="0"/>
              </a:rPr>
              <a:t>También deben recopilarse todas las comunicaciones escritas intercambiadas con el </a:t>
            </a:r>
            <a:r>
              <a:rPr lang="es-ES_tradnl" sz="2800" i="1" noProof="0" dirty="0" err="1">
                <a:latin typeface="Garamond" panose="02020404030301010803" pitchFamily="18" charset="0"/>
              </a:rPr>
              <a:t>servicer</a:t>
            </a:r>
            <a:r>
              <a:rPr lang="es-ES_tradnl" sz="2800" noProof="0" dirty="0">
                <a:latin typeface="Garamond" panose="02020404030301010803" pitchFamily="18" charset="0"/>
              </a:rPr>
              <a:t> relacionadas con modificaciones del préstamo u otras alternativas de mitigación de pérdidas (</a:t>
            </a:r>
            <a:r>
              <a:rPr lang="es-ES_tradnl" sz="2800" i="1" noProof="0" dirty="0" err="1">
                <a:latin typeface="Garamond" panose="02020404030301010803" pitchFamily="18" charset="0"/>
              </a:rPr>
              <a:t>loss</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mitigation</a:t>
            </a:r>
            <a:r>
              <a:rPr lang="es-ES_tradnl" sz="2800" noProof="0" dirty="0">
                <a:latin typeface="Garamond" panose="02020404030301010803" pitchFamily="18" charset="0"/>
              </a:rPr>
              <a:t>). </a:t>
            </a:r>
          </a:p>
        </p:txBody>
      </p:sp>
      <p:pic>
        <p:nvPicPr>
          <p:cNvPr id="6" name="Content Placeholder 5" descr="Disclosure Statement - Free of Charge Creative Commons Post it Note image">
            <a:extLst>
              <a:ext uri="{FF2B5EF4-FFF2-40B4-BE49-F238E27FC236}">
                <a16:creationId xmlns:a16="http://schemas.microsoft.com/office/drawing/2014/main" id="{10ADF7A2-3BC4-BD88-6043-B4B62FDF3FD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6461" r="981"/>
          <a:stretch>
            <a:fillRect/>
          </a:stretch>
        </p:blipFill>
        <p:spPr>
          <a:xfrm>
            <a:off x="5911532" y="2484255"/>
            <a:ext cx="5150277"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063FBE4-FFBD-0563-8582-507D63835B7C}"/>
              </a:ext>
            </a:extLst>
          </p:cNvPr>
          <p:cNvSpPr txBox="1"/>
          <p:nvPr/>
        </p:nvSpPr>
        <p:spPr>
          <a:xfrm>
            <a:off x="8629733" y="5998444"/>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post-it-note/d/disclosure-statemen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3464799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17808-99E1-1100-09D5-AD40BA1A9449}"/>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s-ES_tradnl" sz="4800" b="1" kern="1200" noProof="0" dirty="0">
                <a:solidFill>
                  <a:schemeClr val="tx1"/>
                </a:solidFill>
                <a:latin typeface="Garamond" panose="02020404030301010803" pitchFamily="18" charset="0"/>
              </a:rPr>
              <a:t>Recopilación de documentos del cliente</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A4F244-A1DA-736E-AF77-66D267011F9C}"/>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3600" noProof="0" dirty="0">
                <a:latin typeface="Garamond" panose="02020404030301010803" pitchFamily="18" charset="0"/>
              </a:rPr>
              <a:t>Una vez reunida esta documentación, será posible realizar una evaluación preliminar de las reclamaciones del prestatario.</a:t>
            </a:r>
          </a:p>
        </p:txBody>
      </p:sp>
      <p:pic>
        <p:nvPicPr>
          <p:cNvPr id="6" name="Content Placeholder 5" descr="Collect&amp;Go | Colruyt Group">
            <a:extLst>
              <a:ext uri="{FF2B5EF4-FFF2-40B4-BE49-F238E27FC236}">
                <a16:creationId xmlns:a16="http://schemas.microsoft.com/office/drawing/2014/main" id="{051A0CD9-5C7A-BA86-8E8D-8E0D03ABE5E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954764"/>
            <a:ext cx="5150277" cy="2773226"/>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9572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427DD-8CD8-EC63-434E-6525329768B6}"/>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n-US" sz="3600" b="1" kern="1200" dirty="0" err="1">
                <a:solidFill>
                  <a:schemeClr val="tx1"/>
                </a:solidFill>
                <a:latin typeface="Garamond" panose="02020404030301010803" pitchFamily="18" charset="0"/>
              </a:rPr>
              <a:t>Buscar</a:t>
            </a:r>
            <a:r>
              <a:rPr lang="en-US" sz="3600" b="1" kern="1200" dirty="0">
                <a:solidFill>
                  <a:schemeClr val="tx1"/>
                </a:solidFill>
                <a:latin typeface="Garamond" panose="02020404030301010803" pitchFamily="18" charset="0"/>
              </a:rPr>
              <a:t> </a:t>
            </a:r>
            <a:r>
              <a:rPr lang="en-US" sz="3600" b="1" i="1" kern="1200" dirty="0">
                <a:solidFill>
                  <a:schemeClr val="tx1"/>
                </a:solidFill>
                <a:latin typeface="Garamond" panose="02020404030301010803" pitchFamily="18" charset="0"/>
              </a:rPr>
              <a:t>servicing claims</a:t>
            </a:r>
          </a:p>
        </p:txBody>
      </p:sp>
      <p:sp>
        <p:nvSpPr>
          <p:cNvPr id="3" name="Content Placeholder 2">
            <a:extLst>
              <a:ext uri="{FF2B5EF4-FFF2-40B4-BE49-F238E27FC236}">
                <a16:creationId xmlns:a16="http://schemas.microsoft.com/office/drawing/2014/main" id="{5CC30704-090E-6546-D749-B89C0FF8D4A3}"/>
              </a:ext>
            </a:extLst>
          </p:cNvPr>
          <p:cNvSpPr>
            <a:spLocks noGrp="1"/>
          </p:cNvSpPr>
          <p:nvPr>
            <p:ph sz="half" idx="1"/>
          </p:nvPr>
        </p:nvSpPr>
        <p:spPr>
          <a:xfrm>
            <a:off x="1045029" y="2524721"/>
            <a:ext cx="4991629" cy="3677123"/>
          </a:xfrm>
        </p:spPr>
        <p:txBody>
          <a:bodyPr vert="horz" lIns="91440" tIns="45720" rIns="91440" bIns="45720" rtlCol="0" anchor="ctr">
            <a:noAutofit/>
          </a:bodyPr>
          <a:lstStyle/>
          <a:p>
            <a:pPr algn="just"/>
            <a:r>
              <a:rPr lang="es-ES_tradnl" sz="2400" noProof="0" dirty="0">
                <a:latin typeface="Garamond" panose="02020404030301010803" pitchFamily="18" charset="0"/>
              </a:rPr>
              <a:t>Las acciones de un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pueden dar lugar a reclamaciones judiciales.</a:t>
            </a:r>
          </a:p>
          <a:p>
            <a:pPr algn="just"/>
            <a:r>
              <a:rPr lang="es-ES_tradnl" sz="2400" noProof="0" dirty="0">
                <a:latin typeface="Garamond" panose="02020404030301010803" pitchFamily="18" charset="0"/>
              </a:rPr>
              <a:t>Las reclamaciones contra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pueden terminar en una demanda o reconvención. </a:t>
            </a:r>
          </a:p>
          <a:p>
            <a:pPr algn="just"/>
            <a:r>
              <a:rPr lang="es-ES_tradnl" sz="2400" noProof="0" dirty="0">
                <a:latin typeface="Garamond" panose="02020404030301010803" pitchFamily="18" charset="0"/>
              </a:rPr>
              <a:t>Ello nos da margen de negociación.</a:t>
            </a:r>
          </a:p>
          <a:p>
            <a:pPr algn="just"/>
            <a:r>
              <a:rPr lang="es-ES_tradnl" sz="2400" noProof="0" dirty="0">
                <a:latin typeface="Garamond" panose="02020404030301010803" pitchFamily="18" charset="0"/>
              </a:rPr>
              <a:t>Los </a:t>
            </a:r>
            <a:r>
              <a:rPr lang="es-ES_tradnl" sz="2400" i="1" noProof="0" dirty="0" err="1">
                <a:latin typeface="Garamond" panose="02020404030301010803" pitchFamily="18" charset="0"/>
              </a:rPr>
              <a:t>servicers</a:t>
            </a:r>
            <a:r>
              <a:rPr lang="es-ES_tradnl" sz="2400" noProof="0" dirty="0">
                <a:latin typeface="Garamond" panose="02020404030301010803" pitchFamily="18" charset="0"/>
              </a:rPr>
              <a:t>, hoy, están más regulados que antes de la crisis del 2007.</a:t>
            </a:r>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CL survey pinpoints claims service in commercial motor as ‘key ...">
            <a:extLst>
              <a:ext uri="{FF2B5EF4-FFF2-40B4-BE49-F238E27FC236}">
                <a16:creationId xmlns:a16="http://schemas.microsoft.com/office/drawing/2014/main" id="{3D3E9F1D-BB7A-2D41-6279-E64E0493115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30493" y="2149934"/>
            <a:ext cx="4223252" cy="2618415"/>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5201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CE10-C1E5-4BC0-BC72-428D9EB3DBF4}"/>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n-US" sz="3100" b="1" i="1" kern="1200" dirty="0">
                <a:solidFill>
                  <a:schemeClr val="tx1"/>
                </a:solidFill>
                <a:latin typeface="Garamond" panose="02020404030301010803" pitchFamily="18" charset="0"/>
              </a:rPr>
              <a:t>Servicing claims</a:t>
            </a:r>
            <a:r>
              <a:rPr lang="en-US" sz="3100" b="1" kern="1200" dirty="0">
                <a:solidFill>
                  <a:schemeClr val="tx1"/>
                </a:solidFill>
                <a:latin typeface="Garamond" panose="02020404030301010803" pitchFamily="18" charset="0"/>
              </a:rPr>
              <a:t>: ¿Es </a:t>
            </a:r>
            <a:r>
              <a:rPr lang="en-US" sz="3100" b="1" kern="1200" dirty="0" err="1">
                <a:solidFill>
                  <a:schemeClr val="tx1"/>
                </a:solidFill>
                <a:latin typeface="Garamond" panose="02020404030301010803" pitchFamily="18" charset="0"/>
              </a:rPr>
              <a:t>correcto</a:t>
            </a:r>
            <a:r>
              <a:rPr lang="en-US" sz="3100" b="1" kern="1200" dirty="0">
                <a:solidFill>
                  <a:schemeClr val="tx1"/>
                </a:solidFill>
                <a:latin typeface="Garamond" panose="02020404030301010803" pitchFamily="18" charset="0"/>
              </a:rPr>
              <a:t> el balance de la </a:t>
            </a:r>
            <a:r>
              <a:rPr lang="en-US" sz="3100" b="1" kern="1200" dirty="0" err="1">
                <a:solidFill>
                  <a:schemeClr val="tx1"/>
                </a:solidFill>
                <a:latin typeface="Garamond" panose="02020404030301010803" pitchFamily="18" charset="0"/>
              </a:rPr>
              <a:t>deuda</a:t>
            </a:r>
            <a:r>
              <a:rPr lang="en-US" sz="3100" b="1" kern="1200" dirty="0">
                <a:solidFill>
                  <a:schemeClr val="tx1"/>
                </a:solidFill>
                <a:latin typeface="Garamond" panose="02020404030301010803" pitchFamily="18" charset="0"/>
              </a:rPr>
              <a:t>?</a:t>
            </a:r>
          </a:p>
        </p:txBody>
      </p:sp>
      <p:sp>
        <p:nvSpPr>
          <p:cNvPr id="3" name="Content Placeholder 2">
            <a:extLst>
              <a:ext uri="{FF2B5EF4-FFF2-40B4-BE49-F238E27FC236}">
                <a16:creationId xmlns:a16="http://schemas.microsoft.com/office/drawing/2014/main" id="{7A7F9874-16DA-90CE-8916-23355EB4615E}"/>
              </a:ext>
            </a:extLst>
          </p:cNvPr>
          <p:cNvSpPr>
            <a:spLocks noGrp="1"/>
          </p:cNvSpPr>
          <p:nvPr>
            <p:ph sz="half" idx="1"/>
          </p:nvPr>
        </p:nvSpPr>
        <p:spPr>
          <a:xfrm>
            <a:off x="1045029" y="2524721"/>
            <a:ext cx="4991629" cy="3677123"/>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Debe examinarse el historial de pagos para identificar cargos adicionales, comisiones o sobrecargos que no estén autorizados por el contrato de préstamo o por la legislación estatal. </a:t>
            </a:r>
          </a:p>
          <a:p>
            <a:pPr algn="just"/>
            <a:r>
              <a:rPr lang="es-ES_tradnl" sz="2400" noProof="0" dirty="0">
                <a:latin typeface="Garamond" panose="02020404030301010803" pitchFamily="18" charset="0"/>
              </a:rPr>
              <a:t>Los QWR de Notificación de Error (NOE) y Solicitud de Información (RFI) constituyen herramientas fundamentales para investigar y corregir errores relacionados con el historial de la cuenta. </a:t>
            </a:r>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Free photo: balance scale, balance, weigh, measurement, equal, scales ...">
            <a:extLst>
              <a:ext uri="{FF2B5EF4-FFF2-40B4-BE49-F238E27FC236}">
                <a16:creationId xmlns:a16="http://schemas.microsoft.com/office/drawing/2014/main" id="{09108A1C-5C98-71EA-CDE8-E2512F274FC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30493" y="1875422"/>
            <a:ext cx="4223252" cy="3167439"/>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960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5A03A-9F06-10FF-D5A2-B6167DB9820D}"/>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100" b="1" i="1" dirty="0">
                <a:latin typeface="Garamond" panose="02020404030301010803" pitchFamily="18" charset="0"/>
              </a:rPr>
              <a:t>Servicing claims</a:t>
            </a:r>
            <a:r>
              <a:rPr lang="en-US" sz="4100" b="1" dirty="0">
                <a:latin typeface="Garamond" panose="02020404030301010803" pitchFamily="18" charset="0"/>
              </a:rPr>
              <a:t>: ¿Es </a:t>
            </a:r>
            <a:r>
              <a:rPr lang="en-US" sz="4100" b="1" dirty="0" err="1">
                <a:latin typeface="Garamond" panose="02020404030301010803" pitchFamily="18" charset="0"/>
              </a:rPr>
              <a:t>correcto</a:t>
            </a:r>
            <a:r>
              <a:rPr lang="en-US" sz="4100" b="1" dirty="0">
                <a:latin typeface="Garamond" panose="02020404030301010803" pitchFamily="18" charset="0"/>
              </a:rPr>
              <a:t> el balance de la </a:t>
            </a:r>
            <a:r>
              <a:rPr lang="en-US" sz="4100" b="1" dirty="0" err="1">
                <a:latin typeface="Garamond" panose="02020404030301010803" pitchFamily="18" charset="0"/>
              </a:rPr>
              <a:t>deuda</a:t>
            </a:r>
            <a:r>
              <a:rPr lang="en-US" sz="4100" b="1" dirty="0">
                <a:latin typeface="Garamond" panose="02020404030301010803" pitchFamily="18" charset="0"/>
              </a:rPr>
              <a:t>?</a:t>
            </a:r>
          </a:p>
        </p:txBody>
      </p:sp>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C79FA9-E76B-7DEA-AFBB-6B9338B3639A}"/>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2400" noProof="0" dirty="0">
                <a:latin typeface="Garamond" panose="02020404030301010803" pitchFamily="18" charset="0"/>
              </a:rPr>
              <a:t>Si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impuso cargos de manera injusta o engañosa, o se negó a corregir un sobrecargo luego de haber sido notificado.</a:t>
            </a:r>
          </a:p>
          <a:p>
            <a:pPr algn="just"/>
            <a:r>
              <a:rPr lang="es-ES_tradnl" sz="2400" noProof="0" dirty="0">
                <a:latin typeface="Garamond" panose="02020404030301010803" pitchFamily="18" charset="0"/>
              </a:rPr>
              <a:t>Cuando los sobrecargos consisten en intereses cobrados indebidamente, también podría existir una reclamación por usura.</a:t>
            </a:r>
          </a:p>
        </p:txBody>
      </p:sp>
      <p:pic>
        <p:nvPicPr>
          <p:cNvPr id="6" name="Content Placeholder 5" descr="Free stock photo of balance">
            <a:extLst>
              <a:ext uri="{FF2B5EF4-FFF2-40B4-BE49-F238E27FC236}">
                <a16:creationId xmlns:a16="http://schemas.microsoft.com/office/drawing/2014/main" id="{2F78AF90-590B-3C12-10D6-75F00B4A116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9869" r="3" b="3"/>
          <a:stretch>
            <a:fillRect/>
          </a:stretch>
        </p:blipFill>
        <p:spPr>
          <a:xfrm>
            <a:off x="5911532" y="2484255"/>
            <a:ext cx="5150277" cy="3714244"/>
          </a:xfrm>
          <a:prstGeom prst="rect">
            <a:avLst/>
          </a:prstGeom>
        </p:spPr>
      </p:pic>
      <p:sp>
        <p:nvSpPr>
          <p:cNvPr id="31" name="Rectangle 3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2776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C9A3A-DB21-CD61-CC84-C4AB80DAF4C1}"/>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s-ES_tradnl" sz="2500" b="1" i="1" noProof="0" dirty="0" err="1">
                <a:latin typeface="Garamond" panose="02020404030301010803" pitchFamily="18" charset="0"/>
              </a:rPr>
              <a:t>Servicing</a:t>
            </a:r>
            <a:r>
              <a:rPr lang="es-ES_tradnl" sz="2500" b="1" i="1" noProof="0" dirty="0">
                <a:latin typeface="Garamond" panose="02020404030301010803" pitchFamily="18" charset="0"/>
              </a:rPr>
              <a:t> </a:t>
            </a:r>
            <a:r>
              <a:rPr lang="es-ES_tradnl" sz="2500" b="1" i="1" noProof="0" dirty="0" err="1">
                <a:latin typeface="Garamond" panose="02020404030301010803" pitchFamily="18" charset="0"/>
              </a:rPr>
              <a:t>claims</a:t>
            </a:r>
            <a:r>
              <a:rPr lang="es-ES_tradnl" sz="2500" b="1" noProof="0" dirty="0">
                <a:latin typeface="Garamond" panose="02020404030301010803" pitchFamily="18" charset="0"/>
              </a:rPr>
              <a:t>: ¿Aplicó correctamente el administrador los pagos realizados?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5AE832-C596-C3CA-AF03-550FA74CB6D3}"/>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20000"/>
          </a:bodyPr>
          <a:lstStyle/>
          <a:p>
            <a:pPr algn="just"/>
            <a:r>
              <a:rPr lang="es-ES_tradnl" noProof="0" dirty="0">
                <a:latin typeface="Garamond" panose="02020404030301010803" pitchFamily="18" charset="0"/>
              </a:rPr>
              <a:t>La aplicación incorrecta de pagos puede ocurrir por diversas razones, incluyendo:</a:t>
            </a:r>
          </a:p>
          <a:p>
            <a:pPr lvl="1" algn="just"/>
            <a:r>
              <a:rPr lang="es-ES_tradnl" sz="2800" noProof="0" dirty="0">
                <a:latin typeface="Garamond" panose="02020404030301010803" pitchFamily="18" charset="0"/>
              </a:rPr>
              <a:t>la pérdida de un pago;</a:t>
            </a:r>
          </a:p>
          <a:p>
            <a:pPr lvl="1" algn="just"/>
            <a:r>
              <a:rPr lang="es-ES_tradnl" sz="2800" noProof="0" dirty="0">
                <a:latin typeface="Garamond" panose="02020404030301010803" pitchFamily="18" charset="0"/>
              </a:rPr>
              <a:t>un cargo excesivo relacionado con la cuenta </a:t>
            </a:r>
            <a:r>
              <a:rPr lang="es-ES_tradnl" sz="2800" i="1" noProof="0" dirty="0" err="1">
                <a:latin typeface="Garamond" panose="02020404030301010803" pitchFamily="18" charset="0"/>
              </a:rPr>
              <a:t>escrow</a:t>
            </a:r>
            <a:r>
              <a:rPr lang="es-ES_tradnl" sz="2800" noProof="0" dirty="0">
                <a:latin typeface="Garamond" panose="02020404030301010803" pitchFamily="18" charset="0"/>
              </a:rPr>
              <a:t>;</a:t>
            </a:r>
          </a:p>
          <a:p>
            <a:pPr lvl="1" algn="just"/>
            <a:r>
              <a:rPr lang="es-ES_tradnl" sz="2800" noProof="0" dirty="0">
                <a:latin typeface="Garamond" panose="02020404030301010803" pitchFamily="18" charset="0"/>
              </a:rPr>
              <a:t>la imposición de cargos indebidos que provocan que los pagos posteriores resulten insuficientes; o</a:t>
            </a:r>
          </a:p>
          <a:p>
            <a:pPr lvl="1" algn="just"/>
            <a:r>
              <a:rPr lang="es-ES_tradnl" sz="2800" noProof="0" dirty="0">
                <a:latin typeface="Garamond" panose="02020404030301010803" pitchFamily="18" charset="0"/>
              </a:rPr>
              <a:t>la aplicación cuestionable de pagos a un </a:t>
            </a:r>
            <a:r>
              <a:rPr lang="es-ES_tradnl" sz="2800" i="1" noProof="0" dirty="0">
                <a:latin typeface="Garamond" panose="02020404030301010803" pitchFamily="18" charset="0"/>
              </a:rPr>
              <a:t>suspense </a:t>
            </a:r>
            <a:r>
              <a:rPr lang="es-ES_tradnl" sz="2800" i="1" noProof="0" dirty="0" err="1">
                <a:latin typeface="Garamond" panose="02020404030301010803" pitchFamily="18" charset="0"/>
              </a:rPr>
              <a:t>account</a:t>
            </a:r>
            <a:r>
              <a:rPr lang="es-ES_tradnl" sz="2800" noProof="0" dirty="0">
                <a:latin typeface="Garamond" panose="02020404030301010803" pitchFamily="18" charset="0"/>
              </a:rPr>
              <a:t>.</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ayment Images | Free Photos, HD Backgrounds, PNGs, Vectors &amp; Mockups ...">
            <a:extLst>
              <a:ext uri="{FF2B5EF4-FFF2-40B4-BE49-F238E27FC236}">
                <a16:creationId xmlns:a16="http://schemas.microsoft.com/office/drawing/2014/main" id="{BE16881C-AD2F-C411-14AA-D360835847E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8447"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8138527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1B8F6-C134-8D0E-FDB8-510B247BDBA4}"/>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s-ES_tradnl" sz="2500" b="1" i="1" noProof="0" dirty="0" err="1">
                <a:latin typeface="Garamond" panose="02020404030301010803" pitchFamily="18" charset="0"/>
              </a:rPr>
              <a:t>Servicing</a:t>
            </a:r>
            <a:r>
              <a:rPr lang="es-ES_tradnl" sz="2500" b="1" i="1" noProof="0" dirty="0">
                <a:latin typeface="Garamond" panose="02020404030301010803" pitchFamily="18" charset="0"/>
              </a:rPr>
              <a:t> </a:t>
            </a:r>
            <a:r>
              <a:rPr lang="es-ES_tradnl" sz="2500" b="1" i="1" noProof="0" dirty="0" err="1">
                <a:latin typeface="Garamond" panose="02020404030301010803" pitchFamily="18" charset="0"/>
              </a:rPr>
              <a:t>claims</a:t>
            </a:r>
            <a:r>
              <a:rPr lang="es-ES_tradnl" sz="2500" b="1" noProof="0" dirty="0">
                <a:latin typeface="Garamond" panose="02020404030301010803" pitchFamily="18" charset="0"/>
              </a:rPr>
              <a:t>: ¿Aplicó correctamente el administrador los pagos realizados?</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BB24CD-A6F8-92C1-3629-EEBE615CA586}"/>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Estos errores pueden implicar violaciones a las disposiciones de la TILA relativas a la aplicación de pagos y a las normas de RESPA que regulan la administración de cuentas </a:t>
            </a:r>
            <a:r>
              <a:rPr lang="es-ES_tradnl" sz="2400" i="1" noProof="0" dirty="0" err="1">
                <a:latin typeface="Garamond" panose="02020404030301010803" pitchFamily="18" charset="0"/>
              </a:rPr>
              <a:t>escrow</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El administrador actual tiene la responsabilidad de corregir aquellos errores históricos que afectan la cuenta, por lo que resulta apropiado exigirle dicha corrección (y la obligación sigue cuando se transfiere el préstamo a otro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Revocare domiciliazione bancaria - addebito SDD">
            <a:extLst>
              <a:ext uri="{FF2B5EF4-FFF2-40B4-BE49-F238E27FC236}">
                <a16:creationId xmlns:a16="http://schemas.microsoft.com/office/drawing/2014/main" id="{2C1F66D6-7791-47DC-779B-69D21AB02B0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9430" r="3201"/>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07E27365-2A3D-E94A-2A62-23CD54748B4D}"/>
              </a:ext>
            </a:extLst>
          </p:cNvPr>
          <p:cNvSpPr txBox="1"/>
          <p:nvPr/>
        </p:nvSpPr>
        <p:spPr>
          <a:xfrm>
            <a:off x="8948680" y="5858593"/>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marketmovers.it/2019/07/revocare-domiciliazione-bancaria.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42436511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581F1-5DE6-CE60-13ED-190E5770E2B9}"/>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100" b="1" i="1" dirty="0">
                <a:latin typeface="Garamond" panose="02020404030301010803" pitchFamily="18" charset="0"/>
              </a:rPr>
              <a:t>Servicing claims</a:t>
            </a:r>
            <a:r>
              <a:rPr lang="en-US" sz="4100" b="1" dirty="0">
                <a:latin typeface="Garamond" panose="02020404030301010803" pitchFamily="18" charset="0"/>
              </a:rPr>
              <a:t>: ¿</a:t>
            </a:r>
            <a:r>
              <a:rPr lang="en-US" sz="4100" b="1" dirty="0" err="1">
                <a:latin typeface="Garamond" panose="02020404030301010803" pitchFamily="18" charset="0"/>
              </a:rPr>
              <a:t>Administró</a:t>
            </a:r>
            <a:r>
              <a:rPr lang="en-US" sz="4100" b="1" dirty="0">
                <a:latin typeface="Garamond" panose="02020404030301010803" pitchFamily="18" charset="0"/>
              </a:rPr>
              <a:t> </a:t>
            </a:r>
            <a:r>
              <a:rPr lang="en-US" sz="4100" b="1" dirty="0" err="1">
                <a:latin typeface="Garamond" panose="02020404030301010803" pitchFamily="18" charset="0"/>
              </a:rPr>
              <a:t>indebidamente</a:t>
            </a:r>
            <a:r>
              <a:rPr lang="en-US" sz="4100" b="1" dirty="0">
                <a:latin typeface="Garamond" panose="02020404030301010803" pitchFamily="18" charset="0"/>
              </a:rPr>
              <a:t> la </a:t>
            </a:r>
            <a:r>
              <a:rPr lang="en-US" sz="4100" b="1" dirty="0" err="1">
                <a:latin typeface="Garamond" panose="02020404030301010803" pitchFamily="18" charset="0"/>
              </a:rPr>
              <a:t>cuenta</a:t>
            </a:r>
            <a:r>
              <a:rPr lang="en-US" sz="4100" b="1" dirty="0">
                <a:latin typeface="Garamond" panose="02020404030301010803" pitchFamily="18" charset="0"/>
              </a:rPr>
              <a:t> </a:t>
            </a:r>
            <a:r>
              <a:rPr lang="en-US" sz="4100" b="1" i="1" dirty="0">
                <a:latin typeface="Garamond" panose="02020404030301010803" pitchFamily="18" charset="0"/>
              </a:rPr>
              <a:t>escrow</a:t>
            </a:r>
            <a:r>
              <a:rPr lang="en-US" sz="4100" b="1" dirty="0">
                <a:latin typeface="Garamond" panose="02020404030301010803" pitchFamily="18" charset="0"/>
              </a:rPr>
              <a: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9E53FE-B0A6-36B4-F631-7241535C9321}"/>
              </a:ext>
            </a:extLst>
          </p:cNvPr>
          <p:cNvSpPr>
            <a:spLocks noGrp="1"/>
          </p:cNvSpPr>
          <p:nvPr>
            <p:ph sz="half" idx="1"/>
          </p:nvPr>
        </p:nvSpPr>
        <p:spPr>
          <a:xfrm>
            <a:off x="793661" y="2599509"/>
            <a:ext cx="4530898" cy="3639450"/>
          </a:xfrm>
        </p:spPr>
        <p:txBody>
          <a:bodyPr vert="horz" lIns="91440" tIns="45720" rIns="91440" bIns="45720" rtlCol="0" anchor="ctr">
            <a:normAutofit fontScale="92500"/>
          </a:bodyPr>
          <a:lstStyle/>
          <a:p>
            <a:pPr algn="just"/>
            <a:r>
              <a:rPr lang="es-ES_tradnl" sz="2400" noProof="0" dirty="0">
                <a:latin typeface="Garamond" panose="02020404030301010803" pitchFamily="18" charset="0"/>
              </a:rPr>
              <a:t>Debe evaluarse si el administrador cobró en exceso al prestatario o incumplió con efectuar oportunamente los pagos correspondientes a contribuciones territoriales (</a:t>
            </a:r>
            <a:r>
              <a:rPr lang="es-ES_tradnl" sz="2400" i="1" noProof="0" dirty="0" err="1">
                <a:latin typeface="Garamond" panose="02020404030301010803" pitchFamily="18" charset="0"/>
              </a:rPr>
              <a:t>property</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taxes</a:t>
            </a:r>
            <a:r>
              <a:rPr lang="es-ES_tradnl" sz="2400" noProof="0" dirty="0">
                <a:latin typeface="Garamond" panose="02020404030301010803" pitchFamily="18" charset="0"/>
              </a:rPr>
              <a:t>) o primas de seguros.</a:t>
            </a:r>
          </a:p>
          <a:p>
            <a:pPr algn="just"/>
            <a:r>
              <a:rPr lang="es-ES_tradnl" sz="2400" noProof="0" dirty="0">
                <a:latin typeface="Garamond" panose="02020404030301010803" pitchFamily="18" charset="0"/>
              </a:rPr>
              <a:t>Los administradores tienen deberes legales específicos respecto a la correcta administración de las cuentas </a:t>
            </a:r>
            <a:r>
              <a:rPr lang="es-ES_tradnl" sz="2400" i="1" noProof="0" dirty="0" err="1">
                <a:latin typeface="Garamond" panose="02020404030301010803" pitchFamily="18" charset="0"/>
              </a:rPr>
              <a:t>escrow</a:t>
            </a:r>
            <a:r>
              <a:rPr lang="es-ES_tradnl" sz="2400" noProof="0" dirty="0">
                <a:latin typeface="Garamond" panose="02020404030301010803" pitchFamily="18" charset="0"/>
              </a:rPr>
              <a:t>. </a:t>
            </a:r>
          </a:p>
        </p:txBody>
      </p:sp>
      <p:pic>
        <p:nvPicPr>
          <p:cNvPr id="6" name="Content Placeholder 5" descr="Why Your Escrow Payment Keeps Increasing Every Year">
            <a:extLst>
              <a:ext uri="{FF2B5EF4-FFF2-40B4-BE49-F238E27FC236}">
                <a16:creationId xmlns:a16="http://schemas.microsoft.com/office/drawing/2014/main" id="{2066846F-9C43-2760-E354-212685B72E7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879" r="7257"/>
          <a:stretch>
            <a:fillRect/>
          </a:stretch>
        </p:blipFill>
        <p:spPr>
          <a:xfrm>
            <a:off x="5911532" y="2484255"/>
            <a:ext cx="5150277"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5380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Illustration of home insurance protection | Free stock illustration ...">
            <a:extLst>
              <a:ext uri="{FF2B5EF4-FFF2-40B4-BE49-F238E27FC236}">
                <a16:creationId xmlns:a16="http://schemas.microsoft.com/office/drawing/2014/main" id="{33BD672A-E5AD-FD13-708B-5CEF5E50235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541053" y="1569043"/>
            <a:ext cx="4777381" cy="354720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5" name="Arc 1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0E4B26-973F-5A0C-6C8B-94A74D133C94}"/>
              </a:ext>
            </a:extLst>
          </p:cNvPr>
          <p:cNvSpPr>
            <a:spLocks noGrp="1"/>
          </p:cNvSpPr>
          <p:nvPr>
            <p:ph type="title"/>
          </p:nvPr>
        </p:nvSpPr>
        <p:spPr>
          <a:xfrm>
            <a:off x="838201" y="479493"/>
            <a:ext cx="5257800" cy="1325563"/>
          </a:xfrm>
        </p:spPr>
        <p:txBody>
          <a:bodyPr vert="horz" lIns="91440" tIns="45720" rIns="91440" bIns="45720" rtlCol="0" anchor="ctr">
            <a:normAutofit fontScale="90000"/>
          </a:bodyPr>
          <a:lstStyle/>
          <a:p>
            <a:pPr algn="ctr"/>
            <a:r>
              <a:rPr lang="es-ES_tradnl" sz="2400" b="1" i="1" kern="1200" noProof="0" dirty="0" err="1">
                <a:solidFill>
                  <a:schemeClr val="tx1"/>
                </a:solidFill>
                <a:latin typeface="Garamond" panose="02020404030301010803" pitchFamily="18" charset="0"/>
              </a:rPr>
              <a:t>Servicing</a:t>
            </a:r>
            <a:r>
              <a:rPr lang="es-ES_tradnl" sz="2400" b="1" i="1" kern="1200" noProof="0" dirty="0">
                <a:solidFill>
                  <a:schemeClr val="tx1"/>
                </a:solidFill>
                <a:latin typeface="Garamond" panose="02020404030301010803" pitchFamily="18" charset="0"/>
              </a:rPr>
              <a:t> </a:t>
            </a:r>
            <a:r>
              <a:rPr lang="es-ES_tradnl" sz="2400" b="1" i="1" kern="1200" noProof="0" dirty="0" err="1">
                <a:solidFill>
                  <a:schemeClr val="tx1"/>
                </a:solidFill>
                <a:latin typeface="Garamond" panose="02020404030301010803" pitchFamily="18" charset="0"/>
              </a:rPr>
              <a:t>claims</a:t>
            </a:r>
            <a:r>
              <a:rPr lang="es-ES_tradnl" sz="2400" b="1" kern="1200" noProof="0" dirty="0">
                <a:solidFill>
                  <a:schemeClr val="tx1"/>
                </a:solidFill>
                <a:latin typeface="Garamond" panose="02020404030301010803" pitchFamily="18" charset="0"/>
              </a:rPr>
              <a:t>: ¿Se impuso indebidamente un seguro colocado por el administrador (</a:t>
            </a:r>
            <a:r>
              <a:rPr lang="es-ES_tradnl" sz="2400" b="1" i="1" kern="1200" noProof="0" dirty="0">
                <a:solidFill>
                  <a:schemeClr val="tx1"/>
                </a:solidFill>
                <a:latin typeface="Garamond" panose="02020404030301010803" pitchFamily="18" charset="0"/>
              </a:rPr>
              <a:t>Force-Placed </a:t>
            </a:r>
            <a:r>
              <a:rPr lang="es-ES_tradnl" sz="2400" b="1" i="1" kern="1200" noProof="0" dirty="0" err="1">
                <a:solidFill>
                  <a:schemeClr val="tx1"/>
                </a:solidFill>
                <a:latin typeface="Garamond" panose="02020404030301010803" pitchFamily="18" charset="0"/>
              </a:rPr>
              <a:t>Insurance</a:t>
            </a:r>
            <a:r>
              <a:rPr lang="es-ES_tradnl" sz="2400" b="1" kern="1200" noProof="0" dirty="0">
                <a:solidFill>
                  <a:schemeClr val="tx1"/>
                </a:solidFill>
                <a:latin typeface="Garamond" panose="02020404030301010803" pitchFamily="18" charset="0"/>
              </a:rPr>
              <a:t>)?</a:t>
            </a:r>
          </a:p>
        </p:txBody>
      </p:sp>
      <p:sp>
        <p:nvSpPr>
          <p:cNvPr id="3" name="Content Placeholder 2">
            <a:extLst>
              <a:ext uri="{FF2B5EF4-FFF2-40B4-BE49-F238E27FC236}">
                <a16:creationId xmlns:a16="http://schemas.microsoft.com/office/drawing/2014/main" id="{D981354C-431A-2913-28AB-C8300F2D1687}"/>
              </a:ext>
            </a:extLst>
          </p:cNvPr>
          <p:cNvSpPr>
            <a:spLocks noGrp="1"/>
          </p:cNvSpPr>
          <p:nvPr>
            <p:ph sz="half" idx="1"/>
          </p:nvPr>
        </p:nvSpPr>
        <p:spPr>
          <a:xfrm>
            <a:off x="838201" y="1984443"/>
            <a:ext cx="5257800" cy="4192520"/>
          </a:xfrm>
        </p:spPr>
        <p:txBody>
          <a:bodyPr vert="horz" lIns="91440" tIns="45720" rIns="91440" bIns="45720" rtlCol="0">
            <a:normAutofit fontScale="92500" lnSpcReduction="20000"/>
          </a:bodyPr>
          <a:lstStyle/>
          <a:p>
            <a:pPr algn="just"/>
            <a:r>
              <a:rPr lang="es-ES_tradnl" sz="2400" noProof="0" dirty="0">
                <a:latin typeface="Garamond" panose="02020404030301010803" pitchFamily="18" charset="0"/>
              </a:rPr>
              <a:t>Con frecuencia existen errores, fallas de comunicación o malentendidos que llevan al administrador a contratar un seguro por cuenta del propietario (</a:t>
            </a:r>
            <a:r>
              <a:rPr lang="es-ES_tradnl" sz="2400" i="1" noProof="0" dirty="0" err="1">
                <a:latin typeface="Garamond" panose="02020404030301010803" pitchFamily="18" charset="0"/>
              </a:rPr>
              <a:t>force</a:t>
            </a:r>
            <a:r>
              <a:rPr lang="es-ES_tradnl" sz="2400" i="1" noProof="0" dirty="0">
                <a:latin typeface="Garamond" panose="02020404030301010803" pitchFamily="18" charset="0"/>
              </a:rPr>
              <a:t>-placed </a:t>
            </a:r>
            <a:r>
              <a:rPr lang="es-ES_tradnl" sz="2400" i="1" noProof="0" dirty="0" err="1">
                <a:latin typeface="Garamond" panose="02020404030301010803" pitchFamily="18" charset="0"/>
              </a:rPr>
              <a:t>insurance</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Este tipo de seguro suele ser significativamente más costoso que una póliza ordinaria para propietarios y con frecuencia altera drásticamente el historial de pagos.</a:t>
            </a:r>
          </a:p>
          <a:p>
            <a:pPr algn="just"/>
            <a:r>
              <a:rPr lang="es-ES_tradnl" sz="2400" noProof="0" dirty="0">
                <a:latin typeface="Garamond" panose="02020404030301010803" pitchFamily="18" charset="0"/>
              </a:rPr>
              <a:t>El momento en que dicho seguro fue colocado puede revelar errores del administrador que provocaron el incumplimiento del préstamo y que podrían servir como fundamento para detener la ejecución hipotecaria.</a:t>
            </a:r>
          </a:p>
        </p:txBody>
      </p:sp>
    </p:spTree>
    <p:extLst>
      <p:ext uri="{BB962C8B-B14F-4D97-AF65-F5344CB8AC3E}">
        <p14:creationId xmlns:p14="http://schemas.microsoft.com/office/powerpoint/2010/main" val="33357026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30BB9-D1CD-4152-8F70-B14CE9420617}"/>
              </a:ext>
            </a:extLst>
          </p:cNvPr>
          <p:cNvSpPr>
            <a:spLocks noGrp="1"/>
          </p:cNvSpPr>
          <p:nvPr>
            <p:ph type="title"/>
          </p:nvPr>
        </p:nvSpPr>
        <p:spPr>
          <a:xfrm>
            <a:off x="1123356" y="1188637"/>
            <a:ext cx="9984615" cy="1597228"/>
          </a:xfrm>
        </p:spPr>
        <p:txBody>
          <a:bodyPr vert="horz" lIns="91440" tIns="45720" rIns="91440" bIns="45720" rtlCol="0" anchor="ctr">
            <a:normAutofit/>
          </a:bodyPr>
          <a:lstStyle/>
          <a:p>
            <a:pPr algn="ctr"/>
            <a:r>
              <a:rPr lang="es-ES_tradnl" sz="3800" b="1" i="1" kern="1200" noProof="0" dirty="0" err="1">
                <a:solidFill>
                  <a:schemeClr val="tx1"/>
                </a:solidFill>
                <a:latin typeface="Garamond" panose="02020404030301010803" pitchFamily="18" charset="0"/>
              </a:rPr>
              <a:t>Servicing</a:t>
            </a:r>
            <a:r>
              <a:rPr lang="es-ES_tradnl" sz="3800" b="1" i="1" kern="1200" noProof="0" dirty="0">
                <a:solidFill>
                  <a:schemeClr val="tx1"/>
                </a:solidFill>
                <a:latin typeface="Garamond" panose="02020404030301010803" pitchFamily="18" charset="0"/>
              </a:rPr>
              <a:t> </a:t>
            </a:r>
            <a:r>
              <a:rPr lang="es-ES_tradnl" sz="3800" b="1" i="1" kern="1200" noProof="0" dirty="0" err="1">
                <a:solidFill>
                  <a:schemeClr val="tx1"/>
                </a:solidFill>
                <a:latin typeface="Garamond" panose="02020404030301010803" pitchFamily="18" charset="0"/>
              </a:rPr>
              <a:t>claims</a:t>
            </a:r>
            <a:r>
              <a:rPr lang="es-ES_tradnl" sz="3800" b="1" kern="1200" noProof="0" dirty="0">
                <a:solidFill>
                  <a:schemeClr val="tx1"/>
                </a:solidFill>
                <a:latin typeface="Garamond" panose="02020404030301010803" pitchFamily="18" charset="0"/>
              </a:rPr>
              <a:t>: ¿Se cobraron indebidamente cargos por mora u otras comisiones?</a:t>
            </a:r>
          </a:p>
        </p:txBody>
      </p:sp>
      <p:pic>
        <p:nvPicPr>
          <p:cNvPr id="6" name="Content Placeholder 5" descr="如何拯救忘记信用卡还款所带来的信用分数大幅度下降 | 北美牧羊场">
            <a:extLst>
              <a:ext uri="{FF2B5EF4-FFF2-40B4-BE49-F238E27FC236}">
                <a16:creationId xmlns:a16="http://schemas.microsoft.com/office/drawing/2014/main" id="{B5164985-42E5-41F6-E0BC-7932AA2CCC0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123357" y="3247133"/>
            <a:ext cx="3533985" cy="2270585"/>
          </a:xfrm>
          <a:prstGeom prst="rect">
            <a:avLst/>
          </a:prstGeom>
        </p:spPr>
      </p:pic>
      <p:sp>
        <p:nvSpPr>
          <p:cNvPr id="3" name="Content Placeholder 2">
            <a:extLst>
              <a:ext uri="{FF2B5EF4-FFF2-40B4-BE49-F238E27FC236}">
                <a16:creationId xmlns:a16="http://schemas.microsoft.com/office/drawing/2014/main" id="{EC049EC4-816C-A4ED-F97B-D559B65786AF}"/>
              </a:ext>
            </a:extLst>
          </p:cNvPr>
          <p:cNvSpPr>
            <a:spLocks noGrp="1"/>
          </p:cNvSpPr>
          <p:nvPr>
            <p:ph sz="half" idx="1"/>
          </p:nvPr>
        </p:nvSpPr>
        <p:spPr>
          <a:xfrm>
            <a:off x="5255260" y="2785865"/>
            <a:ext cx="4238257" cy="3125837"/>
          </a:xfrm>
        </p:spPr>
        <p:txBody>
          <a:bodyPr vert="horz" lIns="91440" tIns="45720" rIns="91440" bIns="45720" rtlCol="0" anchor="t">
            <a:noAutofit/>
          </a:bodyPr>
          <a:lstStyle/>
          <a:p>
            <a:pPr algn="just"/>
            <a:r>
              <a:rPr lang="es-ES_tradnl" sz="2100" noProof="0" dirty="0">
                <a:latin typeface="Garamond" panose="02020404030301010803" pitchFamily="18" charset="0"/>
              </a:rPr>
              <a:t>En la mayoría de los </a:t>
            </a:r>
            <a:r>
              <a:rPr lang="es-ES_tradnl" sz="2100" i="1" noProof="0" dirty="0" err="1">
                <a:latin typeface="Garamond" panose="02020404030301010803" pitchFamily="18" charset="0"/>
              </a:rPr>
              <a:t>Pooling</a:t>
            </a:r>
            <a:r>
              <a:rPr lang="es-ES_tradnl" sz="2100" i="1" noProof="0" dirty="0">
                <a:latin typeface="Garamond" panose="02020404030301010803" pitchFamily="18" charset="0"/>
              </a:rPr>
              <a:t> and </a:t>
            </a:r>
            <a:r>
              <a:rPr lang="es-ES_tradnl" sz="2100" i="1" noProof="0" dirty="0" err="1">
                <a:latin typeface="Garamond" panose="02020404030301010803" pitchFamily="18" charset="0"/>
              </a:rPr>
              <a:t>Servicing</a:t>
            </a:r>
            <a:r>
              <a:rPr lang="es-ES_tradnl" sz="2100" i="1" noProof="0" dirty="0">
                <a:latin typeface="Garamond" panose="02020404030301010803" pitchFamily="18" charset="0"/>
              </a:rPr>
              <a:t> </a:t>
            </a:r>
            <a:r>
              <a:rPr lang="es-ES_tradnl" sz="2100" i="1" noProof="0" dirty="0" err="1">
                <a:latin typeface="Garamond" panose="02020404030301010803" pitchFamily="18" charset="0"/>
              </a:rPr>
              <a:t>Agreements</a:t>
            </a:r>
            <a:r>
              <a:rPr lang="es-ES_tradnl" sz="2100" noProof="0" dirty="0">
                <a:latin typeface="Garamond" panose="02020404030301010803" pitchFamily="18" charset="0"/>
              </a:rPr>
              <a:t> (PSA), el administrador conserva para sí los cargos por mora y otras comisiones impuestas al propietario.</a:t>
            </a:r>
          </a:p>
          <a:p>
            <a:pPr algn="just"/>
            <a:r>
              <a:rPr lang="es-ES_tradnl" sz="2100" noProof="0" dirty="0">
                <a:latin typeface="Garamond" panose="02020404030301010803" pitchFamily="18" charset="0"/>
              </a:rPr>
              <a:t>En muchos casos, los administradores utilizan compañías afiliadas para realizar inspecciones o preparar </a:t>
            </a:r>
            <a:r>
              <a:rPr lang="es-ES_tradnl" sz="2100" i="1" noProof="0" dirty="0" err="1">
                <a:latin typeface="Garamond" panose="02020404030301010803" pitchFamily="18" charset="0"/>
              </a:rPr>
              <a:t>Broker's</a:t>
            </a:r>
            <a:r>
              <a:rPr lang="es-ES_tradnl" sz="2100" i="1" noProof="0" dirty="0">
                <a:latin typeface="Garamond" panose="02020404030301010803" pitchFamily="18" charset="0"/>
              </a:rPr>
              <a:t> Price </a:t>
            </a:r>
            <a:r>
              <a:rPr lang="es-ES_tradnl" sz="2100" i="1" noProof="0" dirty="0" err="1">
                <a:latin typeface="Garamond" panose="02020404030301010803" pitchFamily="18" charset="0"/>
              </a:rPr>
              <a:t>Opinions</a:t>
            </a:r>
            <a:r>
              <a:rPr lang="es-ES_tradnl" sz="2100" noProof="0" dirty="0">
                <a:latin typeface="Garamond" panose="02020404030301010803" pitchFamily="18" charset="0"/>
              </a:rPr>
              <a:t> (</a:t>
            </a:r>
            <a:r>
              <a:rPr lang="es-ES_tradnl" sz="2100" noProof="0" dirty="0" err="1">
                <a:latin typeface="Garamond" panose="02020404030301010803" pitchFamily="18" charset="0"/>
              </a:rPr>
              <a:t>BPOs</a:t>
            </a:r>
            <a:r>
              <a:rPr lang="es-ES_tradnl" sz="2100" noProof="0" dirty="0">
                <a:latin typeface="Garamond" panose="02020404030301010803" pitchFamily="18" charset="0"/>
              </a:rPr>
              <a:t>).</a:t>
            </a:r>
          </a:p>
        </p:txBody>
      </p:sp>
      <p:sp>
        <p:nvSpPr>
          <p:cNvPr id="7" name="TextBox 6">
            <a:extLst>
              <a:ext uri="{FF2B5EF4-FFF2-40B4-BE49-F238E27FC236}">
                <a16:creationId xmlns:a16="http://schemas.microsoft.com/office/drawing/2014/main" id="{6B92C78F-6ED0-5788-DA20-C2E2CF0D8B8E}"/>
              </a:ext>
            </a:extLst>
          </p:cNvPr>
          <p:cNvSpPr txBox="1"/>
          <p:nvPr/>
        </p:nvSpPr>
        <p:spPr>
          <a:xfrm>
            <a:off x="2047333" y="5317663"/>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ravelafterwork.com/2021/04/13/how-to-rescue-your-credi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766776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8DF77-9006-428C-0899-555C7D0C1040}"/>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4100" b="1" i="1" kern="1200" noProof="0" dirty="0" err="1">
                <a:solidFill>
                  <a:schemeClr val="tx1"/>
                </a:solidFill>
                <a:latin typeface="Garamond" panose="02020404030301010803" pitchFamily="18" charset="0"/>
              </a:rPr>
              <a:t>Servicing</a:t>
            </a:r>
            <a:r>
              <a:rPr lang="es-ES_tradnl" sz="4100" b="1" i="1" kern="1200" noProof="0" dirty="0">
                <a:solidFill>
                  <a:schemeClr val="tx1"/>
                </a:solidFill>
                <a:latin typeface="Garamond" panose="02020404030301010803" pitchFamily="18" charset="0"/>
              </a:rPr>
              <a:t> </a:t>
            </a:r>
            <a:r>
              <a:rPr lang="es-ES_tradnl" sz="4100" b="1" i="1" kern="1200" noProof="0" dirty="0" err="1">
                <a:solidFill>
                  <a:schemeClr val="tx1"/>
                </a:solidFill>
                <a:latin typeface="Garamond" panose="02020404030301010803" pitchFamily="18" charset="0"/>
              </a:rPr>
              <a:t>claims</a:t>
            </a:r>
            <a:r>
              <a:rPr lang="es-ES_tradnl" sz="4100" b="1" kern="1200" noProof="0" dirty="0">
                <a:solidFill>
                  <a:schemeClr val="tx1"/>
                </a:solidFill>
                <a:latin typeface="Garamond" panose="02020404030301010803" pitchFamily="18" charset="0"/>
              </a:rPr>
              <a:t>: ¿Se cobraron indebidamente cargos por mora u otras comisiones?</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19A91F-ED97-24EC-A132-AC3A1D0A3B21}"/>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2400" noProof="0" dirty="0">
                <a:latin typeface="Garamond" panose="02020404030301010803" pitchFamily="18" charset="0"/>
              </a:rPr>
              <a:t>Ese incentivo económico puede conducir a:</a:t>
            </a:r>
          </a:p>
          <a:p>
            <a:pPr lvl="1" algn="just"/>
            <a:r>
              <a:rPr lang="es-ES_tradnl" noProof="0" dirty="0">
                <a:latin typeface="Garamond" panose="02020404030301010803" pitchFamily="18" charset="0"/>
              </a:rPr>
              <a:t>la imposición de cargos improcedentes;</a:t>
            </a:r>
          </a:p>
          <a:p>
            <a:pPr lvl="1" algn="just"/>
            <a:r>
              <a:rPr lang="es-ES_tradnl" noProof="0" dirty="0">
                <a:latin typeface="Garamond" panose="02020404030301010803" pitchFamily="18" charset="0"/>
              </a:rPr>
              <a:t>inspecciones innecesarias;</a:t>
            </a:r>
          </a:p>
          <a:p>
            <a:pPr lvl="1" algn="just"/>
            <a:r>
              <a:rPr lang="es-ES_tradnl" noProof="0" dirty="0">
                <a:latin typeface="Garamond" panose="02020404030301010803" pitchFamily="18" charset="0"/>
              </a:rPr>
              <a:t>servicios relacionados con el incumplimiento (</a:t>
            </a:r>
            <a:r>
              <a:rPr lang="es-ES_tradnl" i="1" noProof="0" dirty="0">
                <a:latin typeface="Garamond" panose="02020404030301010803" pitchFamily="18" charset="0"/>
              </a:rPr>
              <a:t>default </a:t>
            </a:r>
            <a:r>
              <a:rPr lang="es-ES_tradnl" i="1" noProof="0" dirty="0" err="1">
                <a:latin typeface="Garamond" panose="02020404030301010803" pitchFamily="18" charset="0"/>
              </a:rPr>
              <a:t>services</a:t>
            </a:r>
            <a:r>
              <a:rPr lang="es-ES_tradnl" noProof="0" dirty="0">
                <a:latin typeface="Garamond" panose="02020404030301010803" pitchFamily="18" charset="0"/>
              </a:rPr>
              <a:t>) realizados con una frecuencia o costo mayor al razonablemente necesario.</a:t>
            </a:r>
          </a:p>
        </p:txBody>
      </p:sp>
      <p:pic>
        <p:nvPicPr>
          <p:cNvPr id="6" name="Content Placeholder 5" descr="Accelerated response depletes incentive funds - REMI Network">
            <a:extLst>
              <a:ext uri="{FF2B5EF4-FFF2-40B4-BE49-F238E27FC236}">
                <a16:creationId xmlns:a16="http://schemas.microsoft.com/office/drawing/2014/main" id="{5DD5A698-450D-8624-4D55-6A1F24E4444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937927"/>
            <a:ext cx="5150277" cy="280690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760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8071A-E171-5A77-52FA-567B7927BF3D}"/>
              </a:ext>
            </a:extLst>
          </p:cNvPr>
          <p:cNvSpPr>
            <a:spLocks noGrp="1"/>
          </p:cNvSpPr>
          <p:nvPr>
            <p:ph type="title"/>
          </p:nvPr>
        </p:nvSpPr>
        <p:spPr>
          <a:xfrm>
            <a:off x="1123356" y="1188637"/>
            <a:ext cx="9984615" cy="1597228"/>
          </a:xfrm>
        </p:spPr>
        <p:txBody>
          <a:bodyPr vert="horz" lIns="91440" tIns="45720" rIns="91440" bIns="45720" rtlCol="0" anchor="ctr">
            <a:normAutofit/>
          </a:bodyPr>
          <a:lstStyle/>
          <a:p>
            <a:pPr algn="ctr"/>
            <a:r>
              <a:rPr lang="es-ES_tradnl" sz="3300" b="1" i="1" kern="1200" noProof="0" dirty="0" err="1">
                <a:solidFill>
                  <a:schemeClr val="tx1"/>
                </a:solidFill>
                <a:latin typeface="Garamond" panose="02020404030301010803" pitchFamily="18" charset="0"/>
              </a:rPr>
              <a:t>Servicing</a:t>
            </a:r>
            <a:r>
              <a:rPr lang="es-ES_tradnl" sz="3300" b="1" i="1" kern="1200" noProof="0" dirty="0">
                <a:solidFill>
                  <a:schemeClr val="tx1"/>
                </a:solidFill>
                <a:latin typeface="Garamond" panose="02020404030301010803" pitchFamily="18" charset="0"/>
              </a:rPr>
              <a:t> </a:t>
            </a:r>
            <a:r>
              <a:rPr lang="es-ES_tradnl" sz="3300" b="1" i="1" kern="1200" noProof="0" dirty="0" err="1">
                <a:solidFill>
                  <a:schemeClr val="tx1"/>
                </a:solidFill>
                <a:latin typeface="Garamond" panose="02020404030301010803" pitchFamily="18" charset="0"/>
              </a:rPr>
              <a:t>claims</a:t>
            </a:r>
            <a:r>
              <a:rPr lang="es-ES_tradnl" sz="3300" b="1" kern="1200" noProof="0" dirty="0">
                <a:solidFill>
                  <a:schemeClr val="tx1"/>
                </a:solidFill>
                <a:latin typeface="Garamond" panose="02020404030301010803" pitchFamily="18" charset="0"/>
              </a:rPr>
              <a:t>: ¿Se administró incorrectamente la cuenta durante o después de un procedimiento de quiebra?</a:t>
            </a:r>
          </a:p>
        </p:txBody>
      </p:sp>
      <p:pic>
        <p:nvPicPr>
          <p:cNvPr id="6" name="Content Placeholder 5" descr="Royalty Free Administrative Stock Photos | rawpixel">
            <a:extLst>
              <a:ext uri="{FF2B5EF4-FFF2-40B4-BE49-F238E27FC236}">
                <a16:creationId xmlns:a16="http://schemas.microsoft.com/office/drawing/2014/main" id="{4F740779-2E29-3C68-3AC9-BBAC4FBD1D3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123357" y="3163201"/>
            <a:ext cx="3533985" cy="2438449"/>
          </a:xfrm>
          <a:prstGeom prst="rect">
            <a:avLst/>
          </a:prstGeom>
        </p:spPr>
      </p:pic>
      <p:sp>
        <p:nvSpPr>
          <p:cNvPr id="3" name="Content Placeholder 2">
            <a:extLst>
              <a:ext uri="{FF2B5EF4-FFF2-40B4-BE49-F238E27FC236}">
                <a16:creationId xmlns:a16="http://schemas.microsoft.com/office/drawing/2014/main" id="{4F5F1170-8761-CA7E-AA78-FD0268E1D639}"/>
              </a:ext>
            </a:extLst>
          </p:cNvPr>
          <p:cNvSpPr>
            <a:spLocks noGrp="1"/>
          </p:cNvSpPr>
          <p:nvPr>
            <p:ph sz="half" idx="1"/>
          </p:nvPr>
        </p:nvSpPr>
        <p:spPr>
          <a:xfrm>
            <a:off x="5255260" y="2998278"/>
            <a:ext cx="4238257" cy="2728198"/>
          </a:xfrm>
        </p:spPr>
        <p:txBody>
          <a:bodyPr vert="horz" lIns="91440" tIns="45720" rIns="91440" bIns="45720" rtlCol="0" anchor="t">
            <a:normAutofit fontScale="92500" lnSpcReduction="10000"/>
          </a:bodyPr>
          <a:lstStyle/>
          <a:p>
            <a:pPr algn="just"/>
            <a:r>
              <a:rPr lang="es-ES_tradnl" sz="2000" noProof="0" dirty="0">
                <a:latin typeface="Garamond" panose="02020404030301010803" pitchFamily="18" charset="0"/>
              </a:rPr>
              <a:t>Muchos prestatarios que se acogieron a la protección por quiebra han descubierto que los administradores inflaron indebidamente sus reclamaciones mediante:</a:t>
            </a:r>
          </a:p>
          <a:p>
            <a:pPr lvl="1" algn="just"/>
            <a:r>
              <a:rPr lang="es-ES_tradnl" sz="2000" noProof="0" dirty="0">
                <a:latin typeface="Garamond" panose="02020404030301010803" pitchFamily="18" charset="0"/>
              </a:rPr>
              <a:t>errores de cálculo;</a:t>
            </a:r>
          </a:p>
          <a:p>
            <a:pPr lvl="1" algn="just"/>
            <a:r>
              <a:rPr lang="es-ES_tradnl" sz="2000" noProof="0" dirty="0">
                <a:latin typeface="Garamond" panose="02020404030301010803" pitchFamily="18" charset="0"/>
              </a:rPr>
              <a:t>interpretaciones incorrectas del contrato de préstamo; o</a:t>
            </a:r>
          </a:p>
          <a:p>
            <a:pPr lvl="1" algn="just"/>
            <a:r>
              <a:rPr lang="es-ES_tradnl" sz="2000" noProof="0" dirty="0">
                <a:latin typeface="Garamond" panose="02020404030301010803" pitchFamily="18" charset="0"/>
              </a:rPr>
              <a:t>la incorporación deliberada de cargos no autorizados.</a:t>
            </a:r>
          </a:p>
        </p:txBody>
      </p:sp>
    </p:spTree>
    <p:extLst>
      <p:ext uri="{BB962C8B-B14F-4D97-AF65-F5344CB8AC3E}">
        <p14:creationId xmlns:p14="http://schemas.microsoft.com/office/powerpoint/2010/main" val="39158638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F2E89-E431-B077-5080-7F07142A55D2}"/>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s-ES_tradnl" sz="3400" b="1" i="1" kern="1200" noProof="0" dirty="0" err="1">
                <a:solidFill>
                  <a:schemeClr val="tx1"/>
                </a:solidFill>
                <a:latin typeface="Garamond" panose="02020404030301010803" pitchFamily="18" charset="0"/>
              </a:rPr>
              <a:t>Servicing</a:t>
            </a:r>
            <a:r>
              <a:rPr lang="es-ES_tradnl" sz="3400" b="1" i="1" kern="1200" noProof="0" dirty="0">
                <a:solidFill>
                  <a:schemeClr val="tx1"/>
                </a:solidFill>
                <a:latin typeface="Garamond" panose="02020404030301010803" pitchFamily="18" charset="0"/>
              </a:rPr>
              <a:t> </a:t>
            </a:r>
            <a:r>
              <a:rPr lang="es-ES_tradnl" sz="3400" b="1" i="1" kern="1200" noProof="0" dirty="0" err="1">
                <a:solidFill>
                  <a:schemeClr val="tx1"/>
                </a:solidFill>
                <a:latin typeface="Garamond" panose="02020404030301010803" pitchFamily="18" charset="0"/>
              </a:rPr>
              <a:t>claims</a:t>
            </a:r>
            <a:r>
              <a:rPr lang="es-ES_tradnl" sz="3400" b="1" kern="1200" noProof="0" dirty="0">
                <a:solidFill>
                  <a:schemeClr val="tx1"/>
                </a:solidFill>
                <a:latin typeface="Garamond" panose="02020404030301010803" pitchFamily="18" charset="0"/>
              </a:rPr>
              <a:t>: ¿Incumplió el administrador con sus obligaciones de mitigación de pérdidas (</a:t>
            </a:r>
            <a:r>
              <a:rPr lang="es-ES_tradnl" sz="3400" b="1" i="1" kern="1200" noProof="0" dirty="0">
                <a:solidFill>
                  <a:schemeClr val="tx1"/>
                </a:solidFill>
                <a:latin typeface="Garamond" panose="02020404030301010803" pitchFamily="18" charset="0"/>
              </a:rPr>
              <a:t>Loss </a:t>
            </a:r>
            <a:r>
              <a:rPr lang="es-ES_tradnl" sz="3400" b="1" i="1" kern="1200" noProof="0" dirty="0" err="1">
                <a:solidFill>
                  <a:schemeClr val="tx1"/>
                </a:solidFill>
                <a:latin typeface="Garamond" panose="02020404030301010803" pitchFamily="18" charset="0"/>
              </a:rPr>
              <a:t>Mitigation</a:t>
            </a:r>
            <a:r>
              <a:rPr lang="es-ES_tradnl" sz="3400" b="1" kern="1200" noProof="0" dirty="0">
                <a:solidFill>
                  <a:schemeClr val="tx1"/>
                </a:solidFill>
                <a:latin typeface="Garamond" panose="02020404030301010803" pitchFamily="18" charset="0"/>
              </a:rPr>
              <a: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BB25C4-1135-2181-A7FE-E49FD283C11A}"/>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10000"/>
          </a:bodyPr>
          <a:lstStyle/>
          <a:p>
            <a:pPr algn="just"/>
            <a:r>
              <a:rPr lang="es-ES_tradnl" sz="3200" noProof="0" dirty="0">
                <a:latin typeface="Garamond" panose="02020404030301010803" pitchFamily="18" charset="0"/>
              </a:rPr>
              <a:t>La legislación federal, mediante RESPA, impone numerosos requisitos procesales durante la evaluación de solicitudes de mitigación de pérdidas.</a:t>
            </a:r>
          </a:p>
          <a:p>
            <a:pPr algn="just"/>
            <a:r>
              <a:rPr lang="es-ES_tradnl" sz="3200" noProof="0" dirty="0">
                <a:latin typeface="Garamond" panose="02020404030301010803" pitchFamily="18" charset="0"/>
              </a:rPr>
              <a:t>Asimismo, la ley 184-2012 requiere mediación obligatoria.</a:t>
            </a:r>
          </a:p>
        </p:txBody>
      </p:sp>
      <p:pic>
        <p:nvPicPr>
          <p:cNvPr id="6" name="Content Placeholder 5" descr="The Upsides of Mediation in Labor and Employment Law">
            <a:extLst>
              <a:ext uri="{FF2B5EF4-FFF2-40B4-BE49-F238E27FC236}">
                <a16:creationId xmlns:a16="http://schemas.microsoft.com/office/drawing/2014/main" id="{B972C638-DFC6-B60D-02DD-281CEB863E3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3047370"/>
            <a:ext cx="5150277" cy="258801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51817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19D95-C93F-D64F-D490-9E7C8A46C7F4}"/>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s-ES_tradnl" sz="2000" b="1" i="1" kern="1200" noProof="0" dirty="0" err="1">
                <a:solidFill>
                  <a:schemeClr val="tx1"/>
                </a:solidFill>
                <a:latin typeface="Garamond" panose="02020404030301010803" pitchFamily="18" charset="0"/>
              </a:rPr>
              <a:t>Servicing</a:t>
            </a:r>
            <a:r>
              <a:rPr lang="es-ES_tradnl" sz="2000" b="1" i="1" kern="1200" noProof="0" dirty="0">
                <a:solidFill>
                  <a:schemeClr val="tx1"/>
                </a:solidFill>
                <a:latin typeface="Garamond" panose="02020404030301010803" pitchFamily="18" charset="0"/>
              </a:rPr>
              <a:t> </a:t>
            </a:r>
            <a:r>
              <a:rPr lang="es-ES_tradnl" sz="2000" b="1" i="1" kern="1200" noProof="0" dirty="0" err="1">
                <a:solidFill>
                  <a:schemeClr val="tx1"/>
                </a:solidFill>
                <a:latin typeface="Garamond" panose="02020404030301010803" pitchFamily="18" charset="0"/>
              </a:rPr>
              <a:t>claims</a:t>
            </a:r>
            <a:r>
              <a:rPr lang="es-ES_tradnl" sz="2000" b="1" kern="1200" noProof="0" dirty="0">
                <a:solidFill>
                  <a:schemeClr val="tx1"/>
                </a:solidFill>
                <a:latin typeface="Garamond" panose="02020404030301010803" pitchFamily="18" charset="0"/>
              </a:rPr>
              <a:t>: ¿Incumplió el administrador con sus obligaciones de mitigación de pérdidas (</a:t>
            </a:r>
            <a:r>
              <a:rPr lang="es-ES_tradnl" sz="2000" b="1" i="1" kern="1200" noProof="0" dirty="0">
                <a:solidFill>
                  <a:schemeClr val="tx1"/>
                </a:solidFill>
                <a:latin typeface="Garamond" panose="02020404030301010803" pitchFamily="18" charset="0"/>
              </a:rPr>
              <a:t>Loss </a:t>
            </a:r>
            <a:r>
              <a:rPr lang="es-ES_tradnl" sz="2000" b="1" i="1" kern="1200" noProof="0" dirty="0" err="1">
                <a:solidFill>
                  <a:schemeClr val="tx1"/>
                </a:solidFill>
                <a:latin typeface="Garamond" panose="02020404030301010803" pitchFamily="18" charset="0"/>
              </a:rPr>
              <a:t>Mitigation</a:t>
            </a:r>
            <a:r>
              <a:rPr lang="es-ES_tradnl" sz="2000" b="1" kern="1200" noProof="0" dirty="0">
                <a:solidFill>
                  <a:schemeClr val="tx1"/>
                </a:solidFill>
                <a:latin typeface="Garamond" panose="02020404030301010803" pitchFamily="18" charset="0"/>
              </a:rPr>
              <a:t>)?</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50C01-CCFE-869D-5A72-9B5D94194D06}"/>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20000"/>
          </a:bodyPr>
          <a:lstStyle/>
          <a:p>
            <a:pPr algn="just"/>
            <a:r>
              <a:rPr lang="es-ES_tradnl" sz="3200" noProof="0" dirty="0">
                <a:latin typeface="Garamond" panose="02020404030301010803" pitchFamily="18" charset="0"/>
              </a:rPr>
              <a:t>Las guías aplicables a préstamos asegurados o garantizados por el gobierno, así como los contratos de administración del préstamo, determinan qué alternativas de mitigación están disponibles para cada caso.</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Standards - Free of Charge Creative Commons Green Highway sign image">
            <a:extLst>
              <a:ext uri="{FF2B5EF4-FFF2-40B4-BE49-F238E27FC236}">
                <a16:creationId xmlns:a16="http://schemas.microsoft.com/office/drawing/2014/main" id="{154E63DA-EAED-0F4D-C69C-46F89C67B98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434214"/>
            <a:ext cx="5628018" cy="3756702"/>
          </a:xfrm>
          <a:prstGeom prst="rect">
            <a:avLst/>
          </a:prstGeom>
        </p:spPr>
      </p:pic>
      <p:sp>
        <p:nvSpPr>
          <p:cNvPr id="7" name="TextBox 6">
            <a:extLst>
              <a:ext uri="{FF2B5EF4-FFF2-40B4-BE49-F238E27FC236}">
                <a16:creationId xmlns:a16="http://schemas.microsoft.com/office/drawing/2014/main" id="{DB71B1BA-FCD1-881A-2549-3760E87ACD34}"/>
              </a:ext>
            </a:extLst>
          </p:cNvPr>
          <p:cNvSpPr txBox="1"/>
          <p:nvPr/>
        </p:nvSpPr>
        <p:spPr>
          <a:xfrm>
            <a:off x="9183680" y="4990861"/>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server.org/highway-signs2/s/standard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5546373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D461B-4244-14DB-3BA3-52B01E6F08D2}"/>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s-ES_tradnl" sz="1900" b="1" i="1" noProof="0" dirty="0" err="1">
                <a:latin typeface="Garamond" panose="02020404030301010803" pitchFamily="18" charset="0"/>
              </a:rPr>
              <a:t>Servicing</a:t>
            </a:r>
            <a:r>
              <a:rPr lang="es-ES_tradnl" sz="1900" b="1" i="1" noProof="0" dirty="0">
                <a:latin typeface="Garamond" panose="02020404030301010803" pitchFamily="18" charset="0"/>
              </a:rPr>
              <a:t> </a:t>
            </a:r>
            <a:r>
              <a:rPr lang="es-ES_tradnl" sz="1900" b="1" i="1" noProof="0" dirty="0" err="1">
                <a:latin typeface="Garamond" panose="02020404030301010803" pitchFamily="18" charset="0"/>
              </a:rPr>
              <a:t>claims</a:t>
            </a:r>
            <a:r>
              <a:rPr lang="es-ES_tradnl" sz="1900" b="1" noProof="0" dirty="0">
                <a:latin typeface="Garamond" panose="02020404030301010803" pitchFamily="18" charset="0"/>
              </a:rPr>
              <a:t>: ¿Incumplió el administrador con sus obligaciones de mitigación de pérdidas (</a:t>
            </a:r>
            <a:r>
              <a:rPr lang="es-ES_tradnl" sz="1900" b="1" i="1" noProof="0" dirty="0">
                <a:latin typeface="Garamond" panose="02020404030301010803" pitchFamily="18" charset="0"/>
              </a:rPr>
              <a:t>Loss </a:t>
            </a:r>
            <a:r>
              <a:rPr lang="es-ES_tradnl" sz="1900" b="1" i="1" noProof="0" dirty="0" err="1">
                <a:latin typeface="Garamond" panose="02020404030301010803" pitchFamily="18" charset="0"/>
              </a:rPr>
              <a:t>Mitigation</a:t>
            </a:r>
            <a:r>
              <a:rPr lang="es-ES_tradnl" sz="1900" b="1" noProof="0" dirty="0">
                <a:latin typeface="Garamond" panose="02020404030301010803" pitchFamily="18" charset="0"/>
              </a:rPr>
              <a:t>)?</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7ABFF9-9943-C41D-8D68-6005813C47FD}"/>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noProof="0" dirty="0">
                <a:latin typeface="Garamond" panose="02020404030301010803" pitchFamily="18" charset="0"/>
              </a:rPr>
              <a:t>Cuando el administrador no evalúa adecuadamente al prestatario o incumple los procedimientos establecidos, el prestatario podría:</a:t>
            </a:r>
          </a:p>
          <a:p>
            <a:pPr lvl="1" algn="just"/>
            <a:r>
              <a:rPr lang="es-ES_tradnl" sz="2800" noProof="0" dirty="0">
                <a:latin typeface="Garamond" panose="02020404030301010803" pitchFamily="18" charset="0"/>
              </a:rPr>
              <a:t>evitar la ejecución hipotecaria;</a:t>
            </a:r>
          </a:p>
          <a:p>
            <a:pPr lvl="1" algn="just"/>
            <a:r>
              <a:rPr lang="es-ES_tradnl" sz="2800" noProof="0" dirty="0">
                <a:latin typeface="Garamond" panose="02020404030301010803" pitchFamily="18" charset="0"/>
              </a:rPr>
              <a:t>obtener una indemnización por daños; o</a:t>
            </a:r>
          </a:p>
          <a:p>
            <a:pPr lvl="1" algn="just"/>
            <a:r>
              <a:rPr lang="es-ES_tradnl" sz="2800" noProof="0" dirty="0">
                <a:latin typeface="Garamond" panose="02020404030301010803" pitchFamily="18" charset="0"/>
              </a:rPr>
              <a:t>incluso lograr que se deje sin efecto una ejecución.</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eyond Compliance: Why ‘Close Enough’ No Longer Works in Loss Mitigation">
            <a:extLst>
              <a:ext uri="{FF2B5EF4-FFF2-40B4-BE49-F238E27FC236}">
                <a16:creationId xmlns:a16="http://schemas.microsoft.com/office/drawing/2014/main" id="{0C7FCE1A-394A-DB6D-AEEE-90E868C50C9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31758" r="30589"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109782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F13201-35C5-C8A6-EAED-C68F25853EB1}"/>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s-ES_tradnl" sz="2000" b="1" i="1" noProof="0" dirty="0" err="1">
                <a:latin typeface="Garamond" panose="02020404030301010803" pitchFamily="18" charset="0"/>
              </a:rPr>
              <a:t>Servicing</a:t>
            </a:r>
            <a:r>
              <a:rPr lang="es-ES_tradnl" sz="2000" b="1" i="1" noProof="0" dirty="0">
                <a:latin typeface="Garamond" panose="02020404030301010803" pitchFamily="18" charset="0"/>
              </a:rPr>
              <a:t> </a:t>
            </a:r>
            <a:r>
              <a:rPr lang="es-ES_tradnl" sz="2000" b="1" i="1" noProof="0" dirty="0" err="1">
                <a:latin typeface="Garamond" panose="02020404030301010803" pitchFamily="18" charset="0"/>
              </a:rPr>
              <a:t>claims</a:t>
            </a:r>
            <a:r>
              <a:rPr lang="es-ES_tradnl" sz="2000" b="1" noProof="0" dirty="0">
                <a:latin typeface="Garamond" panose="02020404030301010803" pitchFamily="18" charset="0"/>
              </a:rPr>
              <a:t>: ¿Se está promoviendo la venta judicial sin completar la evaluación de mitigación de pérdidas? (</a:t>
            </a:r>
            <a:r>
              <a:rPr lang="es-ES_tradnl" sz="2000" b="1" i="1" noProof="0" dirty="0">
                <a:latin typeface="Garamond" panose="02020404030301010803" pitchFamily="18" charset="0"/>
              </a:rPr>
              <a:t>Dual tracking)</a:t>
            </a:r>
            <a:endParaRPr lang="es-ES_tradnl" sz="2000" b="1" noProof="0" dirty="0">
              <a:latin typeface="Garamond" panose="02020404030301010803"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6A74AA-AEF6-8C03-E8F3-6358F6557A0D}"/>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Durante la crisis hipotecaria de 2008, las autoridades federales y estatales establecieron importantes protecciones para evitar que un administrador continuara simultáneamente con el proceso de ejecución hipotecaria mientras evaluaba una solicitud de modificación del préstamo, práctica conocida como </a:t>
            </a:r>
            <a:r>
              <a:rPr lang="es-ES_tradnl" sz="2400" i="1" noProof="0" dirty="0">
                <a:latin typeface="Garamond" panose="02020404030301010803" pitchFamily="18" charset="0"/>
              </a:rPr>
              <a:t>dual tracking</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Los reglamentos de RESPA contienen prohibiciones expresas y exigibles contra esta práctica.</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quot;Navigating Applicant Tracking Systems in Your Job Search&quot; - HigherEdJobs">
            <a:extLst>
              <a:ext uri="{FF2B5EF4-FFF2-40B4-BE49-F238E27FC236}">
                <a16:creationId xmlns:a16="http://schemas.microsoft.com/office/drawing/2014/main" id="{B740073D-2197-B24F-B0C3-B677E5359E3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31096" r="17068" b="1"/>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C8567E62-8A07-ACC7-CF0A-1FA5AC7BDB5A}"/>
              </a:ext>
            </a:extLst>
          </p:cNvPr>
          <p:cNvSpPr txBox="1"/>
          <p:nvPr/>
        </p:nvSpPr>
        <p:spPr>
          <a:xfrm>
            <a:off x="8950283" y="5858593"/>
            <a:ext cx="245291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higheredjobs.com/Articles/articleDisplay.cfm?ID=372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1842493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EFCA0-C8A1-2521-D483-27F6532240B8}"/>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s-ES_tradnl" sz="3300" b="1" kern="1200" noProof="0" dirty="0">
                <a:solidFill>
                  <a:schemeClr val="tx1"/>
                </a:solidFill>
                <a:latin typeface="Garamond" panose="02020404030301010803" pitchFamily="18" charset="0"/>
              </a:rPr>
              <a:t>¿Por qué debo hacer un análisis de </a:t>
            </a:r>
            <a:r>
              <a:rPr lang="es-ES_tradnl" sz="3300" b="1" i="1" kern="1200" noProof="0" dirty="0" err="1">
                <a:solidFill>
                  <a:schemeClr val="tx1"/>
                </a:solidFill>
                <a:latin typeface="Garamond" panose="02020404030301010803" pitchFamily="18" charset="0"/>
              </a:rPr>
              <a:t>servicing</a:t>
            </a:r>
            <a:r>
              <a:rPr lang="es-ES_tradnl" sz="3300" b="1" i="1" kern="1200" noProof="0" dirty="0">
                <a:solidFill>
                  <a:schemeClr val="tx1"/>
                </a:solidFill>
                <a:latin typeface="Garamond" panose="02020404030301010803" pitchFamily="18" charset="0"/>
              </a:rPr>
              <a:t> </a:t>
            </a:r>
            <a:r>
              <a:rPr lang="es-ES_tradnl" sz="3300" b="1" i="1" kern="1200" noProof="0" dirty="0" err="1">
                <a:solidFill>
                  <a:schemeClr val="tx1"/>
                </a:solidFill>
                <a:latin typeface="Garamond" panose="02020404030301010803" pitchFamily="18" charset="0"/>
              </a:rPr>
              <a:t>claims</a:t>
            </a:r>
            <a:r>
              <a:rPr lang="es-ES_tradnl" sz="3300" b="1" kern="1200" noProof="0" dirty="0">
                <a:solidFill>
                  <a:schemeClr val="tx1"/>
                </a:solidFill>
                <a:latin typeface="Garamond" panose="02020404030301010803" pitchFamily="18" charset="0"/>
              </a:rPr>
              <a:t>?</a:t>
            </a:r>
          </a:p>
        </p:txBody>
      </p:sp>
      <p:sp>
        <p:nvSpPr>
          <p:cNvPr id="3" name="Content Placeholder 2">
            <a:extLst>
              <a:ext uri="{FF2B5EF4-FFF2-40B4-BE49-F238E27FC236}">
                <a16:creationId xmlns:a16="http://schemas.microsoft.com/office/drawing/2014/main" id="{7D17E407-75B7-94C5-148E-28EE2560FE5C}"/>
              </a:ext>
            </a:extLst>
          </p:cNvPr>
          <p:cNvSpPr>
            <a:spLocks noGrp="1"/>
          </p:cNvSpPr>
          <p:nvPr>
            <p:ph sz="half" idx="1"/>
          </p:nvPr>
        </p:nvSpPr>
        <p:spPr>
          <a:xfrm>
            <a:off x="1045029" y="2524721"/>
            <a:ext cx="4991629" cy="3677123"/>
          </a:xfrm>
        </p:spPr>
        <p:txBody>
          <a:bodyPr vert="horz" lIns="91440" tIns="45720" rIns="91440" bIns="45720" rtlCol="0" anchor="ctr">
            <a:normAutofit/>
          </a:bodyPr>
          <a:lstStyle/>
          <a:p>
            <a:pPr algn="just"/>
            <a:r>
              <a:rPr lang="es-ES_tradnl" sz="3600" dirty="0">
                <a:latin typeface="Garamond" panose="02020404030301010803" pitchFamily="18" charset="0"/>
              </a:rPr>
              <a:t>Al d</a:t>
            </a:r>
            <a:r>
              <a:rPr lang="es-ES_tradnl" sz="3600" noProof="0" dirty="0" err="1">
                <a:latin typeface="Garamond" panose="02020404030301010803" pitchFamily="18" charset="0"/>
              </a:rPr>
              <a:t>eterminar</a:t>
            </a:r>
            <a:r>
              <a:rPr lang="es-ES_tradnl" sz="3600" noProof="0" dirty="0">
                <a:latin typeface="Garamond" panose="02020404030301010803" pitchFamily="18" charset="0"/>
              </a:rPr>
              <a:t> si alguno de estos problemas existe podemos fundamentar la obtención de remedios defensivos frente a la ejecución hipotecaria.</a:t>
            </a:r>
          </a:p>
        </p:txBody>
      </p:sp>
      <p:sp>
        <p:nvSpPr>
          <p:cNvPr id="21" name="Rectangle 2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op 10: Itens da Série Zelda - Nintendo Blast">
            <a:extLst>
              <a:ext uri="{FF2B5EF4-FFF2-40B4-BE49-F238E27FC236}">
                <a16:creationId xmlns:a16="http://schemas.microsoft.com/office/drawing/2014/main" id="{0E1D2DCF-1AC9-BD04-E91B-56F8A251829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70050" y="901032"/>
            <a:ext cx="4144137" cy="5116220"/>
          </a:xfrm>
          <a:prstGeom prst="rect">
            <a:avLst/>
          </a:prstGeom>
        </p:spPr>
      </p:pic>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83B286D-FD6D-4E28-84FD-10A86E5F6713}"/>
              </a:ext>
            </a:extLst>
          </p:cNvPr>
          <p:cNvSpPr txBox="1"/>
          <p:nvPr/>
        </p:nvSpPr>
        <p:spPr>
          <a:xfrm>
            <a:off x="8682111" y="5817197"/>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nintendoblast.com.br/2013/01/top-10-itens-da-serie-zelda.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774219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4C9B3-8638-E446-68E7-B098E2CFF9F9}"/>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s-ES_tradnl" sz="3600" b="1" kern="1200" noProof="0" dirty="0">
                <a:solidFill>
                  <a:schemeClr val="tx1"/>
                </a:solidFill>
                <a:latin typeface="Garamond" panose="02020404030301010803" pitchFamily="18" charset="0"/>
              </a:rPr>
              <a:t>Buscar </a:t>
            </a:r>
            <a:r>
              <a:rPr lang="es-ES_tradnl" sz="3600" b="1" i="1" kern="1200" noProof="0" dirty="0" err="1">
                <a:solidFill>
                  <a:schemeClr val="tx1"/>
                </a:solidFill>
                <a:latin typeface="Garamond" panose="02020404030301010803" pitchFamily="18" charset="0"/>
              </a:rPr>
              <a:t>origination</a:t>
            </a:r>
            <a:r>
              <a:rPr lang="es-ES_tradnl" sz="3600" b="1" i="1" kern="1200" noProof="0" dirty="0">
                <a:solidFill>
                  <a:schemeClr val="tx1"/>
                </a:solidFill>
                <a:latin typeface="Garamond" panose="02020404030301010803" pitchFamily="18" charset="0"/>
              </a:rPr>
              <a:t> </a:t>
            </a:r>
            <a:r>
              <a:rPr lang="es-ES_tradnl" sz="3600" b="1" i="1" kern="1200" noProof="0" dirty="0" err="1">
                <a:solidFill>
                  <a:schemeClr val="tx1"/>
                </a:solidFill>
                <a:latin typeface="Garamond" panose="02020404030301010803" pitchFamily="18" charset="0"/>
              </a:rPr>
              <a:t>claims</a:t>
            </a:r>
            <a:endParaRPr lang="es-ES_tradnl" sz="3600" b="1" i="1" kern="1200" noProof="0" dirty="0">
              <a:solidFill>
                <a:schemeClr val="tx1"/>
              </a:solidFill>
              <a:latin typeface="Garamond" panose="02020404030301010803" pitchFamily="18" charset="0"/>
            </a:endParaRPr>
          </a:p>
        </p:txBody>
      </p:sp>
      <p:sp>
        <p:nvSpPr>
          <p:cNvPr id="3" name="Content Placeholder 2">
            <a:extLst>
              <a:ext uri="{FF2B5EF4-FFF2-40B4-BE49-F238E27FC236}">
                <a16:creationId xmlns:a16="http://schemas.microsoft.com/office/drawing/2014/main" id="{14803BF3-36FB-57A0-B574-EFA558734DCC}"/>
              </a:ext>
            </a:extLst>
          </p:cNvPr>
          <p:cNvSpPr>
            <a:spLocks noGrp="1"/>
          </p:cNvSpPr>
          <p:nvPr>
            <p:ph sz="half" idx="1"/>
          </p:nvPr>
        </p:nvSpPr>
        <p:spPr>
          <a:xfrm>
            <a:off x="1045029" y="2524721"/>
            <a:ext cx="4991629" cy="3677123"/>
          </a:xfrm>
        </p:spPr>
        <p:txBody>
          <a:bodyPr vert="horz" lIns="91440" tIns="45720" rIns="91440" bIns="45720" rtlCol="0" anchor="ctr">
            <a:normAutofit/>
          </a:bodyPr>
          <a:lstStyle/>
          <a:p>
            <a:pPr algn="just"/>
            <a:r>
              <a:rPr lang="es-ES_tradnl" sz="2400" noProof="0" dirty="0">
                <a:latin typeface="Garamond" panose="02020404030301010803" pitchFamily="18" charset="0"/>
              </a:rPr>
              <a:t>Deben evaluar si el prestatario posee reclamaciones al amparo de la  TILA. </a:t>
            </a:r>
          </a:p>
          <a:p>
            <a:pPr algn="just"/>
            <a:r>
              <a:rPr lang="es-ES_tradnl" sz="2400" noProof="0" dirty="0">
                <a:latin typeface="Garamond" panose="02020404030301010803" pitchFamily="18" charset="0"/>
              </a:rPr>
              <a:t>TILA ayuda para reclamaciones con </a:t>
            </a:r>
            <a:r>
              <a:rPr lang="es-ES_tradnl" sz="2400" i="1" noProof="0" dirty="0" err="1">
                <a:latin typeface="Garamond" panose="02020404030301010803" pitchFamily="18" charset="0"/>
              </a:rPr>
              <a:t>predatory</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lending</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Sus remedios pueden ser especialmente útiles y efectivos, sobre todo cuando el prestatario conserva el derecho a rescindir la transacción (</a:t>
            </a:r>
            <a:r>
              <a:rPr lang="es-ES_tradnl" sz="2400" i="1" noProof="0" dirty="0" err="1">
                <a:latin typeface="Garamond" panose="02020404030301010803" pitchFamily="18" charset="0"/>
              </a:rPr>
              <a:t>right</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of</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rescission</a:t>
            </a:r>
            <a:r>
              <a:rPr lang="es-ES_tradnl" sz="2400" noProof="0" dirty="0">
                <a:latin typeface="Garamond" panose="02020404030301010803" pitchFamily="18" charset="0"/>
              </a:rPr>
              <a:t>).</a:t>
            </a:r>
          </a:p>
        </p:txBody>
      </p:sp>
      <p:sp>
        <p:nvSpPr>
          <p:cNvPr id="21" name="Rectangle 2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ssassin's Creed Origins - Wikipedia">
            <a:extLst>
              <a:ext uri="{FF2B5EF4-FFF2-40B4-BE49-F238E27FC236}">
                <a16:creationId xmlns:a16="http://schemas.microsoft.com/office/drawing/2014/main" id="{A6532C03-B4EA-E010-7974-A1E3ABF36FB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85761" y="901032"/>
            <a:ext cx="4112716" cy="5116220"/>
          </a:xfrm>
          <a:prstGeom prst="rect">
            <a:avLst/>
          </a:prstGeom>
        </p:spPr>
      </p:pic>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A8133E1-4343-2A89-FAEF-01EE2D7FB218}"/>
              </a:ext>
            </a:extLst>
          </p:cNvPr>
          <p:cNvSpPr txBox="1"/>
          <p:nvPr/>
        </p:nvSpPr>
        <p:spPr>
          <a:xfrm>
            <a:off x="8666401" y="5817197"/>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n.wikipedia.org/wiki/Assassin's_Creed_Origin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989274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B41B7-9EB3-0B57-FB8C-19CF6A76C58F}"/>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dirty="0" err="1">
                <a:solidFill>
                  <a:schemeClr val="tx1"/>
                </a:solidFill>
                <a:latin typeface="Garamond" panose="02020404030301010803" pitchFamily="18" charset="0"/>
              </a:rPr>
              <a:t>Buscar</a:t>
            </a:r>
            <a:r>
              <a:rPr lang="en-US" sz="4800" b="1" kern="1200" dirty="0">
                <a:solidFill>
                  <a:schemeClr val="tx1"/>
                </a:solidFill>
                <a:latin typeface="Garamond" panose="02020404030301010803" pitchFamily="18" charset="0"/>
              </a:rPr>
              <a:t> </a:t>
            </a:r>
            <a:r>
              <a:rPr lang="en-US" sz="4800" b="1" i="1" kern="1200" dirty="0">
                <a:solidFill>
                  <a:schemeClr val="tx1"/>
                </a:solidFill>
                <a:latin typeface="Garamond" panose="02020404030301010803" pitchFamily="18" charset="0"/>
              </a:rPr>
              <a:t>origination claims</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15DBDE9-95EB-84A6-0869-10029DBC9838}"/>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Dado que los prestatarios pertenecientes </a:t>
            </a:r>
            <a:r>
              <a:rPr lang="es-ES_tradnl" sz="2400" b="1" u="sng" noProof="0" dirty="0">
                <a:latin typeface="Garamond" panose="02020404030301010803" pitchFamily="18" charset="0"/>
              </a:rPr>
              <a:t>a minorías raciales o étnicas, las personas de edad avanzada y las mujeres </a:t>
            </a:r>
            <a:r>
              <a:rPr lang="es-ES_tradnl" sz="2400" noProof="0" dirty="0">
                <a:latin typeface="Garamond" panose="02020404030301010803" pitchFamily="18" charset="0"/>
              </a:rPr>
              <a:t>han sido históricamente objeto de prácticas dirigidas de colocación de préstamos de alto costo, las leyes sobre igualdad en el crédito, vivienda justa (</a:t>
            </a:r>
            <a:r>
              <a:rPr lang="es-ES_tradnl" sz="2400" i="1" noProof="0" dirty="0">
                <a:latin typeface="Garamond" panose="02020404030301010803" pitchFamily="18" charset="0"/>
              </a:rPr>
              <a:t>Fair </a:t>
            </a:r>
            <a:r>
              <a:rPr lang="es-ES_tradnl" sz="2400" i="1" noProof="0" dirty="0" err="1">
                <a:latin typeface="Garamond" panose="02020404030301010803" pitchFamily="18" charset="0"/>
              </a:rPr>
              <a:t>Housing</a:t>
            </a:r>
            <a:r>
              <a:rPr lang="es-ES_tradnl" sz="2400" noProof="0" dirty="0">
                <a:latin typeface="Garamond" panose="02020404030301010803" pitchFamily="18" charset="0"/>
              </a:rPr>
              <a:t>) y derechos civiles representan importantes mecanismos para impugnar prácticas abusivas en el mercado hipotecario.</a:t>
            </a:r>
          </a:p>
        </p:txBody>
      </p:sp>
      <p:pic>
        <p:nvPicPr>
          <p:cNvPr id="6" name="Content Placeholder 5" descr="Did the recent portal deals create a fair housing risk for listings?">
            <a:extLst>
              <a:ext uri="{FF2B5EF4-FFF2-40B4-BE49-F238E27FC236}">
                <a16:creationId xmlns:a16="http://schemas.microsoft.com/office/drawing/2014/main" id="{57FBB76F-03E3-1700-270E-1EF2C389B18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28910"/>
            <a:ext cx="5150277" cy="342493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8277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068375-2ED9-49A7-B46A-40F36F077CCC}"/>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b="1" kern="1200" dirty="0" err="1">
                <a:solidFill>
                  <a:schemeClr val="tx1"/>
                </a:solidFill>
                <a:latin typeface="Garamond" panose="02020404030301010803" pitchFamily="18" charset="0"/>
              </a:rPr>
              <a:t>Buscar</a:t>
            </a:r>
            <a:r>
              <a:rPr lang="en-US" b="1" kern="1200" dirty="0">
                <a:solidFill>
                  <a:schemeClr val="tx1"/>
                </a:solidFill>
                <a:latin typeface="Garamond" panose="02020404030301010803" pitchFamily="18" charset="0"/>
              </a:rPr>
              <a:t> </a:t>
            </a:r>
            <a:r>
              <a:rPr lang="en-US" sz="3600" b="1" i="1" kern="1200" dirty="0">
                <a:solidFill>
                  <a:schemeClr val="tx1"/>
                </a:solidFill>
                <a:latin typeface="Garamond" panose="02020404030301010803" pitchFamily="18" charset="0"/>
              </a:rPr>
              <a:t>origination claims</a:t>
            </a:r>
            <a:endParaRPr lang="en-US" b="1" i="1" kern="1200" dirty="0">
              <a:solidFill>
                <a:schemeClr val="tx1"/>
              </a:solidFill>
              <a:latin typeface="Garamond" panose="02020404030301010803" pitchFamily="18" charset="0"/>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Political Corruption in Postbellum America">
            <a:extLst>
              <a:ext uri="{FF2B5EF4-FFF2-40B4-BE49-F238E27FC236}">
                <a16:creationId xmlns:a16="http://schemas.microsoft.com/office/drawing/2014/main" id="{CF101997-9F5C-7612-BB11-4BA8EFEEF4B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3182" y="1409289"/>
            <a:ext cx="4777381" cy="38696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744049B-CB81-6B4B-48C7-7A8D7DEF970D}"/>
              </a:ext>
            </a:extLst>
          </p:cNvPr>
          <p:cNvSpPr>
            <a:spLocks noGrp="1"/>
          </p:cNvSpPr>
          <p:nvPr>
            <p:ph sz="half" idx="1"/>
          </p:nvPr>
        </p:nvSpPr>
        <p:spPr>
          <a:xfrm>
            <a:off x="5894962" y="1984443"/>
            <a:ext cx="5458838" cy="4192520"/>
          </a:xfrm>
        </p:spPr>
        <p:txBody>
          <a:bodyPr vert="horz" lIns="91440" tIns="45720" rIns="91440" bIns="45720" rtlCol="0">
            <a:normAutofit/>
          </a:bodyPr>
          <a:lstStyle/>
          <a:p>
            <a:pPr algn="just"/>
            <a:r>
              <a:rPr lang="es-ES_tradnl" sz="2600" noProof="0" dirty="0">
                <a:latin typeface="Garamond" panose="02020404030301010803" pitchFamily="18" charset="0"/>
              </a:rPr>
              <a:t>Asimismo, los estatutos federales y estatales conocidos como RICO (</a:t>
            </a:r>
            <a:r>
              <a:rPr lang="es-ES_tradnl" sz="2600" i="1" noProof="0" dirty="0" err="1">
                <a:latin typeface="Garamond" panose="02020404030301010803" pitchFamily="18" charset="0"/>
              </a:rPr>
              <a:t>Racketeer</a:t>
            </a:r>
            <a:r>
              <a:rPr lang="es-ES_tradnl" sz="2600" i="1" noProof="0" dirty="0">
                <a:latin typeface="Garamond" panose="02020404030301010803" pitchFamily="18" charset="0"/>
              </a:rPr>
              <a:t> </a:t>
            </a:r>
            <a:r>
              <a:rPr lang="es-ES_tradnl" sz="2600" i="1" noProof="0" dirty="0" err="1">
                <a:latin typeface="Garamond" panose="02020404030301010803" pitchFamily="18" charset="0"/>
              </a:rPr>
              <a:t>Influenced</a:t>
            </a:r>
            <a:r>
              <a:rPr lang="es-ES_tradnl" sz="2600" i="1" noProof="0" dirty="0">
                <a:latin typeface="Garamond" panose="02020404030301010803" pitchFamily="18" charset="0"/>
              </a:rPr>
              <a:t> and </a:t>
            </a:r>
            <a:r>
              <a:rPr lang="es-ES_tradnl" sz="2600" i="1" noProof="0" dirty="0" err="1">
                <a:latin typeface="Garamond" panose="02020404030301010803" pitchFamily="18" charset="0"/>
              </a:rPr>
              <a:t>Corrupt</a:t>
            </a:r>
            <a:r>
              <a:rPr lang="es-ES_tradnl" sz="2600" i="1" noProof="0" dirty="0">
                <a:latin typeface="Garamond" panose="02020404030301010803" pitchFamily="18" charset="0"/>
              </a:rPr>
              <a:t> </a:t>
            </a:r>
            <a:r>
              <a:rPr lang="es-ES_tradnl" sz="2600" i="1" noProof="0" dirty="0" err="1">
                <a:latin typeface="Garamond" panose="02020404030301010803" pitchFamily="18" charset="0"/>
              </a:rPr>
              <a:t>Organizations</a:t>
            </a:r>
            <a:r>
              <a:rPr lang="es-ES_tradnl" sz="2600" i="1" noProof="0" dirty="0">
                <a:latin typeface="Garamond" panose="02020404030301010803" pitchFamily="18" charset="0"/>
              </a:rPr>
              <a:t> </a:t>
            </a:r>
            <a:r>
              <a:rPr lang="es-ES_tradnl" sz="2600" i="1" noProof="0" dirty="0" err="1">
                <a:latin typeface="Garamond" panose="02020404030301010803" pitchFamily="18" charset="0"/>
              </a:rPr>
              <a:t>Act</a:t>
            </a:r>
            <a:r>
              <a:rPr lang="es-ES_tradnl" sz="2600" noProof="0" dirty="0">
                <a:latin typeface="Garamond" panose="02020404030301010803" pitchFamily="18" charset="0"/>
              </a:rPr>
              <a:t>) pueden ser aplicables cuando el propietario ha sido víctima de </a:t>
            </a:r>
            <a:r>
              <a:rPr lang="es-ES_tradnl" sz="2600" i="1" noProof="0" dirty="0" err="1">
                <a:latin typeface="Garamond" panose="02020404030301010803" pitchFamily="18" charset="0"/>
              </a:rPr>
              <a:t>racketeering</a:t>
            </a:r>
            <a:r>
              <a:rPr lang="es-ES_tradnl" sz="2600" i="1" noProof="0" dirty="0">
                <a:latin typeface="Garamond" panose="02020404030301010803" pitchFamily="18" charset="0"/>
              </a:rPr>
              <a:t> </a:t>
            </a:r>
            <a:r>
              <a:rPr lang="es-ES_tradnl" sz="2600" i="1" noProof="0" dirty="0" err="1">
                <a:latin typeface="Garamond" panose="02020404030301010803" pitchFamily="18" charset="0"/>
              </a:rPr>
              <a:t>activity</a:t>
            </a:r>
            <a:r>
              <a:rPr lang="es-ES_tradnl" sz="2600" noProof="0" dirty="0">
                <a:latin typeface="Garamond" panose="02020404030301010803" pitchFamily="18" charset="0"/>
              </a:rPr>
              <a:t> o de la cobranza de una deuda ilegal (</a:t>
            </a:r>
            <a:r>
              <a:rPr lang="es-ES_tradnl" sz="2600" i="1" noProof="0" dirty="0" err="1">
                <a:latin typeface="Garamond" panose="02020404030301010803" pitchFamily="18" charset="0"/>
              </a:rPr>
              <a:t>unlawful</a:t>
            </a:r>
            <a:r>
              <a:rPr lang="es-ES_tradnl" sz="2600" i="1" noProof="0" dirty="0">
                <a:latin typeface="Garamond" panose="02020404030301010803" pitchFamily="18" charset="0"/>
              </a:rPr>
              <a:t> </a:t>
            </a:r>
            <a:r>
              <a:rPr lang="es-ES_tradnl" sz="2600" i="1" noProof="0" dirty="0" err="1">
                <a:latin typeface="Garamond" panose="02020404030301010803" pitchFamily="18" charset="0"/>
              </a:rPr>
              <a:t>debt</a:t>
            </a:r>
            <a:r>
              <a:rPr lang="es-ES_tradnl" sz="2600" noProof="0" dirty="0">
                <a:latin typeface="Garamond" panose="02020404030301010803" pitchFamily="18" charset="0"/>
              </a:rPr>
              <a:t>), según dichos términos son definidos por la legislación correspondiente.</a:t>
            </a:r>
          </a:p>
        </p:txBody>
      </p:sp>
      <p:sp>
        <p:nvSpPr>
          <p:cNvPr id="7" name="TextBox 6">
            <a:extLst>
              <a:ext uri="{FF2B5EF4-FFF2-40B4-BE49-F238E27FC236}">
                <a16:creationId xmlns:a16="http://schemas.microsoft.com/office/drawing/2014/main" id="{8AC9D21E-5A57-BC4E-0A02-3E1824828C10}"/>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brewminate.com/political-corruption-in-postbellum-america/">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659766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1FA99-B336-3385-619D-86DAB46621AB}"/>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3600" b="1" kern="1200" dirty="0" err="1">
                <a:solidFill>
                  <a:schemeClr val="tx1"/>
                </a:solidFill>
                <a:latin typeface="Garamond" panose="02020404030301010803" pitchFamily="18" charset="0"/>
              </a:rPr>
              <a:t>Buscar</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defensas</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procesales</a:t>
            </a:r>
            <a:endParaRPr lang="en-US" sz="36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B3C677-DD81-EEF6-9892-7384A43F09D7}"/>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algn="just"/>
            <a:r>
              <a:rPr lang="es-ES_tradnl" sz="1800" noProof="0" dirty="0">
                <a:latin typeface="Garamond" panose="02020404030301010803" pitchFamily="18" charset="0"/>
              </a:rPr>
              <a:t>Legitimación activa.</a:t>
            </a:r>
          </a:p>
          <a:p>
            <a:pPr lvl="1" algn="just"/>
            <a:r>
              <a:rPr lang="es-ES_tradnl" sz="1800" noProof="0" dirty="0">
                <a:latin typeface="Garamond" panose="02020404030301010803" pitchFamily="18" charset="0"/>
              </a:rPr>
              <a:t>¿Cae bajo la Sec. 2-301 de la LTC el que demanda?</a:t>
            </a:r>
          </a:p>
          <a:p>
            <a:pPr algn="just"/>
            <a:r>
              <a:rPr lang="es-ES_tradnl" sz="1800" noProof="0" dirty="0">
                <a:latin typeface="Garamond" panose="02020404030301010803" pitchFamily="18" charset="0"/>
              </a:rPr>
              <a:t>Prescripción.</a:t>
            </a:r>
          </a:p>
          <a:p>
            <a:pPr lvl="1" algn="just"/>
            <a:r>
              <a:rPr lang="es-ES_tradnl" sz="1800" noProof="0" dirty="0">
                <a:latin typeface="Garamond" panose="02020404030301010803" pitchFamily="18" charset="0"/>
              </a:rPr>
              <a:t>La prescripción debe analizarse de dos maneras:</a:t>
            </a:r>
          </a:p>
          <a:p>
            <a:pPr lvl="2" algn="just"/>
            <a:r>
              <a:rPr lang="es-ES_tradnl" sz="1800" noProof="0" dirty="0">
                <a:latin typeface="Garamond" panose="02020404030301010803" pitchFamily="18" charset="0"/>
              </a:rPr>
              <a:t>respecto de las cuotas individuales vencidas y no pagadas (prescripción quinquenal para los intereses); o </a:t>
            </a:r>
          </a:p>
          <a:p>
            <a:pPr lvl="2" algn="just"/>
            <a:r>
              <a:rPr lang="es-ES_tradnl" sz="1800" noProof="0" dirty="0">
                <a:latin typeface="Garamond" panose="02020404030301010803" pitchFamily="18" charset="0"/>
              </a:rPr>
              <a:t>respecto de la totalidad de la deuda una vez esta ha sido válidamente acelerada (20 años la acción hipotecaria).</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Understanding UCC-1: The Uniform Commercial Code Financing Statement">
            <a:extLst>
              <a:ext uri="{FF2B5EF4-FFF2-40B4-BE49-F238E27FC236}">
                <a16:creationId xmlns:a16="http://schemas.microsoft.com/office/drawing/2014/main" id="{0ADA554A-E9F8-7F7F-CCEE-41BBE15EB5B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436559"/>
            <a:ext cx="5628018" cy="3752012"/>
          </a:xfrm>
          <a:prstGeom prst="rect">
            <a:avLst/>
          </a:prstGeom>
        </p:spPr>
      </p:pic>
    </p:spTree>
    <p:extLst>
      <p:ext uri="{BB962C8B-B14F-4D97-AF65-F5344CB8AC3E}">
        <p14:creationId xmlns:p14="http://schemas.microsoft.com/office/powerpoint/2010/main" val="27888963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1AA31-BB80-373E-F095-95EF55EAE259}"/>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800" b="1" kern="1200" dirty="0" err="1">
                <a:solidFill>
                  <a:schemeClr val="tx1"/>
                </a:solidFill>
                <a:latin typeface="Garamond" panose="02020404030301010803" pitchFamily="18" charset="0"/>
              </a:rPr>
              <a:t>Buscar</a:t>
            </a:r>
            <a:r>
              <a:rPr lang="en-US" sz="2800" b="1" kern="1200" dirty="0">
                <a:solidFill>
                  <a:schemeClr val="tx1"/>
                </a:solidFill>
                <a:latin typeface="Garamond" panose="02020404030301010803" pitchFamily="18" charset="0"/>
              </a:rPr>
              <a:t> </a:t>
            </a:r>
            <a:r>
              <a:rPr lang="en-US" sz="2800" b="1" kern="1200" dirty="0" err="1">
                <a:solidFill>
                  <a:schemeClr val="tx1"/>
                </a:solidFill>
                <a:latin typeface="Garamond" panose="02020404030301010803" pitchFamily="18" charset="0"/>
              </a:rPr>
              <a:t>defensas</a:t>
            </a:r>
            <a:r>
              <a:rPr lang="en-US" sz="2800" b="1" kern="1200" dirty="0">
                <a:solidFill>
                  <a:schemeClr val="tx1"/>
                </a:solidFill>
                <a:latin typeface="Garamond" panose="02020404030301010803" pitchFamily="18" charset="0"/>
              </a:rPr>
              <a:t> </a:t>
            </a:r>
            <a:r>
              <a:rPr lang="en-US" sz="2800" b="1" kern="1200" dirty="0" err="1">
                <a:solidFill>
                  <a:schemeClr val="tx1"/>
                </a:solidFill>
                <a:latin typeface="Garamond" panose="02020404030301010803" pitchFamily="18" charset="0"/>
              </a:rPr>
              <a:t>procesales</a:t>
            </a:r>
            <a:endParaRPr lang="en-US" sz="28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2C490E-96F7-69A1-412F-11C2F8421274}"/>
              </a:ext>
            </a:extLst>
          </p:cNvPr>
          <p:cNvSpPr>
            <a:spLocks noGrp="1"/>
          </p:cNvSpPr>
          <p:nvPr>
            <p:ph sz="half" idx="1"/>
          </p:nvPr>
        </p:nvSpPr>
        <p:spPr>
          <a:xfrm>
            <a:off x="645066" y="2031101"/>
            <a:ext cx="4282984" cy="3511943"/>
          </a:xfrm>
        </p:spPr>
        <p:txBody>
          <a:bodyPr vert="horz" lIns="91440" tIns="45720" rIns="91440" bIns="45720" rtlCol="0" anchor="ctr">
            <a:normAutofit/>
          </a:bodyPr>
          <a:lstStyle/>
          <a:p>
            <a:pPr algn="just"/>
            <a:r>
              <a:rPr lang="es-ES_tradnl" sz="1400" noProof="0" dirty="0">
                <a:latin typeface="Garamond" panose="02020404030301010803" pitchFamily="18" charset="0"/>
              </a:rPr>
              <a:t>Inscripción en el Registro.</a:t>
            </a:r>
          </a:p>
          <a:p>
            <a:pPr lvl="1" algn="just"/>
            <a:r>
              <a:rPr lang="es-ES_tradnl" sz="1400" noProof="0" dirty="0">
                <a:latin typeface="Garamond" panose="02020404030301010803" pitchFamily="18" charset="0"/>
              </a:rPr>
              <a:t>Recuerden que la inscripción de la hipoteca es constitutiva.</a:t>
            </a:r>
          </a:p>
          <a:p>
            <a:pPr lvl="1" algn="just"/>
            <a:r>
              <a:rPr lang="es-ES_tradnl" sz="1400" noProof="0" dirty="0">
                <a:latin typeface="Garamond" panose="02020404030301010803" pitchFamily="18" charset="0"/>
              </a:rPr>
              <a:t>Es una mala práctica del banco demandar en ejecución de hipoteca, sin hipoteca inscrita.</a:t>
            </a:r>
          </a:p>
          <a:p>
            <a:pPr lvl="1" algn="just"/>
            <a:r>
              <a:rPr lang="es-ES_tradnl" sz="1400" noProof="0" dirty="0">
                <a:latin typeface="Garamond" panose="02020404030301010803" pitchFamily="18" charset="0"/>
              </a:rPr>
              <a:t>Sin inscripción solo hay una causa de acción para cobro de dinero. </a:t>
            </a:r>
          </a:p>
          <a:p>
            <a:pPr lvl="1" algn="just"/>
            <a:r>
              <a:rPr lang="es-ES_tradnl" sz="1400" noProof="0" dirty="0">
                <a:latin typeface="Garamond" panose="02020404030301010803" pitchFamily="18" charset="0"/>
              </a:rPr>
              <a:t>No olvidar la escritura de hogar seguro.</a:t>
            </a:r>
          </a:p>
          <a:p>
            <a:pPr algn="just"/>
            <a:r>
              <a:rPr lang="es-ES_tradnl" sz="1400" noProof="0" dirty="0">
                <a:latin typeface="Garamond" panose="02020404030301010803" pitchFamily="18" charset="0"/>
              </a:rPr>
              <a:t>¿Se inició la ejecución sin cumplir con los requisitos establecidos por RESPA?</a:t>
            </a:r>
          </a:p>
          <a:p>
            <a:pPr lvl="1" algn="just"/>
            <a:r>
              <a:rPr lang="es-ES_tradnl" sz="1400" noProof="0" dirty="0">
                <a:latin typeface="Garamond" panose="02020404030301010803" pitchFamily="18" charset="0"/>
              </a:rPr>
              <a:t>¿Envió la carta de intervención temprana (</a:t>
            </a:r>
            <a:r>
              <a:rPr lang="es-ES_tradnl" sz="1400" i="1" noProof="0" dirty="0">
                <a:latin typeface="Garamond" panose="02020404030301010803" pitchFamily="18" charset="0"/>
              </a:rPr>
              <a:t>Early </a:t>
            </a:r>
            <a:r>
              <a:rPr lang="es-ES_tradnl" sz="1400" i="1" noProof="0" dirty="0" err="1">
                <a:latin typeface="Garamond" panose="02020404030301010803" pitchFamily="18" charset="0"/>
              </a:rPr>
              <a:t>Intervention</a:t>
            </a:r>
            <a:r>
              <a:rPr lang="es-ES_tradnl" sz="1400" i="1" noProof="0" dirty="0">
                <a:latin typeface="Garamond" panose="02020404030301010803" pitchFamily="18" charset="0"/>
              </a:rPr>
              <a:t> Letter</a:t>
            </a:r>
            <a:r>
              <a:rPr lang="es-ES_tradnl" sz="1400" noProof="0" dirty="0">
                <a:latin typeface="Garamond" panose="02020404030301010803" pitchFamily="18" charset="0"/>
              </a:rPr>
              <a:t>)?</a:t>
            </a:r>
          </a:p>
          <a:p>
            <a:pPr lvl="1" algn="just"/>
            <a:r>
              <a:rPr lang="es-ES_tradnl" sz="1400" noProof="0" dirty="0">
                <a:latin typeface="Garamond" panose="02020404030301010803" pitchFamily="18" charset="0"/>
              </a:rPr>
              <a:t>¿Existen los 180 días requerido por RESPA y sus regulaciones?</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Homesteads - watch tv show stream online">
            <a:extLst>
              <a:ext uri="{FF2B5EF4-FFF2-40B4-BE49-F238E27FC236}">
                <a16:creationId xmlns:a16="http://schemas.microsoft.com/office/drawing/2014/main" id="{88E87557-4893-E33E-C72C-AFF9E3FD556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38297" y="650494"/>
            <a:ext cx="3726899" cy="5324142"/>
          </a:xfrm>
          <a:prstGeom prst="rect">
            <a:avLst/>
          </a:prstGeom>
        </p:spPr>
      </p:pic>
    </p:spTree>
    <p:extLst>
      <p:ext uri="{BB962C8B-B14F-4D97-AF65-F5344CB8AC3E}">
        <p14:creationId xmlns:p14="http://schemas.microsoft.com/office/powerpoint/2010/main" val="33873745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D6EB3-EA2E-93E9-111F-1EEE6383F1BC}"/>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4800" b="1" noProof="0" dirty="0">
                <a:latin typeface="Garamond" panose="02020404030301010803" pitchFamily="18" charset="0"/>
              </a:rPr>
              <a:t>Buscar defensas procesales</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19D10C-2AB9-A3B2-D143-337F58F84402}"/>
              </a:ext>
            </a:extLst>
          </p:cNvPr>
          <p:cNvSpPr>
            <a:spLocks noGrp="1"/>
          </p:cNvSpPr>
          <p:nvPr>
            <p:ph sz="half" idx="1"/>
          </p:nvPr>
        </p:nvSpPr>
        <p:spPr>
          <a:xfrm>
            <a:off x="793661" y="2599509"/>
            <a:ext cx="4530898" cy="3639450"/>
          </a:xfrm>
        </p:spPr>
        <p:txBody>
          <a:bodyPr vert="horz" lIns="91440" tIns="45720" rIns="91440" bIns="45720" rtlCol="0" anchor="ctr">
            <a:normAutofit fontScale="85000" lnSpcReduction="10000"/>
          </a:bodyPr>
          <a:lstStyle/>
          <a:p>
            <a:pPr algn="just"/>
            <a:r>
              <a:rPr lang="es-ES_tradnl" noProof="0" dirty="0">
                <a:latin typeface="Garamond" panose="02020404030301010803" pitchFamily="18" charset="0"/>
              </a:rPr>
              <a:t>¿Se inició o continuó la ejecución mientras el prestatario era evaluado para una alternativa de mitigación de pérdidas?</a:t>
            </a:r>
          </a:p>
          <a:p>
            <a:pPr lvl="1" algn="just"/>
            <a:r>
              <a:rPr lang="es-ES_tradnl" sz="2800" noProof="0" dirty="0">
                <a:latin typeface="Garamond" panose="02020404030301010803" pitchFamily="18" charset="0"/>
              </a:rPr>
              <a:t>Prohibición de dual tracking.</a:t>
            </a:r>
          </a:p>
          <a:p>
            <a:pPr algn="just"/>
            <a:r>
              <a:rPr lang="es-ES_tradnl" noProof="0" dirty="0">
                <a:latin typeface="Garamond" panose="02020404030301010803" pitchFamily="18" charset="0"/>
              </a:rPr>
              <a:t>¿Cumplió el administrador con los requisitos del programa estatal de mediación hipotecaria?</a:t>
            </a:r>
          </a:p>
          <a:p>
            <a:pPr lvl="1" algn="just"/>
            <a:r>
              <a:rPr lang="es-ES_tradnl" sz="2800" noProof="0" dirty="0">
                <a:latin typeface="Garamond" panose="02020404030301010803" pitchFamily="18" charset="0"/>
              </a:rPr>
              <a:t>¿Medió? ¿Medió de buena fe?</a:t>
            </a:r>
          </a:p>
        </p:txBody>
      </p:sp>
      <p:pic>
        <p:nvPicPr>
          <p:cNvPr id="6" name="Content Placeholder 5" descr="Duty Of Good Faith - Free of Charge Creative Commons Handwriting image">
            <a:extLst>
              <a:ext uri="{FF2B5EF4-FFF2-40B4-BE49-F238E27FC236}">
                <a16:creationId xmlns:a16="http://schemas.microsoft.com/office/drawing/2014/main" id="{92DB5F41-C52E-18B0-1CBB-D66B30F0E6D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7443"/>
          <a:stretch>
            <a:fillRect/>
          </a:stretch>
        </p:blipFill>
        <p:spPr>
          <a:xfrm>
            <a:off x="5911532" y="2484255"/>
            <a:ext cx="5150277"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F47B91A-4883-38CE-B009-D06DE92A08B8}"/>
              </a:ext>
            </a:extLst>
          </p:cNvPr>
          <p:cNvSpPr txBox="1"/>
          <p:nvPr/>
        </p:nvSpPr>
        <p:spPr>
          <a:xfrm>
            <a:off x="8629733" y="5998444"/>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hebluediamondgallery.com/handwriting/d/duty-of-good-faith.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0045037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71E3C-C783-1FC8-2076-B4F7303061AC}"/>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4800" b="1" kern="1200" noProof="0" dirty="0">
                <a:solidFill>
                  <a:schemeClr val="tx1"/>
                </a:solidFill>
                <a:latin typeface="Garamond" panose="02020404030301010803" pitchFamily="18" charset="0"/>
              </a:rPr>
              <a:t>Buscar defensas procesales</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EBF4AF-DBEF-48D6-2FC0-A4FE24637066}"/>
              </a:ext>
            </a:extLst>
          </p:cNvPr>
          <p:cNvSpPr>
            <a:spLocks noGrp="1"/>
          </p:cNvSpPr>
          <p:nvPr>
            <p:ph sz="half" idx="1"/>
          </p:nvPr>
        </p:nvSpPr>
        <p:spPr>
          <a:xfrm>
            <a:off x="793661" y="2599509"/>
            <a:ext cx="4530898" cy="3639450"/>
          </a:xfrm>
        </p:spPr>
        <p:txBody>
          <a:bodyPr vert="horz" lIns="91440" tIns="45720" rIns="91440" bIns="45720" rtlCol="0" anchor="ctr">
            <a:normAutofit lnSpcReduction="10000"/>
          </a:bodyPr>
          <a:lstStyle/>
          <a:p>
            <a:pPr algn="just"/>
            <a:r>
              <a:rPr lang="es-ES_tradnl" sz="2000" noProof="0" dirty="0">
                <a:latin typeface="Garamond" panose="02020404030301010803" pitchFamily="18" charset="0"/>
              </a:rPr>
              <a:t>¿Es el prestatario un miembro del servicio militar protegido por la </a:t>
            </a:r>
            <a:r>
              <a:rPr lang="es-ES_tradnl" sz="2000" i="1" noProof="0" dirty="0" err="1">
                <a:latin typeface="Garamond" panose="02020404030301010803" pitchFamily="18" charset="0"/>
              </a:rPr>
              <a:t>Servicemembers</a:t>
            </a:r>
            <a:r>
              <a:rPr lang="es-ES_tradnl" sz="2000" i="1" noProof="0" dirty="0">
                <a:latin typeface="Garamond" panose="02020404030301010803" pitchFamily="18" charset="0"/>
              </a:rPr>
              <a:t> Civil </a:t>
            </a:r>
            <a:r>
              <a:rPr lang="es-ES_tradnl" sz="2000" i="1" noProof="0" dirty="0" err="1">
                <a:latin typeface="Garamond" panose="02020404030301010803" pitchFamily="18" charset="0"/>
              </a:rPr>
              <a:t>Relief</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Act</a:t>
            </a:r>
            <a:r>
              <a:rPr lang="es-ES_tradnl" sz="2000" i="1" noProof="0" dirty="0">
                <a:latin typeface="Garamond" panose="02020404030301010803" pitchFamily="18" charset="0"/>
              </a:rPr>
              <a:t> (SCRA)?</a:t>
            </a:r>
          </a:p>
          <a:p>
            <a:pPr algn="just"/>
            <a:r>
              <a:rPr lang="es-ES_tradnl" sz="2000" noProof="0" dirty="0">
                <a:latin typeface="Garamond" panose="02020404030301010803" pitchFamily="18" charset="0"/>
              </a:rPr>
              <a:t>Condiciones precedentes al derecho de ejecutar la hipoteca.</a:t>
            </a:r>
          </a:p>
          <a:p>
            <a:pPr lvl="1" algn="just"/>
            <a:r>
              <a:rPr lang="es-ES_tradnl" sz="2000" noProof="0" dirty="0">
                <a:latin typeface="Garamond" panose="02020404030301010803" pitchFamily="18" charset="0"/>
              </a:rPr>
              <a:t>Dependiendo el tipo de préstamo puede haber condiciones específicas para acelerar el préstamo y/o entablar una acción judicial.</a:t>
            </a:r>
          </a:p>
          <a:p>
            <a:pPr lvl="1" algn="just"/>
            <a:r>
              <a:rPr lang="es-ES_tradnl" sz="2000" noProof="0" dirty="0">
                <a:latin typeface="Garamond" panose="02020404030301010803" pitchFamily="18" charset="0"/>
              </a:rPr>
              <a:t>Los documentos del préstamo pueden establecer ciertas condiciones particulares.</a:t>
            </a:r>
          </a:p>
        </p:txBody>
      </p:sp>
      <p:pic>
        <p:nvPicPr>
          <p:cNvPr id="6" name="Content Placeholder 5" descr="Precedent - Free of Charge Creative Commons Highway Sign image">
            <a:extLst>
              <a:ext uri="{FF2B5EF4-FFF2-40B4-BE49-F238E27FC236}">
                <a16:creationId xmlns:a16="http://schemas.microsoft.com/office/drawing/2014/main" id="{1F8DDB99-B9C8-10B7-025A-856BCB85B2D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28910"/>
            <a:ext cx="5150277" cy="342493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BB768D9-28A6-E752-7DCC-0020F6361839}"/>
              </a:ext>
            </a:extLst>
          </p:cNvPr>
          <p:cNvSpPr txBox="1"/>
          <p:nvPr/>
        </p:nvSpPr>
        <p:spPr>
          <a:xfrm>
            <a:off x="8629733" y="5853789"/>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highway-signs/p/preceden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2620585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4DF40-2506-D638-D3B1-E0DB1A760CF1}"/>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s-ES_tradnl" sz="2500" noProof="0" dirty="0">
                <a:latin typeface="Garamond" panose="02020404030301010803" pitchFamily="18" charset="0"/>
              </a:rPr>
              <a:t>Después de la mediación y antes de contestar la demanda</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4BB0C6-80B3-6486-B1CA-D60468CAFC57}"/>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marL="0" indent="0" algn="ctr">
              <a:buNone/>
            </a:pPr>
            <a:r>
              <a:rPr lang="es-ES_tradnl" sz="2000" b="1" noProof="0" dirty="0">
                <a:latin typeface="Garamond" panose="02020404030301010803" pitchFamily="18" charset="0"/>
              </a:rPr>
              <a:t>“</a:t>
            </a:r>
            <a:r>
              <a:rPr lang="es-ES_tradnl" sz="2000" b="1" i="1" noProof="0" dirty="0" err="1">
                <a:latin typeface="Garamond" panose="02020404030301010803" pitchFamily="18" charset="0"/>
              </a:rPr>
              <a:t>Checklist</a:t>
            </a:r>
            <a:r>
              <a:rPr lang="es-ES_tradnl" sz="2000" b="1" noProof="0" dirty="0">
                <a:latin typeface="Garamond" panose="02020404030301010803" pitchFamily="18" charset="0"/>
              </a:rPr>
              <a:t> del abogado”</a:t>
            </a:r>
          </a:p>
          <a:p>
            <a:pPr marL="0" indent="0" algn="just">
              <a:buNone/>
            </a:pPr>
            <a:r>
              <a:rPr lang="es-ES_tradnl" sz="2000" noProof="0" dirty="0">
                <a:latin typeface="Garamond" panose="02020404030301010803" pitchFamily="18" charset="0"/>
              </a:rPr>
              <a:t>✓ Buscar </a:t>
            </a:r>
            <a:r>
              <a:rPr lang="es-ES_tradnl" sz="2000" i="1" noProof="0" dirty="0" err="1">
                <a:latin typeface="Garamond" panose="02020404030301010803" pitchFamily="18" charset="0"/>
              </a:rPr>
              <a:t>servicing</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claims</a:t>
            </a:r>
            <a:endParaRPr lang="es-ES_tradnl" sz="2000" i="1" noProof="0" dirty="0">
              <a:latin typeface="Garamond" panose="02020404030301010803" pitchFamily="18" charset="0"/>
            </a:endParaRPr>
          </a:p>
          <a:p>
            <a:pPr marL="0" indent="0" algn="just">
              <a:buNone/>
            </a:pPr>
            <a:r>
              <a:rPr lang="es-ES_tradnl" sz="2000" noProof="0" dirty="0">
                <a:latin typeface="Garamond" panose="02020404030301010803" pitchFamily="18" charset="0"/>
              </a:rPr>
              <a:t>✓ Buscar </a:t>
            </a:r>
            <a:r>
              <a:rPr lang="es-ES_tradnl" sz="2000" i="1" noProof="0" dirty="0" err="1">
                <a:latin typeface="Garamond" panose="02020404030301010803" pitchFamily="18" charset="0"/>
              </a:rPr>
              <a:t>origination</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claims</a:t>
            </a:r>
            <a:endParaRPr lang="es-ES_tradnl" sz="2000" i="1" noProof="0" dirty="0">
              <a:latin typeface="Garamond" panose="02020404030301010803" pitchFamily="18" charset="0"/>
            </a:endParaRPr>
          </a:p>
          <a:p>
            <a:pPr marL="0" indent="0" algn="just">
              <a:buNone/>
            </a:pPr>
            <a:r>
              <a:rPr lang="es-ES_tradnl" sz="2000" noProof="0" dirty="0">
                <a:latin typeface="Garamond" panose="02020404030301010803" pitchFamily="18" charset="0"/>
              </a:rPr>
              <a:t>✓ Analizar prescripción</a:t>
            </a:r>
          </a:p>
          <a:p>
            <a:pPr marL="0" indent="0" algn="just">
              <a:buNone/>
            </a:pPr>
            <a:r>
              <a:rPr lang="es-ES_tradnl" sz="2000" noProof="0" dirty="0">
                <a:latin typeface="Garamond" panose="02020404030301010803" pitchFamily="18" charset="0"/>
              </a:rPr>
              <a:t>✓ Determinar reglamento federal</a:t>
            </a:r>
          </a:p>
          <a:p>
            <a:pPr marL="0" indent="0" algn="just">
              <a:buNone/>
            </a:pPr>
            <a:r>
              <a:rPr lang="es-ES_tradnl" sz="2000" noProof="0" dirty="0">
                <a:latin typeface="Garamond" panose="02020404030301010803" pitchFamily="18" charset="0"/>
              </a:rPr>
              <a:t>✓ Puedo resolver o adelantarlo por QWR</a:t>
            </a:r>
          </a:p>
          <a:p>
            <a:pPr marL="0" indent="0" algn="just">
              <a:buNone/>
            </a:pPr>
            <a:r>
              <a:rPr lang="es-ES_tradnl" sz="2000" noProof="0" dirty="0">
                <a:latin typeface="Garamond" panose="02020404030301010803" pitchFamily="18" charset="0"/>
              </a:rPr>
              <a:t>✓ Inspección del pagaré</a:t>
            </a:r>
          </a:p>
          <a:p>
            <a:pPr algn="just"/>
            <a:endParaRPr lang="es-ES_tradnl" sz="2000" noProof="0" dirty="0">
              <a:latin typeface="Garamond" panose="02020404030301010803" pitchFamily="18" charset="0"/>
            </a:endParaRP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Checklist To Do Activities - Free vector graphic on Pixabay">
            <a:extLst>
              <a:ext uri="{FF2B5EF4-FFF2-40B4-BE49-F238E27FC236}">
                <a16:creationId xmlns:a16="http://schemas.microsoft.com/office/drawing/2014/main" id="{A39055A3-C56A-AC15-4D7C-5F1969542105}"/>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2004" r="4" b="8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3454695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A95A5A8-1E27-DEAF-80DB-BA2AD2818B07}"/>
              </a:ext>
            </a:extLst>
          </p:cNvPr>
          <p:cNvSpPr>
            <a:spLocks noGrp="1"/>
          </p:cNvSpPr>
          <p:nvPr>
            <p:ph type="title"/>
          </p:nvPr>
        </p:nvSpPr>
        <p:spPr>
          <a:xfrm>
            <a:off x="1113810" y="2960716"/>
            <a:ext cx="4036334" cy="2387600"/>
          </a:xfrm>
        </p:spPr>
        <p:txBody>
          <a:bodyPr vert="horz" lIns="91440" tIns="45720" rIns="91440" bIns="45720" rtlCol="0" anchor="t">
            <a:normAutofit/>
          </a:bodyPr>
          <a:lstStyle/>
          <a:p>
            <a:pPr algn="ctr"/>
            <a:r>
              <a:rPr lang="es-ES_tradnl" sz="5400" b="1" i="1" kern="1200" noProof="0" dirty="0">
                <a:solidFill>
                  <a:schemeClr val="tx1"/>
                </a:solidFill>
                <a:latin typeface="Garamond" panose="02020404030301010803" pitchFamily="18" charset="0"/>
              </a:rPr>
              <a:t>Discovery</a:t>
            </a:r>
            <a:r>
              <a:rPr lang="es-ES_tradnl" sz="5400" b="1" kern="1200" noProof="0" dirty="0">
                <a:solidFill>
                  <a:schemeClr val="tx1"/>
                </a:solidFill>
                <a:latin typeface="Garamond" panose="02020404030301010803" pitchFamily="18" charset="0"/>
              </a:rPr>
              <a:t>: Dos opciones</a:t>
            </a:r>
          </a:p>
        </p:txBody>
      </p:sp>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Options tied to Hashdex's crypto ETF that holds BTC, ETH, XRP and other ...">
            <a:extLst>
              <a:ext uri="{FF2B5EF4-FFF2-40B4-BE49-F238E27FC236}">
                <a16:creationId xmlns:a16="http://schemas.microsoft.com/office/drawing/2014/main" id="{ED702986-43E1-BC5A-CF2E-E0009BB05E6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14606461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17957-2A1C-9BD4-15DE-9DEBCAD2AE75}"/>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3600" b="1" kern="1200" dirty="0">
                <a:solidFill>
                  <a:schemeClr val="tx1"/>
                </a:solidFill>
                <a:latin typeface="Garamond" panose="02020404030301010803" pitchFamily="18" charset="0"/>
              </a:rPr>
              <a:t>Dos </a:t>
            </a:r>
            <a:r>
              <a:rPr lang="en-US" sz="3600" b="1" kern="1200" dirty="0" err="1">
                <a:solidFill>
                  <a:schemeClr val="tx1"/>
                </a:solidFill>
                <a:latin typeface="Garamond" panose="02020404030301010803" pitchFamily="18" charset="0"/>
              </a:rPr>
              <a:t>avenidas</a:t>
            </a:r>
            <a:r>
              <a:rPr lang="en-US" sz="3600" b="1" kern="1200" dirty="0">
                <a:solidFill>
                  <a:schemeClr val="tx1"/>
                </a:solidFill>
                <a:latin typeface="Garamond" panose="02020404030301010803" pitchFamily="18" charset="0"/>
              </a:rPr>
              <a:t> para el </a:t>
            </a:r>
            <a:r>
              <a:rPr lang="en-US" sz="3600" b="1" kern="1200" dirty="0" err="1">
                <a:solidFill>
                  <a:schemeClr val="tx1"/>
                </a:solidFill>
                <a:latin typeface="Garamond" panose="02020404030301010803" pitchFamily="18" charset="0"/>
              </a:rPr>
              <a:t>descubrimiento</a:t>
            </a:r>
            <a:r>
              <a:rPr lang="en-US" sz="3600" b="1" kern="1200" dirty="0">
                <a:solidFill>
                  <a:schemeClr val="tx1"/>
                </a:solidFill>
                <a:latin typeface="Garamond" panose="02020404030301010803" pitchFamily="18" charset="0"/>
              </a:rPr>
              <a:t> de </a:t>
            </a:r>
            <a:r>
              <a:rPr lang="en-US" sz="3600" b="1" kern="1200" dirty="0" err="1">
                <a:solidFill>
                  <a:schemeClr val="tx1"/>
                </a:solidFill>
                <a:latin typeface="Garamond" panose="02020404030301010803" pitchFamily="18" charset="0"/>
              </a:rPr>
              <a:t>prueba</a:t>
            </a:r>
            <a:endParaRPr lang="en-US" sz="3600" b="1" kern="1200" dirty="0">
              <a:solidFill>
                <a:schemeClr val="tx1"/>
              </a:solidFill>
              <a:latin typeface="Garamond" panose="02020404030301010803" pitchFamily="18" charset="0"/>
            </a:endParaRP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email | Lunatic Laboratories">
            <a:extLst>
              <a:ext uri="{FF2B5EF4-FFF2-40B4-BE49-F238E27FC236}">
                <a16:creationId xmlns:a16="http://schemas.microsoft.com/office/drawing/2014/main" id="{C9AECFD6-EE12-E595-1CD3-96AA088DB853}"/>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5911532" y="2892862"/>
            <a:ext cx="5150277" cy="2897030"/>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Text Placeholder 5">
            <a:extLst>
              <a:ext uri="{FF2B5EF4-FFF2-40B4-BE49-F238E27FC236}">
                <a16:creationId xmlns:a16="http://schemas.microsoft.com/office/drawing/2014/main" id="{922BFE14-D2D1-DAC9-EE48-86976DEAC2B4}"/>
              </a:ext>
            </a:extLst>
          </p:cNvPr>
          <p:cNvGraphicFramePr>
            <a:graphicFrameLocks noGrp="1"/>
          </p:cNvGraphicFramePr>
          <p:nvPr>
            <p:ph sz="half" idx="2"/>
            <p:extLst>
              <p:ext uri="{D42A27DB-BD31-4B8C-83A1-F6EECF244321}">
                <p14:modId xmlns:p14="http://schemas.microsoft.com/office/powerpoint/2010/main" val="3308392707"/>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8074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F2D13-264C-DBE9-C8B0-BE33964BDFA4}"/>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700" b="1" dirty="0">
                <a:latin typeface="Garamond" panose="02020404030301010803" pitchFamily="18" charset="0"/>
              </a:rPr>
              <a:t>¿</a:t>
            </a:r>
            <a:r>
              <a:rPr lang="en-US" sz="3700" b="1" dirty="0" err="1">
                <a:latin typeface="Garamond" panose="02020404030301010803" pitchFamily="18" charset="0"/>
              </a:rPr>
              <a:t>Descubrimiento</a:t>
            </a:r>
            <a:r>
              <a:rPr lang="en-US" sz="3700" b="1" dirty="0">
                <a:latin typeface="Garamond" panose="02020404030301010803" pitchFamily="18" charset="0"/>
              </a:rPr>
              <a:t> de </a:t>
            </a:r>
            <a:r>
              <a:rPr lang="en-US" sz="3700" b="1" dirty="0" err="1">
                <a:latin typeface="Garamond" panose="02020404030301010803" pitchFamily="18" charset="0"/>
              </a:rPr>
              <a:t>prueba</a:t>
            </a:r>
            <a:r>
              <a:rPr lang="en-US" sz="3700" b="1" dirty="0">
                <a:latin typeface="Garamond" panose="02020404030301010803" pitchFamily="18" charset="0"/>
              </a:rPr>
              <a:t> o QWR?</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123C9E-32A5-C4C4-63B0-FE213E22A135}"/>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algn="just"/>
            <a:r>
              <a:rPr lang="en-US" sz="2400" i="1" dirty="0">
                <a:latin typeface="Garamond" panose="02020404030301010803" pitchFamily="18" charset="0"/>
              </a:rPr>
              <a:t>Moore v. Caliber Home Loans, Inc. 2015 WL 5162482 at *7 (“Nothing in these statutory provisions excuses a loan servicer from fulfilling its obligation thereunder, including the availability of discovery in litigation …”). </a:t>
            </a:r>
          </a:p>
          <a:p>
            <a:pPr algn="just"/>
            <a:r>
              <a:rPr lang="en-US" sz="2400" i="1" dirty="0">
                <a:latin typeface="Garamond" panose="02020404030301010803" pitchFamily="18" charset="0"/>
              </a:rPr>
              <a:t>Lucero v. Cenlar, 2015 WL 5024047 (“borrowers are not precluded from utilizing §§ 1024.35 and 1024.36 after litigation has been initiated).</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eds">
            <a:extLst>
              <a:ext uri="{FF2B5EF4-FFF2-40B4-BE49-F238E27FC236}">
                <a16:creationId xmlns:a16="http://schemas.microsoft.com/office/drawing/2014/main" id="{837D2C94-47D0-AC6A-1588-288ECFC9883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4" b="3065"/>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53912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AA007-8279-4F22-CDE5-A6B48D4B8C7C}"/>
              </a:ext>
            </a:extLst>
          </p:cNvPr>
          <p:cNvSpPr>
            <a:spLocks noGrp="1"/>
          </p:cNvSpPr>
          <p:nvPr>
            <p:ph type="title"/>
          </p:nvPr>
        </p:nvSpPr>
        <p:spPr>
          <a:xfrm>
            <a:off x="762000" y="1138036"/>
            <a:ext cx="4085665" cy="1402470"/>
          </a:xfrm>
        </p:spPr>
        <p:txBody>
          <a:bodyPr vert="horz" lIns="91440" tIns="45720" rIns="91440" bIns="45720" rtlCol="0" anchor="t">
            <a:normAutofit fontScale="90000"/>
          </a:bodyPr>
          <a:lstStyle/>
          <a:p>
            <a:pPr algn="ctr"/>
            <a:r>
              <a:rPr lang="es-ES_tradnl" sz="3200" b="1" noProof="0" dirty="0">
                <a:latin typeface="Garamond" panose="02020404030301010803" pitchFamily="18" charset="0"/>
              </a:rPr>
              <a:t>Dos avenidas: </a:t>
            </a:r>
            <a:br>
              <a:rPr lang="es-ES_tradnl" sz="3200" b="1" noProof="0" dirty="0">
                <a:latin typeface="Garamond" panose="02020404030301010803" pitchFamily="18" charset="0"/>
              </a:rPr>
            </a:br>
            <a:r>
              <a:rPr lang="es-ES_tradnl" sz="3200" b="1" noProof="0" dirty="0">
                <a:latin typeface="Garamond" panose="02020404030301010803" pitchFamily="18" charset="0"/>
              </a:rPr>
              <a:t>¿A quién va dirigido el </a:t>
            </a:r>
            <a:r>
              <a:rPr lang="es-ES_tradnl" sz="3200" b="1" noProof="0" dirty="0" err="1">
                <a:latin typeface="Garamond" panose="02020404030301010803" pitchFamily="18" charset="0"/>
              </a:rPr>
              <a:t>discovery</a:t>
            </a:r>
            <a:r>
              <a:rPr lang="es-ES_tradnl" sz="3200" b="1" noProof="0" dirty="0">
                <a:latin typeface="Garamond" panose="02020404030301010803" pitchFamily="18" charset="0"/>
              </a:rPr>
              <a:t>?</a:t>
            </a:r>
          </a:p>
        </p:txBody>
      </p:sp>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476AE4D-E743-D8B3-121A-AC36521B920F}"/>
              </a:ext>
            </a:extLst>
          </p:cNvPr>
          <p:cNvSpPr>
            <a:spLocks noGrp="1"/>
          </p:cNvSpPr>
          <p:nvPr>
            <p:ph sz="half" idx="1"/>
          </p:nvPr>
        </p:nvSpPr>
        <p:spPr>
          <a:xfrm>
            <a:off x="762000" y="2551176"/>
            <a:ext cx="4085665" cy="3591207"/>
          </a:xfrm>
        </p:spPr>
        <p:txBody>
          <a:bodyPr vert="horz" lIns="91440" tIns="45720" rIns="91440" bIns="45720" rtlCol="0">
            <a:normAutofit lnSpcReduction="10000"/>
          </a:bodyPr>
          <a:lstStyle/>
          <a:p>
            <a:pPr algn="just"/>
            <a:r>
              <a:rPr lang="es-ES_tradnl" noProof="0" dirty="0">
                <a:latin typeface="Garamond" panose="02020404030301010803" pitchFamily="18" charset="0"/>
              </a:rPr>
              <a:t>QWR</a:t>
            </a:r>
          </a:p>
          <a:p>
            <a:pPr lvl="1" algn="just"/>
            <a:r>
              <a:rPr lang="es-ES_tradnl" sz="2800" noProof="0" dirty="0">
                <a:latin typeface="Garamond" panose="02020404030301010803" pitchFamily="18" charset="0"/>
              </a:rPr>
              <a:t>Al </a:t>
            </a:r>
            <a:r>
              <a:rPr lang="es-ES_tradnl" sz="2800" i="1" noProof="0" dirty="0" err="1">
                <a:latin typeface="Garamond" panose="02020404030301010803" pitchFamily="18" charset="0"/>
              </a:rPr>
              <a:t>servicer</a:t>
            </a:r>
            <a:r>
              <a:rPr lang="es-ES_tradnl" sz="2800" noProof="0" dirty="0">
                <a:latin typeface="Garamond" panose="02020404030301010803" pitchFamily="18" charset="0"/>
              </a:rPr>
              <a:t> del préstamo.</a:t>
            </a:r>
          </a:p>
          <a:p>
            <a:pPr lvl="1" algn="just"/>
            <a:r>
              <a:rPr lang="es-ES_tradnl" sz="2800" noProof="0" dirty="0">
                <a:latin typeface="Garamond" panose="02020404030301010803" pitchFamily="18" charset="0"/>
              </a:rPr>
              <a:t>El </a:t>
            </a:r>
            <a:r>
              <a:rPr lang="es-ES_tradnl" sz="2800" i="1" noProof="0" dirty="0" err="1">
                <a:latin typeface="Garamond" panose="02020404030301010803" pitchFamily="18" charset="0"/>
              </a:rPr>
              <a:t>servicer</a:t>
            </a:r>
            <a:r>
              <a:rPr lang="es-ES_tradnl" sz="2800" noProof="0" dirty="0">
                <a:latin typeface="Garamond" panose="02020404030301010803" pitchFamily="18" charset="0"/>
              </a:rPr>
              <a:t> ≠ dueño del préstamo no siempre son la misma persona.</a:t>
            </a:r>
          </a:p>
          <a:p>
            <a:pPr algn="just"/>
            <a:r>
              <a:rPr lang="es-ES_tradnl" noProof="0" dirty="0">
                <a:latin typeface="Garamond" panose="02020404030301010803" pitchFamily="18" charset="0"/>
              </a:rPr>
              <a:t>Reglas de Procedimiento Civil</a:t>
            </a:r>
          </a:p>
          <a:p>
            <a:pPr lvl="1" algn="just"/>
            <a:r>
              <a:rPr lang="es-ES_tradnl" sz="2800" dirty="0">
                <a:latin typeface="Garamond" panose="02020404030301010803" pitchFamily="18" charset="0"/>
              </a:rPr>
              <a:t>Como regla general, a l</a:t>
            </a:r>
            <a:r>
              <a:rPr lang="es-ES_tradnl" sz="2800" noProof="0" dirty="0">
                <a:latin typeface="Garamond" panose="02020404030301010803" pitchFamily="18" charset="0"/>
              </a:rPr>
              <a:t>as partes</a:t>
            </a:r>
          </a:p>
        </p:txBody>
      </p:sp>
      <p:pic>
        <p:nvPicPr>
          <p:cNvPr id="9" name="Content Placeholder 8" descr="Typebar ready to print a question mark">
            <a:extLst>
              <a:ext uri="{FF2B5EF4-FFF2-40B4-BE49-F238E27FC236}">
                <a16:creationId xmlns:a16="http://schemas.microsoft.com/office/drawing/2014/main" id="{38F6D2D1-D0A6-291B-429B-E75DCC2EC506}"/>
              </a:ext>
            </a:extLst>
          </p:cNvPr>
          <p:cNvPicPr>
            <a:picLocks noGrp="1" noChangeAspect="1"/>
          </p:cNvPicPr>
          <p:nvPr>
            <p:ph sz="half" idx="2"/>
          </p:nvPr>
        </p:nvPicPr>
        <p:blipFill>
          <a:blip r:embed="rId2"/>
          <a:srcRect l="14699" r="21636" b="-1"/>
          <a:stretch>
            <a:fillRect/>
          </a:stretch>
        </p:blipFill>
        <p:spPr>
          <a:xfrm>
            <a:off x="5650992" y="10"/>
            <a:ext cx="6541008" cy="6857990"/>
          </a:xfrm>
          <a:prstGeom prst="rect">
            <a:avLst/>
          </a:prstGeom>
        </p:spPr>
      </p:pic>
      <p:sp>
        <p:nvSpPr>
          <p:cNvPr id="7" name="Rectangle 1">
            <a:extLst>
              <a:ext uri="{FF2B5EF4-FFF2-40B4-BE49-F238E27FC236}">
                <a16:creationId xmlns:a16="http://schemas.microsoft.com/office/drawing/2014/main" id="{F5A62A5C-7A5B-5196-3789-AF141718E1A4}"/>
              </a:ext>
            </a:extLst>
          </p:cNvPr>
          <p:cNvSpPr>
            <a:spLocks noChangeArrowheads="1"/>
          </p:cNvSpPr>
          <p:nvPr/>
        </p:nvSpPr>
        <p:spPr bwMode="auto">
          <a:xfrm>
            <a:off x="0" y="-184666"/>
            <a:ext cx="30008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rgbClr val="000000"/>
                </a:solidFill>
                <a:effectLst/>
                <a:latin typeface="-webkit-standard"/>
              </a:rPr>
              <a:t>≠</a:t>
            </a: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08343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61D4FD4-AA66-0226-4F38-73023CD73395}"/>
              </a:ext>
            </a:extLst>
          </p:cNvPr>
          <p:cNvSpPr>
            <a:spLocks noGrp="1"/>
          </p:cNvSpPr>
          <p:nvPr>
            <p:ph type="title"/>
          </p:nvPr>
        </p:nvSpPr>
        <p:spPr>
          <a:xfrm>
            <a:off x="1043631" y="809898"/>
            <a:ext cx="9942716" cy="1554480"/>
          </a:xfrm>
        </p:spPr>
        <p:txBody>
          <a:bodyPr anchor="ctr">
            <a:normAutofit/>
          </a:bodyPr>
          <a:lstStyle/>
          <a:p>
            <a:pPr algn="ctr"/>
            <a:r>
              <a:rPr lang="es-ES_tradnl" sz="4800" b="1" noProof="0" dirty="0">
                <a:latin typeface="Garamond" panose="02020404030301010803" pitchFamily="18" charset="0"/>
              </a:rPr>
              <a:t>¿A quién envío el QWR?</a:t>
            </a:r>
          </a:p>
        </p:txBody>
      </p:sp>
      <p:sp>
        <p:nvSpPr>
          <p:cNvPr id="8" name="Content Placeholder 7">
            <a:extLst>
              <a:ext uri="{FF2B5EF4-FFF2-40B4-BE49-F238E27FC236}">
                <a16:creationId xmlns:a16="http://schemas.microsoft.com/office/drawing/2014/main" id="{9365F7DC-2009-264F-FDC3-310720B526B6}"/>
              </a:ext>
            </a:extLst>
          </p:cNvPr>
          <p:cNvSpPr>
            <a:spLocks noGrp="1"/>
          </p:cNvSpPr>
          <p:nvPr>
            <p:ph idx="1"/>
          </p:nvPr>
        </p:nvSpPr>
        <p:spPr>
          <a:xfrm>
            <a:off x="1045028" y="3017522"/>
            <a:ext cx="9941319" cy="3124658"/>
          </a:xfrm>
        </p:spPr>
        <p:txBody>
          <a:bodyPr anchor="ctr">
            <a:normAutofit/>
          </a:bodyPr>
          <a:lstStyle/>
          <a:p>
            <a:r>
              <a:rPr lang="es-ES_tradnl" sz="1600" b="1" noProof="1">
                <a:latin typeface="Garamond" panose="02020404030301010803" pitchFamily="18" charset="0"/>
              </a:rPr>
              <a:t>Ejemplo 1</a:t>
            </a:r>
            <a:r>
              <a:rPr lang="es-ES_tradnl" sz="1600" noProof="1">
                <a:latin typeface="Garamond" panose="02020404030301010803" pitchFamily="18" charset="0"/>
              </a:rPr>
              <a:t>: En cumplimiento con la Regla 9.1 de las de Procedimiento Civil, 32A LPRA Ap. V, R. 9.1, informamos que la parte demandante es una corporación con autoridad para demandar cuya dirección física y postal es: c/o RVM Professional Services, LLC, A4 Reparto Mendoza, Humacao, PR, 00791 y cuyo teléfono es 212-262-0005.  Planet Home Lending LLC provee a la parte demandante el servicio de administración del préstamo hipotecario de la presente causa de acción. La parte demandante delegó en Planet Home Lending LLC ciertas responsabilidades, entre las que se encuentran la posesión y custodia del pagaré y el  proveer el servicio de cobro del préstamo evidenciado con el pagaré objeto de reclamación.</a:t>
            </a:r>
          </a:p>
          <a:p>
            <a:r>
              <a:rPr lang="es-ES_tradnl" sz="1600" b="1" noProof="1">
                <a:latin typeface="Garamond" panose="02020404030301010803" pitchFamily="18" charset="0"/>
              </a:rPr>
              <a:t>Ejemplo 2</a:t>
            </a:r>
            <a:r>
              <a:rPr lang="es-ES_tradnl" sz="1600" noProof="1">
                <a:latin typeface="Garamond" panose="02020404030301010803" pitchFamily="18" charset="0"/>
              </a:rPr>
              <a:t>: FEDERAL NATIONAL MORTGAGE ASSOCIATION t/c/c FANNIE MAE, es el dueño del pagaré objeto de la presente reclamación, habiéndolo adquirido por valor recibido en el curso ordinario de sus negocios.</a:t>
            </a:r>
          </a:p>
          <a:p>
            <a:pPr lvl="1"/>
            <a:r>
              <a:rPr lang="es-ES_tradnl" sz="1600" noProof="1">
                <a:latin typeface="Garamond" panose="02020404030301010803" pitchFamily="18" charset="0"/>
              </a:rPr>
              <a:t>FIRSTBANK, es el agente de servicio y/o administrador de para el préstamo hipotecario objeto de la presente causa de acción, habiendo FIRSTBANK delegado ciertas responsabilidades, como la posesión y custodia del pagaré y proveer el servicio de cobro del préstamo objeto de la presente acción.</a:t>
            </a:r>
          </a:p>
        </p:txBody>
      </p:sp>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4636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4138EF-46DE-145F-64E0-BD2F09DF13E7}"/>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200" b="1" dirty="0" err="1">
                <a:latin typeface="Garamond" panose="02020404030301010803" pitchFamily="18" charset="0"/>
              </a:rPr>
              <a:t>Limitaciones</a:t>
            </a:r>
            <a:r>
              <a:rPr lang="en-US" sz="3200" b="1" dirty="0">
                <a:latin typeface="Garamond" panose="02020404030301010803" pitchFamily="18" charset="0"/>
              </a:rPr>
              <a:t> del QWR</a:t>
            </a:r>
          </a:p>
        </p:txBody>
      </p:sp>
      <p:grpSp>
        <p:nvGrpSpPr>
          <p:cNvPr id="15" name="Group 1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 name="Rectangle 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A8A27B7-6CEE-3B0E-2519-4F7246E0801C}"/>
              </a:ext>
            </a:extLst>
          </p:cNvPr>
          <p:cNvSpPr>
            <a:spLocks noGrp="1"/>
          </p:cNvSpPr>
          <p:nvPr>
            <p:ph sz="half" idx="1"/>
          </p:nvPr>
        </p:nvSpPr>
        <p:spPr>
          <a:xfrm>
            <a:off x="590719" y="2330505"/>
            <a:ext cx="4559425" cy="3979585"/>
          </a:xfrm>
        </p:spPr>
        <p:txBody>
          <a:bodyPr vert="horz" lIns="91440" tIns="45720" rIns="91440" bIns="45720" rtlCol="0" anchor="ctr">
            <a:normAutofit lnSpcReduction="10000"/>
          </a:bodyPr>
          <a:lstStyle/>
          <a:p>
            <a:pPr algn="just"/>
            <a:r>
              <a:rPr lang="es-ES_tradnl" noProof="0" dirty="0">
                <a:latin typeface="Garamond" panose="02020404030301010803" pitchFamily="18" charset="0"/>
              </a:rPr>
              <a:t>Los QWR-RFI, solo se cursan y los contesta el </a:t>
            </a:r>
            <a:r>
              <a:rPr lang="es-ES_tradnl" noProof="0" dirty="0" err="1">
                <a:latin typeface="Garamond" panose="02020404030301010803" pitchFamily="18" charset="0"/>
              </a:rPr>
              <a:t>servicer</a:t>
            </a:r>
            <a:r>
              <a:rPr lang="es-ES_tradnl" noProof="0" dirty="0">
                <a:latin typeface="Garamond" panose="02020404030301010803" pitchFamily="18" charset="0"/>
              </a:rPr>
              <a:t>.</a:t>
            </a:r>
          </a:p>
          <a:p>
            <a:pPr lvl="1" algn="just"/>
            <a:r>
              <a:rPr lang="es-ES_tradnl" sz="2800" i="1" noProof="0" dirty="0">
                <a:latin typeface="Garamond" panose="02020404030301010803" pitchFamily="18" charset="0"/>
              </a:rPr>
              <a:t>Penrod v. Bank </a:t>
            </a:r>
            <a:r>
              <a:rPr lang="es-ES_tradnl" sz="2800" i="1" noProof="0" dirty="0" err="1">
                <a:latin typeface="Garamond" panose="02020404030301010803" pitchFamily="18" charset="0"/>
              </a:rPr>
              <a:t>of</a:t>
            </a:r>
            <a:r>
              <a:rPr lang="es-ES_tradnl" sz="2800" i="1" noProof="0" dirty="0">
                <a:latin typeface="Garamond" panose="02020404030301010803" pitchFamily="18" charset="0"/>
              </a:rPr>
              <a:t> NY Mellon, 824 F. Supp. 2d 754 (S.D. Tex. 2011)(</a:t>
            </a:r>
            <a:r>
              <a:rPr lang="es-ES_tradnl" sz="2800" i="1" noProof="0" dirty="0" err="1">
                <a:latin typeface="Garamond" panose="02020404030301010803" pitchFamily="18" charset="0"/>
              </a:rPr>
              <a:t>granting</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summary</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judgement</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because</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section</a:t>
            </a:r>
            <a:r>
              <a:rPr lang="es-ES_tradnl" sz="2800" i="1" noProof="0" dirty="0">
                <a:latin typeface="Garamond" panose="02020404030301010803" pitchFamily="18" charset="0"/>
              </a:rPr>
              <a:t> 2605(e) </a:t>
            </a:r>
            <a:r>
              <a:rPr lang="es-ES_tradnl" sz="2800" i="1" noProof="0" dirty="0" err="1">
                <a:latin typeface="Garamond" panose="02020404030301010803" pitchFamily="18" charset="0"/>
              </a:rPr>
              <a:t>was</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brought</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against</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owner</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of</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the</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mortgage</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not</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the</a:t>
            </a:r>
            <a:r>
              <a:rPr lang="es-ES_tradnl" sz="2800" i="1" noProof="0" dirty="0">
                <a:latin typeface="Garamond" panose="02020404030301010803" pitchFamily="18" charset="0"/>
              </a:rPr>
              <a:t> </a:t>
            </a:r>
            <a:r>
              <a:rPr lang="es-ES_tradnl" sz="2800" i="1" noProof="0" dirty="0" err="1">
                <a:latin typeface="Garamond" panose="02020404030301010803" pitchFamily="18" charset="0"/>
              </a:rPr>
              <a:t>servicer</a:t>
            </a:r>
            <a:r>
              <a:rPr lang="es-ES_tradnl" sz="2800" i="1" noProof="0" dirty="0">
                <a:latin typeface="Garamond" panose="02020404030301010803" pitchFamily="18" charset="0"/>
              </a:rPr>
              <a:t>).</a:t>
            </a:r>
          </a:p>
        </p:txBody>
      </p:sp>
      <p:sp>
        <p:nvSpPr>
          <p:cNvPr id="21" name="Rectangle 2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Person using credit card">
            <a:extLst>
              <a:ext uri="{FF2B5EF4-FFF2-40B4-BE49-F238E27FC236}">
                <a16:creationId xmlns:a16="http://schemas.microsoft.com/office/drawing/2014/main" id="{09F21C66-630E-C68B-773B-FAF3009E0D7B}"/>
              </a:ext>
            </a:extLst>
          </p:cNvPr>
          <p:cNvPicPr>
            <a:picLocks noGrp="1" noChangeAspect="1"/>
          </p:cNvPicPr>
          <p:nvPr>
            <p:ph sz="half" idx="2"/>
          </p:nvPr>
        </p:nvPicPr>
        <p:blipFill>
          <a:blip r:embed="rId2"/>
          <a:srcRect l="26234" r="4909"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4841743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C33B0-7E70-A62B-F3B1-15E9C0399EA2}"/>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noProof="0" dirty="0">
                <a:solidFill>
                  <a:schemeClr val="tx1"/>
                </a:solidFill>
                <a:latin typeface="Garamond" panose="02020404030301010803" pitchFamily="18" charset="0"/>
              </a:rPr>
              <a:t>¿</a:t>
            </a:r>
            <a:r>
              <a:rPr lang="en-US" sz="4800" b="1" kern="1200" noProof="0" dirty="0" err="1">
                <a:solidFill>
                  <a:schemeClr val="tx1"/>
                </a:solidFill>
                <a:latin typeface="Garamond" panose="02020404030301010803" pitchFamily="18" charset="0"/>
              </a:rPr>
              <a:t>Quién</a:t>
            </a:r>
            <a:r>
              <a:rPr lang="en-US" sz="4800" b="1" kern="1200" noProof="0" dirty="0">
                <a:solidFill>
                  <a:schemeClr val="tx1"/>
                </a:solidFill>
                <a:latin typeface="Garamond" panose="02020404030301010803" pitchFamily="18" charset="0"/>
              </a:rPr>
              <a:t> lo </a:t>
            </a:r>
            <a:r>
              <a:rPr lang="en-US" sz="4800" b="1" kern="1200" noProof="0" dirty="0" err="1">
                <a:solidFill>
                  <a:schemeClr val="tx1"/>
                </a:solidFill>
                <a:latin typeface="Garamond" panose="02020404030301010803" pitchFamily="18" charset="0"/>
              </a:rPr>
              <a:t>envía</a:t>
            </a:r>
            <a:r>
              <a:rPr lang="en-US" sz="4800" b="1" kern="1200" noProof="0" dirty="0">
                <a:solidFill>
                  <a:schemeClr val="tx1"/>
                </a:solidFill>
                <a:latin typeface="Garamond" panose="02020404030301010803" pitchFamily="18" charset="0"/>
              </a:rPr>
              <a:t>?</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4641A6-D7A8-C909-FFAF-547825962A6D}"/>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20000"/>
          </a:bodyPr>
          <a:lstStyle/>
          <a:p>
            <a:pPr algn="just"/>
            <a:r>
              <a:rPr lang="es-ES_tradnl" sz="2000" noProof="0" dirty="0">
                <a:latin typeface="Garamond" panose="02020404030301010803" pitchFamily="18" charset="0"/>
              </a:rPr>
              <a:t>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tiene que responder a un QWR, cuando es enviado por:</a:t>
            </a:r>
          </a:p>
          <a:p>
            <a:pPr lvl="1" algn="just"/>
            <a:r>
              <a:rPr lang="es-ES_tradnl" sz="2000" noProof="0" dirty="0">
                <a:latin typeface="Garamond" panose="02020404030301010803" pitchFamily="18" charset="0"/>
              </a:rPr>
              <a:t>El consumidor</a:t>
            </a:r>
          </a:p>
          <a:p>
            <a:pPr lvl="1" algn="just"/>
            <a:r>
              <a:rPr lang="es-ES_tradnl" sz="2000" noProof="0" dirty="0">
                <a:latin typeface="Garamond" panose="02020404030301010803" pitchFamily="18" charset="0"/>
              </a:rPr>
              <a:t>El agente del consumidor</a:t>
            </a:r>
          </a:p>
          <a:p>
            <a:pPr lvl="1" algn="just"/>
            <a:r>
              <a:rPr lang="es-ES_tradnl" sz="2000" noProof="0" dirty="0">
                <a:latin typeface="Garamond" panose="02020404030301010803" pitchFamily="18" charset="0"/>
              </a:rPr>
              <a:t>Un heredero en representación de la sucesión (puede enviarlo).</a:t>
            </a:r>
          </a:p>
          <a:p>
            <a:pPr algn="just"/>
            <a:r>
              <a:rPr lang="es-ES_tradnl" sz="2000" noProof="0" dirty="0">
                <a:latin typeface="Garamond" panose="02020404030301010803" pitchFamily="18" charset="0"/>
              </a:rPr>
              <a:t>La mejor práctica para el abogado estriba entre redactarlo y que el cliente lo firme o el abogado del consumidor que remite un QWR que firma él en su carácter de representante legal es, adjuntar la autorización del cliente autorizando que 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haga, la divulgación de información a su agente autorizado.</a:t>
            </a:r>
          </a:p>
        </p:txBody>
      </p:sp>
      <p:pic>
        <p:nvPicPr>
          <p:cNvPr id="6" name="Content Placeholder 5" descr="Doctor Who #3 (Morrison, Taylor)">
            <a:extLst>
              <a:ext uri="{FF2B5EF4-FFF2-40B4-BE49-F238E27FC236}">
                <a16:creationId xmlns:a16="http://schemas.microsoft.com/office/drawing/2014/main" id="{68102976-2891-7BF5-5768-9A0C4AA1C6F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789856"/>
            <a:ext cx="5150277" cy="3103041"/>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F12FF4F-0897-E1D3-84E1-7E7231EE95FC}"/>
              </a:ext>
            </a:extLst>
          </p:cNvPr>
          <p:cNvSpPr txBox="1"/>
          <p:nvPr/>
        </p:nvSpPr>
        <p:spPr>
          <a:xfrm>
            <a:off x="8607291" y="5692842"/>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lospaziobianco.it/doctor-who-3-morrison-taylor/">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21522393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6EE42F-AC53-EE58-9824-48A88DE2718C}"/>
              </a:ext>
            </a:extLst>
          </p:cNvPr>
          <p:cNvSpPr>
            <a:spLocks noGrp="1"/>
          </p:cNvSpPr>
          <p:nvPr>
            <p:ph type="title"/>
          </p:nvPr>
        </p:nvSpPr>
        <p:spPr>
          <a:xfrm>
            <a:off x="838201" y="3998018"/>
            <a:ext cx="3981854" cy="2216513"/>
          </a:xfrm>
        </p:spPr>
        <p:txBody>
          <a:bodyPr vert="horz" lIns="91440" tIns="45720" rIns="91440" bIns="45720" rtlCol="0" anchor="ctr">
            <a:normAutofit/>
          </a:bodyPr>
          <a:lstStyle/>
          <a:p>
            <a:pPr algn="ctr"/>
            <a:r>
              <a:rPr lang="es-ES_tradnl" b="1" kern="1200" noProof="0" dirty="0">
                <a:solidFill>
                  <a:schemeClr val="tx1"/>
                </a:solidFill>
                <a:latin typeface="Garamond" panose="02020404030301010803" pitchFamily="18" charset="0"/>
              </a:rPr>
              <a:t>¿A dónde lo </a:t>
            </a:r>
            <a:r>
              <a:rPr lang="es-ES_tradnl" b="1" kern="1200" noProof="0" dirty="0" err="1">
                <a:solidFill>
                  <a:schemeClr val="tx1"/>
                </a:solidFill>
                <a:latin typeface="Garamond" panose="02020404030301010803" pitchFamily="18" charset="0"/>
              </a:rPr>
              <a:t>envio</a:t>
            </a:r>
            <a:r>
              <a:rPr lang="es-ES_tradnl" b="1" kern="1200" noProof="0" dirty="0">
                <a:solidFill>
                  <a:schemeClr val="tx1"/>
                </a:solidFill>
                <a:latin typeface="Garamond" panose="02020404030301010803" pitchFamily="18" charset="0"/>
              </a:rPr>
              <a:t>?</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14">
            <a:extLst>
              <a:ext uri="{FF2B5EF4-FFF2-40B4-BE49-F238E27FC236}">
                <a16:creationId xmlns:a16="http://schemas.microsoft.com/office/drawing/2014/main" id="{F567BCF7-A9F6-07A6-788B-5C94AC20102D}"/>
              </a:ext>
            </a:extLst>
          </p:cNvPr>
          <p:cNvPicPr>
            <a:picLocks noGrp="1" noChangeAspect="1"/>
          </p:cNvPicPr>
          <p:nvPr>
            <p:ph sz="half" idx="2"/>
          </p:nvPr>
        </p:nvPicPr>
        <p:blipFill>
          <a:blip r:embed="rId2"/>
          <a:stretch>
            <a:fillRect/>
          </a:stretch>
        </p:blipFill>
        <p:spPr>
          <a:xfrm>
            <a:off x="4949143" y="704504"/>
            <a:ext cx="2293713"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1" name="Content Placeholder 2">
            <a:extLst>
              <a:ext uri="{FF2B5EF4-FFF2-40B4-BE49-F238E27FC236}">
                <a16:creationId xmlns:a16="http://schemas.microsoft.com/office/drawing/2014/main" id="{F26C22DA-E456-071E-115F-5B8E92CB2B68}"/>
              </a:ext>
            </a:extLst>
          </p:cNvPr>
          <p:cNvSpPr>
            <a:spLocks noGrp="1"/>
          </p:cNvSpPr>
          <p:nvPr>
            <p:ph sz="half" idx="1"/>
          </p:nvPr>
        </p:nvSpPr>
        <p:spPr>
          <a:xfrm>
            <a:off x="4970835" y="3998018"/>
            <a:ext cx="6382966" cy="2378397"/>
          </a:xfrm>
        </p:spPr>
        <p:txBody>
          <a:bodyPr vert="horz" lIns="91440" tIns="45720" rIns="91440" bIns="45720" rtlCol="0">
            <a:noAutofit/>
          </a:bodyPr>
          <a:lstStyle/>
          <a:p>
            <a:pPr algn="just"/>
            <a:r>
              <a:rPr lang="en-US" sz="2400" dirty="0" err="1">
                <a:latin typeface="Garamond" panose="02020404030301010803" pitchFamily="18" charset="0"/>
              </a:rPr>
              <a:t>Dependerá</a:t>
            </a:r>
            <a:r>
              <a:rPr lang="en-US" sz="2400" dirty="0">
                <a:latin typeface="Garamond" panose="02020404030301010803" pitchFamily="18" charset="0"/>
              </a:rPr>
              <a:t> de </a:t>
            </a:r>
            <a:r>
              <a:rPr lang="en-US" sz="2400" dirty="0" err="1">
                <a:latin typeface="Garamond" panose="02020404030301010803" pitchFamily="18" charset="0"/>
              </a:rPr>
              <a:t>dónde</a:t>
            </a:r>
            <a:r>
              <a:rPr lang="en-US" sz="2400" dirty="0">
                <a:latin typeface="Garamond" panose="02020404030301010803" pitchFamily="18" charset="0"/>
              </a:rPr>
              <a:t> </a:t>
            </a:r>
            <a:r>
              <a:rPr lang="en-US" sz="2400" dirty="0" err="1">
                <a:latin typeface="Garamond" panose="02020404030301010803" pitchFamily="18" charset="0"/>
              </a:rPr>
              <a:t>te</a:t>
            </a:r>
            <a:r>
              <a:rPr lang="en-US" sz="2400" dirty="0">
                <a:latin typeface="Garamond" panose="02020404030301010803" pitchFamily="18" charset="0"/>
              </a:rPr>
              <a:t> </a:t>
            </a:r>
            <a:r>
              <a:rPr lang="en-US" sz="2400" dirty="0" err="1">
                <a:latin typeface="Garamond" panose="02020404030301010803" pitchFamily="18" charset="0"/>
              </a:rPr>
              <a:t>indique</a:t>
            </a:r>
            <a:r>
              <a:rPr lang="en-US" sz="2400" dirty="0">
                <a:latin typeface="Garamond" panose="02020404030301010803" pitchFamily="18" charset="0"/>
              </a:rPr>
              <a:t> la </a:t>
            </a:r>
            <a:r>
              <a:rPr lang="en-US" sz="2400" dirty="0" err="1">
                <a:latin typeface="Garamond" panose="02020404030301010803" pitchFamily="18" charset="0"/>
              </a:rPr>
              <a:t>institución</a:t>
            </a:r>
            <a:r>
              <a:rPr lang="en-US" sz="2400" dirty="0">
                <a:latin typeface="Garamond" panose="02020404030301010803" pitchFamily="18" charset="0"/>
              </a:rPr>
              <a:t>.</a:t>
            </a:r>
          </a:p>
          <a:p>
            <a:pPr algn="just"/>
            <a:r>
              <a:rPr lang="en-US" sz="2400" dirty="0">
                <a:latin typeface="Garamond" panose="02020404030301010803" pitchFamily="18" charset="0"/>
              </a:rPr>
              <a:t>La </a:t>
            </a:r>
            <a:r>
              <a:rPr lang="en-US" sz="2400" dirty="0" err="1">
                <a:latin typeface="Garamond" panose="02020404030301010803" pitchFamily="18" charset="0"/>
              </a:rPr>
              <a:t>obligación</a:t>
            </a:r>
            <a:r>
              <a:rPr lang="en-US" sz="2400" dirty="0">
                <a:latin typeface="Garamond" panose="02020404030301010803" pitchFamily="18" charset="0"/>
              </a:rPr>
              <a:t> de responder a </a:t>
            </a:r>
            <a:r>
              <a:rPr lang="en-US" sz="2400" dirty="0" err="1">
                <a:latin typeface="Garamond" panose="02020404030301010803" pitchFamily="18" charset="0"/>
              </a:rPr>
              <a:t>los</a:t>
            </a:r>
            <a:r>
              <a:rPr lang="en-US" sz="2400" dirty="0">
                <a:latin typeface="Garamond" panose="02020404030301010803" pitchFamily="18" charset="0"/>
              </a:rPr>
              <a:t> RFI o NOE, se </a:t>
            </a:r>
            <a:r>
              <a:rPr lang="en-US" sz="2400" dirty="0" err="1">
                <a:latin typeface="Garamond" panose="02020404030301010803" pitchFamily="18" charset="0"/>
              </a:rPr>
              <a:t>activa</a:t>
            </a:r>
            <a:r>
              <a:rPr lang="en-US" sz="2400" dirty="0">
                <a:latin typeface="Garamond" panose="02020404030301010803" pitchFamily="18" charset="0"/>
              </a:rPr>
              <a:t> al </a:t>
            </a:r>
            <a:r>
              <a:rPr lang="en-US" sz="2400" dirty="0" err="1">
                <a:latin typeface="Garamond" panose="02020404030301010803" pitchFamily="18" charset="0"/>
              </a:rPr>
              <a:t>recibir</a:t>
            </a:r>
            <a:r>
              <a:rPr lang="en-US" sz="2400" dirty="0">
                <a:latin typeface="Garamond" panose="02020404030301010803" pitchFamily="18" charset="0"/>
              </a:rPr>
              <a:t> </a:t>
            </a:r>
            <a:r>
              <a:rPr lang="en-US" sz="2400" dirty="0" err="1">
                <a:latin typeface="Garamond" panose="02020404030301010803" pitchFamily="18" charset="0"/>
              </a:rPr>
              <a:t>este</a:t>
            </a:r>
            <a:r>
              <a:rPr lang="en-US" sz="2400" dirty="0">
                <a:latin typeface="Garamond" panose="02020404030301010803" pitchFamily="18" charset="0"/>
              </a:rPr>
              <a:t> </a:t>
            </a:r>
            <a:r>
              <a:rPr lang="en-US" sz="2400" dirty="0" err="1">
                <a:latin typeface="Garamond" panose="02020404030301010803" pitchFamily="18" charset="0"/>
              </a:rPr>
              <a:t>documento</a:t>
            </a:r>
            <a:r>
              <a:rPr lang="en-US" sz="2400" dirty="0">
                <a:latin typeface="Garamond" panose="02020404030301010803" pitchFamily="18" charset="0"/>
              </a:rPr>
              <a:t>.</a:t>
            </a:r>
          </a:p>
          <a:p>
            <a:pPr algn="just"/>
            <a:r>
              <a:rPr lang="en-US" sz="2400" dirty="0" err="1">
                <a:latin typeface="Garamond" panose="02020404030301010803" pitchFamily="18" charset="0"/>
              </a:rPr>
              <a:t>Muchas</a:t>
            </a:r>
            <a:r>
              <a:rPr lang="en-US" sz="2400" dirty="0">
                <a:latin typeface="Garamond" panose="02020404030301010803" pitchFamily="18" charset="0"/>
              </a:rPr>
              <a:t> </a:t>
            </a:r>
            <a:r>
              <a:rPr lang="en-US" sz="2400" dirty="0" err="1">
                <a:latin typeface="Garamond" panose="02020404030301010803" pitchFamily="18" charset="0"/>
              </a:rPr>
              <a:t>instituciones</a:t>
            </a:r>
            <a:r>
              <a:rPr lang="en-US" sz="2400" dirty="0">
                <a:latin typeface="Garamond" panose="02020404030301010803" pitchFamily="18" charset="0"/>
              </a:rPr>
              <a:t> no </a:t>
            </a:r>
            <a:r>
              <a:rPr lang="en-US" sz="2400" dirty="0" err="1">
                <a:latin typeface="Garamond" panose="02020404030301010803" pitchFamily="18" charset="0"/>
              </a:rPr>
              <a:t>ponen</a:t>
            </a:r>
            <a:r>
              <a:rPr lang="en-US" sz="2400" dirty="0">
                <a:latin typeface="Garamond" panose="02020404030301010803" pitchFamily="18" charset="0"/>
              </a:rPr>
              <a:t> </a:t>
            </a:r>
            <a:r>
              <a:rPr lang="en-US" sz="2400" dirty="0" err="1">
                <a:latin typeface="Garamond" panose="02020404030301010803" pitchFamily="18" charset="0"/>
              </a:rPr>
              <a:t>fácilmente</a:t>
            </a:r>
            <a:r>
              <a:rPr lang="en-US" sz="2400" dirty="0">
                <a:latin typeface="Garamond" panose="02020404030301010803" pitchFamily="18" charset="0"/>
              </a:rPr>
              <a:t> </a:t>
            </a:r>
            <a:r>
              <a:rPr lang="en-US" sz="2400" dirty="0" err="1">
                <a:latin typeface="Garamond" panose="02020404030301010803" pitchFamily="18" charset="0"/>
              </a:rPr>
              <a:t>accesibles</a:t>
            </a:r>
            <a:r>
              <a:rPr lang="en-US" sz="2400" dirty="0">
                <a:latin typeface="Garamond" panose="02020404030301010803" pitchFamily="18" charset="0"/>
              </a:rPr>
              <a:t> </a:t>
            </a:r>
            <a:r>
              <a:rPr lang="en-US" sz="2400" dirty="0" err="1">
                <a:latin typeface="Garamond" panose="02020404030301010803" pitchFamily="18" charset="0"/>
              </a:rPr>
              <a:t>esta</a:t>
            </a:r>
            <a:r>
              <a:rPr lang="en-US" sz="2400" dirty="0">
                <a:latin typeface="Garamond" panose="02020404030301010803" pitchFamily="18" charset="0"/>
              </a:rPr>
              <a:t> </a:t>
            </a:r>
            <a:r>
              <a:rPr lang="en-US" sz="2400" dirty="0" err="1">
                <a:latin typeface="Garamond" panose="02020404030301010803" pitchFamily="18" charset="0"/>
              </a:rPr>
              <a:t>información</a:t>
            </a:r>
            <a:r>
              <a:rPr lang="en-US" sz="2400" dirty="0">
                <a:latin typeface="Garamond" panose="02020404030301010803" pitchFamily="18" charset="0"/>
              </a:rPr>
              <a:t>.</a:t>
            </a:r>
          </a:p>
          <a:p>
            <a:pPr algn="just"/>
            <a:r>
              <a:rPr lang="en-US" sz="2400" dirty="0">
                <a:latin typeface="Garamond" panose="02020404030301010803" pitchFamily="18" charset="0"/>
              </a:rPr>
              <a:t>Rara </a:t>
            </a:r>
            <a:r>
              <a:rPr lang="en-US" sz="2400" dirty="0" err="1">
                <a:latin typeface="Garamond" panose="02020404030301010803" pitchFamily="18" charset="0"/>
              </a:rPr>
              <a:t>vez</a:t>
            </a:r>
            <a:r>
              <a:rPr lang="en-US" sz="2400" dirty="0">
                <a:latin typeface="Garamond" panose="02020404030301010803" pitchFamily="18" charset="0"/>
              </a:rPr>
              <a:t>, es </a:t>
            </a:r>
            <a:r>
              <a:rPr lang="en-US" sz="2400" dirty="0" err="1">
                <a:latin typeface="Garamond" panose="02020404030301010803" pitchFamily="18" charset="0"/>
              </a:rPr>
              <a:t>fácil</a:t>
            </a:r>
            <a:r>
              <a:rPr lang="en-US" sz="2400" dirty="0">
                <a:latin typeface="Garamond" panose="02020404030301010803" pitchFamily="18" charset="0"/>
              </a:rPr>
              <a:t> de encontrar.</a:t>
            </a:r>
          </a:p>
        </p:txBody>
      </p:sp>
    </p:spTree>
    <p:extLst>
      <p:ext uri="{BB962C8B-B14F-4D97-AF65-F5344CB8AC3E}">
        <p14:creationId xmlns:p14="http://schemas.microsoft.com/office/powerpoint/2010/main" val="22494585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FDC64-9A58-16E4-B390-40F73620886A}"/>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¿A </a:t>
            </a:r>
            <a:r>
              <a:rPr lang="en-US" sz="4000" b="1" dirty="0" err="1">
                <a:latin typeface="Garamond" panose="02020404030301010803" pitchFamily="18" charset="0"/>
              </a:rPr>
              <a:t>dónde</a:t>
            </a:r>
            <a:r>
              <a:rPr lang="en-US" sz="4000" b="1" dirty="0">
                <a:latin typeface="Garamond" panose="02020404030301010803" pitchFamily="18" charset="0"/>
              </a:rPr>
              <a:t> lo </a:t>
            </a:r>
            <a:r>
              <a:rPr lang="en-US" sz="4000" b="1" dirty="0" err="1">
                <a:latin typeface="Garamond" panose="02020404030301010803" pitchFamily="18" charset="0"/>
              </a:rPr>
              <a:t>envío</a:t>
            </a:r>
            <a:r>
              <a:rPr lang="en-US" sz="4000" b="1" dirty="0">
                <a:latin typeface="Garamond" panose="02020404030301010803" pitchFamily="18" charset="0"/>
              </a:rPr>
              <a:t>?</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70B9E2-62BF-E9A4-222C-FA4117117526}"/>
              </a:ext>
            </a:extLst>
          </p:cNvPr>
          <p:cNvSpPr>
            <a:spLocks noGrp="1"/>
          </p:cNvSpPr>
          <p:nvPr>
            <p:ph sz="half" idx="1"/>
          </p:nvPr>
        </p:nvSpPr>
        <p:spPr>
          <a:xfrm>
            <a:off x="590719" y="2330505"/>
            <a:ext cx="4559425" cy="3979585"/>
          </a:xfrm>
        </p:spPr>
        <p:txBody>
          <a:bodyPr vert="horz" lIns="91440" tIns="45720" rIns="91440" bIns="45720" rtlCol="0" anchor="ctr">
            <a:normAutofit fontScale="92500"/>
          </a:bodyPr>
          <a:lstStyle/>
          <a:p>
            <a:pPr algn="just"/>
            <a:r>
              <a:rPr lang="es-ES_tradnl" noProof="0" dirty="0">
                <a:latin typeface="Garamond" panose="02020404030301010803" pitchFamily="18" charset="0"/>
              </a:rPr>
              <a:t>El NCLC recomienda que ante cualquier duda con la dirección llamar al </a:t>
            </a:r>
            <a:r>
              <a:rPr lang="es-ES_tradnl" i="1" noProof="0" dirty="0" err="1">
                <a:latin typeface="Garamond" panose="02020404030301010803" pitchFamily="18" charset="0"/>
              </a:rPr>
              <a:t>servicer</a:t>
            </a:r>
            <a:r>
              <a:rPr lang="es-ES_tradnl" noProof="0" dirty="0">
                <a:latin typeface="Garamond" panose="02020404030301010803" pitchFamily="18" charset="0"/>
              </a:rPr>
              <a:t> y solicitar la dirección apropiada.</a:t>
            </a:r>
          </a:p>
          <a:p>
            <a:pPr algn="just"/>
            <a:r>
              <a:rPr lang="es-ES_tradnl" noProof="0" dirty="0">
                <a:latin typeface="Garamond" panose="02020404030301010803" pitchFamily="18" charset="0"/>
              </a:rPr>
              <a:t>Buscar en:</a:t>
            </a:r>
          </a:p>
          <a:p>
            <a:pPr lvl="1" algn="just"/>
            <a:r>
              <a:rPr lang="es-ES_tradnl" sz="2800" noProof="0" dirty="0">
                <a:latin typeface="Garamond" panose="02020404030301010803" pitchFamily="18" charset="0"/>
              </a:rPr>
              <a:t>Internet;</a:t>
            </a:r>
          </a:p>
          <a:p>
            <a:pPr lvl="1" algn="just"/>
            <a:r>
              <a:rPr lang="es-ES_tradnl" sz="2800" noProof="0" dirty="0">
                <a:latin typeface="Garamond" panose="02020404030301010803" pitchFamily="18" charset="0"/>
              </a:rPr>
              <a:t>En comunicaciones del banco con el cliente;</a:t>
            </a:r>
          </a:p>
          <a:p>
            <a:pPr lvl="1" algn="just"/>
            <a:r>
              <a:rPr lang="es-ES_tradnl" sz="2800" noProof="0" dirty="0">
                <a:latin typeface="Garamond" panose="02020404030301010803" pitchFamily="18" charset="0"/>
              </a:rPr>
              <a:t>Estados de cuentas, entre otros.</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ey Go, Where - generasia">
            <a:extLst>
              <a:ext uri="{FF2B5EF4-FFF2-40B4-BE49-F238E27FC236}">
                <a16:creationId xmlns:a16="http://schemas.microsoft.com/office/drawing/2014/main" id="{D38716D1-7DC3-841D-EE5A-C7635FBEC1E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3062" r="-2" b="-2"/>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916260EA-2269-62DA-2E08-B02D1598AF03}"/>
              </a:ext>
            </a:extLst>
          </p:cNvPr>
          <p:cNvSpPr txBox="1"/>
          <p:nvPr/>
        </p:nvSpPr>
        <p:spPr>
          <a:xfrm>
            <a:off x="8977534" y="5858593"/>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generasia.com/wiki/They_Go,_Wher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9580052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C700D-C0C9-7239-9A39-C3F4F038BAD7}"/>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700" b="1" dirty="0" err="1">
                <a:latin typeface="Garamond" panose="02020404030301010803" pitchFamily="18" charset="0"/>
              </a:rPr>
              <a:t>Recuerden</a:t>
            </a:r>
            <a:r>
              <a:rPr lang="en-US" sz="3700" b="1" dirty="0">
                <a:latin typeface="Garamond" panose="02020404030301010803" pitchFamily="18" charset="0"/>
              </a:rPr>
              <a:t> la </a:t>
            </a:r>
            <a:r>
              <a:rPr lang="en-US" sz="3700" b="1" dirty="0" err="1">
                <a:latin typeface="Garamond" panose="02020404030301010803" pitchFamily="18" charset="0"/>
              </a:rPr>
              <a:t>salvaguarda</a:t>
            </a:r>
            <a:r>
              <a:rPr lang="en-US" sz="3700" b="1" dirty="0">
                <a:latin typeface="Garamond" panose="02020404030301010803" pitchFamily="18" charset="0"/>
              </a:rPr>
              <a:t> </a:t>
            </a:r>
            <a:r>
              <a:rPr lang="en-US" sz="3700" b="1" dirty="0" err="1">
                <a:latin typeface="Garamond" panose="02020404030301010803" pitchFamily="18" charset="0"/>
              </a:rPr>
              <a:t>ética</a:t>
            </a:r>
            <a:endParaRPr lang="en-US" sz="3700" b="1" dirty="0">
              <a:latin typeface="Garamond" panose="02020404030301010803" pitchFamily="18" charset="0"/>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5D78A7-8AAB-756D-B358-338BBC76CA6D}"/>
              </a:ext>
            </a:extLst>
          </p:cNvPr>
          <p:cNvSpPr>
            <a:spLocks noGrp="1"/>
          </p:cNvSpPr>
          <p:nvPr>
            <p:ph sz="half" idx="1"/>
          </p:nvPr>
        </p:nvSpPr>
        <p:spPr>
          <a:xfrm>
            <a:off x="590719" y="2330505"/>
            <a:ext cx="4559425" cy="3979585"/>
          </a:xfrm>
        </p:spPr>
        <p:txBody>
          <a:bodyPr vert="horz" lIns="91440" tIns="45720" rIns="91440" bIns="45720" rtlCol="0" anchor="ctr">
            <a:normAutofit fontScale="92500"/>
          </a:bodyPr>
          <a:lstStyle/>
          <a:p>
            <a:pPr algn="just"/>
            <a:r>
              <a:rPr lang="es-ES_tradnl" sz="2400" b="1" noProof="0" dirty="0">
                <a:latin typeface="Garamond" panose="02020404030301010803" pitchFamily="18" charset="0"/>
              </a:rPr>
              <a:t>Ojo</a:t>
            </a:r>
            <a:r>
              <a:rPr lang="es-ES_tradnl" sz="2400" noProof="0" dirty="0">
                <a:latin typeface="Garamond" panose="02020404030301010803" pitchFamily="18" charset="0"/>
              </a:rPr>
              <a:t>: Cuando hay un abogado privado representando el </a:t>
            </a:r>
            <a:r>
              <a:rPr lang="es-ES_tradnl" sz="2400" noProof="0" dirty="0" err="1">
                <a:latin typeface="Garamond" panose="02020404030301010803" pitchFamily="18" charset="0"/>
              </a:rPr>
              <a:t>servicer</a:t>
            </a:r>
            <a:r>
              <a:rPr lang="es-ES_tradnl" sz="2400" noProof="0" dirty="0">
                <a:latin typeface="Garamond" panose="02020404030301010803" pitchFamily="18" charset="0"/>
              </a:rPr>
              <a:t> en un proceso de ejecución de hipoteca, las cortes estadounidenses han resuelto que solamente enviarle el QWR al abogado de récord es insuficiente (</a:t>
            </a:r>
            <a:r>
              <a:rPr lang="es-ES_tradnl" sz="2400" i="1" noProof="0" dirty="0">
                <a:latin typeface="Garamond" panose="02020404030301010803" pitchFamily="18" charset="0"/>
              </a:rPr>
              <a:t>Turner v. Wells Fargo, 2014 WL 3535343</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a:t>
            </a:r>
            <a:r>
              <a:rPr lang="es-ES_tradnl" sz="2400" i="1" noProof="0" dirty="0" err="1">
                <a:latin typeface="Garamond" panose="02020404030301010803" pitchFamily="18" charset="0"/>
              </a:rPr>
              <a:t>Servicer</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had</a:t>
            </a:r>
            <a:r>
              <a:rPr lang="es-ES_tradnl" sz="2400" i="1" noProof="0" dirty="0">
                <a:latin typeface="Garamond" panose="02020404030301010803" pitchFamily="18" charset="0"/>
              </a:rPr>
              <a:t> no </a:t>
            </a:r>
            <a:r>
              <a:rPr lang="es-ES_tradnl" sz="2400" i="1" noProof="0" dirty="0" err="1">
                <a:latin typeface="Garamond" panose="02020404030301010803" pitchFamily="18" charset="0"/>
              </a:rPr>
              <a:t>duty</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to</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respond</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to</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request</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sent</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to</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law</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firm</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representing</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servicer</a:t>
            </a:r>
            <a:r>
              <a:rPr lang="es-ES_tradnl" sz="2400" i="1" noProof="0" dirty="0">
                <a:latin typeface="Garamond" panose="02020404030301010803" pitchFamily="18" charset="0"/>
              </a:rPr>
              <a:t> in </a:t>
            </a:r>
            <a:r>
              <a:rPr lang="es-ES_tradnl" sz="2400" i="1" noProof="0" dirty="0" err="1">
                <a:latin typeface="Garamond" panose="02020404030301010803" pitchFamily="18" charset="0"/>
              </a:rPr>
              <a:t>the</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foreclosure</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of</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the</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borrower’s</a:t>
            </a:r>
            <a:r>
              <a:rPr lang="es-ES_tradnl" sz="2400" i="1" noProof="0" dirty="0">
                <a:latin typeface="Garamond" panose="02020404030301010803" pitchFamily="18" charset="0"/>
              </a:rPr>
              <a:t> home.</a:t>
            </a:r>
            <a:r>
              <a:rPr lang="es-ES_tradnl" sz="2400" noProof="0" dirty="0">
                <a:latin typeface="Garamond" panose="02020404030301010803" pitchFamily="18" charset="0"/>
              </a:rPr>
              <a:t>”)</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rinciple of Ethics, Introduction Origin | PPT">
            <a:extLst>
              <a:ext uri="{FF2B5EF4-FFF2-40B4-BE49-F238E27FC236}">
                <a16:creationId xmlns:a16="http://schemas.microsoft.com/office/drawing/2014/main" id="{EAA6057D-BE4F-AE60-1E6E-91B989D685A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4370" r="18262"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900494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FC3C1F-1C61-4BF2-A53A-73D57C970466}"/>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RESPA define al:</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3AC774DC-DAC3-9501-9829-65CE856933E0}"/>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1400" b="1" u="sng" noProof="0" dirty="0" err="1">
                <a:latin typeface="Garamond" panose="02020404030301010803" pitchFamily="18" charset="0"/>
              </a:rPr>
              <a:t>Servicer</a:t>
            </a:r>
            <a:r>
              <a:rPr lang="es-ES_tradnl" sz="1400" noProof="0" dirty="0">
                <a:latin typeface="Garamond" panose="02020404030301010803" pitchFamily="18" charset="0"/>
              </a:rPr>
              <a:t>: </a:t>
            </a:r>
            <a:r>
              <a:rPr lang="es-ES_tradnl" sz="1400" b="0" i="0" u="none" strike="noStrike" noProof="0" dirty="0">
                <a:effectLst/>
                <a:latin typeface="Garamond" panose="02020404030301010803" pitchFamily="18" charset="0"/>
              </a:rPr>
              <a:t>Significa </a:t>
            </a:r>
            <a:r>
              <a:rPr lang="es-ES_tradnl" sz="1400" b="1" i="0" u="sng" strike="noStrike" noProof="0" dirty="0">
                <a:effectLst/>
                <a:latin typeface="Garamond" panose="02020404030301010803" pitchFamily="18" charset="0"/>
              </a:rPr>
              <a:t>persona responsable </a:t>
            </a:r>
            <a:r>
              <a:rPr lang="es-ES_tradnl" sz="1400" noProof="0" dirty="0">
                <a:latin typeface="Garamond" panose="02020404030301010803" pitchFamily="18" charset="0"/>
              </a:rPr>
              <a:t>por el “</a:t>
            </a:r>
            <a:r>
              <a:rPr lang="es-ES_tradnl" sz="1400" b="0" i="1" u="none" strike="noStrike" noProof="0" dirty="0" err="1">
                <a:effectLst/>
                <a:latin typeface="Garamond" panose="02020404030301010803" pitchFamily="18" charset="0"/>
              </a:rPr>
              <a:t>servicing</a:t>
            </a:r>
            <a:r>
              <a:rPr lang="es-ES_tradnl" sz="1400" b="0" i="0" u="none" strike="noStrike" noProof="0" dirty="0">
                <a:effectLst/>
                <a:latin typeface="Garamond" panose="02020404030301010803" pitchFamily="18" charset="0"/>
              </a:rPr>
              <a:t>” </a:t>
            </a:r>
            <a:r>
              <a:rPr lang="es-ES_tradnl" sz="1400" b="1" i="1" u="sng" strike="noStrike" noProof="0" dirty="0" err="1">
                <a:effectLst/>
                <a:latin typeface="Garamond" panose="02020404030301010803" pitchFamily="18" charset="0"/>
              </a:rPr>
              <a:t>of</a:t>
            </a:r>
            <a:r>
              <a:rPr lang="es-ES_tradnl" sz="1400" b="1" i="1" u="sng" strike="noStrike" noProof="0" dirty="0">
                <a:effectLst/>
                <a:latin typeface="Garamond" panose="02020404030301010803" pitchFamily="18" charset="0"/>
              </a:rPr>
              <a:t> a </a:t>
            </a:r>
            <a:r>
              <a:rPr lang="es-ES_tradnl" sz="1400" b="1" i="1" u="sng" strike="noStrike" noProof="0" dirty="0" err="1">
                <a:effectLst/>
                <a:latin typeface="Garamond" panose="02020404030301010803" pitchFamily="18" charset="0"/>
              </a:rPr>
              <a:t>federally</a:t>
            </a:r>
            <a:r>
              <a:rPr lang="es-ES_tradnl" sz="1400" b="1" i="1" u="sng" strike="noStrike" noProof="0" dirty="0">
                <a:effectLst/>
                <a:latin typeface="Garamond" panose="02020404030301010803" pitchFamily="18" charset="0"/>
              </a:rPr>
              <a:t> </a:t>
            </a:r>
            <a:r>
              <a:rPr lang="es-ES_tradnl" sz="1400" b="1" i="1" u="sng" strike="noStrike" noProof="0" dirty="0" err="1">
                <a:effectLst/>
                <a:latin typeface="Garamond" panose="02020404030301010803" pitchFamily="18" charset="0"/>
              </a:rPr>
              <a:t>related</a:t>
            </a:r>
            <a:r>
              <a:rPr lang="es-ES_tradnl" sz="1400" b="1" i="1" u="sng" strike="noStrike" noProof="0" dirty="0">
                <a:effectLst/>
                <a:latin typeface="Garamond" panose="02020404030301010803" pitchFamily="18" charset="0"/>
              </a:rPr>
              <a:t> </a:t>
            </a:r>
            <a:r>
              <a:rPr lang="es-ES_tradnl" sz="1400" b="1" i="1" u="sng" strike="noStrike" noProof="0" dirty="0" err="1">
                <a:effectLst/>
                <a:latin typeface="Garamond" panose="02020404030301010803" pitchFamily="18" charset="0"/>
              </a:rPr>
              <a:t>mortgage</a:t>
            </a:r>
            <a:r>
              <a:rPr lang="es-ES_tradnl" sz="1400" b="1" i="1" u="sng" strike="noStrike" noProof="0" dirty="0">
                <a:effectLst/>
                <a:latin typeface="Garamond" panose="02020404030301010803" pitchFamily="18" charset="0"/>
              </a:rPr>
              <a:t> loan </a:t>
            </a:r>
            <a:r>
              <a:rPr lang="es-ES_tradnl" sz="1400" b="0" i="0" u="none" strike="noStrike" noProof="0" dirty="0">
                <a:effectLst/>
                <a:latin typeface="Garamond" panose="02020404030301010803" pitchFamily="18" charset="0"/>
              </a:rPr>
              <a:t>(incluye la persona que hace o tiene el préstamo si dicha persona también hace el </a:t>
            </a:r>
            <a:r>
              <a:rPr lang="es-ES_tradnl" sz="1400" b="0" i="1" u="none" strike="noStrike" noProof="0" dirty="0" err="1">
                <a:effectLst/>
                <a:latin typeface="Garamond" panose="02020404030301010803" pitchFamily="18" charset="0"/>
              </a:rPr>
              <a:t>servicing</a:t>
            </a:r>
            <a:r>
              <a:rPr lang="es-ES_tradnl" sz="1400" b="0" i="0" u="none" strike="noStrike" noProof="0" dirty="0">
                <a:effectLst/>
                <a:latin typeface="Garamond" panose="02020404030301010803" pitchFamily="18" charset="0"/>
              </a:rPr>
              <a:t> del préstamo). </a:t>
            </a:r>
          </a:p>
          <a:p>
            <a:pPr lvl="1" algn="just"/>
            <a:r>
              <a:rPr lang="es-ES_tradnl" sz="1400" noProof="0" dirty="0">
                <a:latin typeface="Garamond" panose="02020404030301010803" pitchFamily="18" charset="0"/>
              </a:rPr>
              <a:t>Ojo el término no incluye a:</a:t>
            </a:r>
          </a:p>
          <a:p>
            <a:pPr lvl="2" algn="just"/>
            <a:r>
              <a:rPr lang="es-ES_tradnl" sz="1400" noProof="0" dirty="0">
                <a:latin typeface="Garamond" panose="02020404030301010803" pitchFamily="18" charset="0"/>
              </a:rPr>
              <a:t>FDIC</a:t>
            </a:r>
          </a:p>
          <a:p>
            <a:pPr lvl="2" algn="just"/>
            <a:r>
              <a:rPr lang="es-ES_tradnl" sz="1400" b="0" i="0" u="none" strike="noStrike" noProof="0" dirty="0" err="1">
                <a:effectLst/>
                <a:latin typeface="Garamond" panose="02020404030301010803" pitchFamily="18" charset="0"/>
              </a:rPr>
              <a:t>National</a:t>
            </a:r>
            <a:r>
              <a:rPr lang="es-ES_tradnl" sz="1400" b="0" i="0" u="none" strike="noStrike" noProof="0" dirty="0">
                <a:effectLst/>
                <a:latin typeface="Garamond" panose="02020404030301010803" pitchFamily="18" charset="0"/>
              </a:rPr>
              <a:t> </a:t>
            </a:r>
            <a:r>
              <a:rPr lang="es-ES_tradnl" sz="1400" noProof="0" dirty="0">
                <a:latin typeface="Garamond" panose="02020404030301010803" pitchFamily="18" charset="0"/>
              </a:rPr>
              <a:t>Credit Union </a:t>
            </a:r>
            <a:r>
              <a:rPr lang="es-ES_tradnl" sz="1400" noProof="0" dirty="0" err="1">
                <a:latin typeface="Garamond" panose="02020404030301010803" pitchFamily="18" charset="0"/>
              </a:rPr>
              <a:t>Administration</a:t>
            </a:r>
            <a:r>
              <a:rPr lang="es-ES_tradnl" sz="1400" noProof="0" dirty="0">
                <a:latin typeface="Garamond" panose="02020404030301010803" pitchFamily="18" charset="0"/>
              </a:rPr>
              <a:t> (NCUA)</a:t>
            </a:r>
          </a:p>
          <a:p>
            <a:pPr lvl="2" algn="just"/>
            <a:r>
              <a:rPr lang="es-ES_tradnl" sz="1400" b="0" i="0" u="none" strike="noStrike" noProof="0" dirty="0">
                <a:effectLst/>
                <a:latin typeface="Garamond" panose="02020404030301010803" pitchFamily="18" charset="0"/>
              </a:rPr>
              <a:t>Federal </a:t>
            </a:r>
            <a:r>
              <a:rPr lang="es-ES_tradnl" sz="1400" b="0" i="0" u="none" strike="noStrike" noProof="0" dirty="0" err="1">
                <a:effectLst/>
                <a:latin typeface="Garamond" panose="02020404030301010803" pitchFamily="18" charset="0"/>
              </a:rPr>
              <a:t>National</a:t>
            </a:r>
            <a:r>
              <a:rPr lang="es-ES_tradnl" sz="1400" b="0" i="0" u="none" strike="noStrike" noProof="0" dirty="0">
                <a:effectLst/>
                <a:latin typeface="Garamond" panose="02020404030301010803" pitchFamily="18" charset="0"/>
              </a:rPr>
              <a:t> </a:t>
            </a:r>
            <a:r>
              <a:rPr lang="es-ES_tradnl" sz="1400" b="0" i="0" u="none" strike="noStrike" noProof="0" dirty="0" err="1">
                <a:effectLst/>
                <a:latin typeface="Garamond" panose="02020404030301010803" pitchFamily="18" charset="0"/>
              </a:rPr>
              <a:t>Mortgage</a:t>
            </a:r>
            <a:r>
              <a:rPr lang="es-ES_tradnl" sz="1400" b="0" i="0" u="none" strike="noStrike" noProof="0" dirty="0">
                <a:effectLst/>
                <a:latin typeface="Garamond" panose="02020404030301010803" pitchFamily="18" charset="0"/>
              </a:rPr>
              <a:t> </a:t>
            </a:r>
            <a:r>
              <a:rPr lang="es-ES_tradnl" sz="1400" b="0" i="0" u="none" strike="noStrike" noProof="0" dirty="0" err="1">
                <a:effectLst/>
                <a:latin typeface="Garamond" panose="02020404030301010803" pitchFamily="18" charset="0"/>
              </a:rPr>
              <a:t>Corporation</a:t>
            </a:r>
            <a:r>
              <a:rPr lang="es-ES_tradnl" sz="1400" b="0" i="0" u="none" strike="noStrike" noProof="0" dirty="0">
                <a:effectLst/>
                <a:latin typeface="Garamond" panose="02020404030301010803" pitchFamily="18" charset="0"/>
              </a:rPr>
              <a:t> (FNMA)</a:t>
            </a:r>
          </a:p>
          <a:p>
            <a:pPr lvl="2" algn="just"/>
            <a:r>
              <a:rPr lang="es-ES_tradnl" sz="1400" noProof="0" dirty="0">
                <a:latin typeface="Garamond" panose="02020404030301010803" pitchFamily="18" charset="0"/>
              </a:rPr>
              <a:t>Freddie Mac</a:t>
            </a:r>
          </a:p>
          <a:p>
            <a:pPr lvl="2" algn="just"/>
            <a:r>
              <a:rPr lang="es-ES_tradnl" sz="1400" b="0" i="0" u="none" strike="noStrike" noProof="0" dirty="0">
                <a:effectLst/>
                <a:latin typeface="Garamond" panose="02020404030301010803" pitchFamily="18" charset="0"/>
              </a:rPr>
              <a:t>HUD</a:t>
            </a:r>
          </a:p>
          <a:p>
            <a:pPr lvl="2" algn="just"/>
            <a:r>
              <a:rPr lang="es-ES_tradnl" sz="1400" b="0" i="0" u="none" strike="noStrike" noProof="0" dirty="0" err="1">
                <a:effectLst/>
                <a:latin typeface="Garamond" panose="02020404030301010803" pitchFamily="18" charset="0"/>
              </a:rPr>
              <a:t>Government</a:t>
            </a:r>
            <a:r>
              <a:rPr lang="es-ES_tradnl" sz="1400" b="0" i="0" u="none" strike="noStrike" noProof="0" dirty="0">
                <a:effectLst/>
                <a:latin typeface="Garamond" panose="02020404030301010803" pitchFamily="18" charset="0"/>
              </a:rPr>
              <a:t> </a:t>
            </a:r>
            <a:r>
              <a:rPr lang="es-ES_tradnl" sz="1400" b="0" i="0" u="none" strike="noStrike" noProof="0" dirty="0" err="1">
                <a:effectLst/>
                <a:latin typeface="Garamond" panose="02020404030301010803" pitchFamily="18" charset="0"/>
              </a:rPr>
              <a:t>National</a:t>
            </a:r>
            <a:r>
              <a:rPr lang="es-ES_tradnl" sz="1400" b="0" i="0" u="none" strike="noStrike" noProof="0" dirty="0">
                <a:effectLst/>
                <a:latin typeface="Garamond" panose="02020404030301010803" pitchFamily="18" charset="0"/>
              </a:rPr>
              <a:t> </a:t>
            </a:r>
            <a:r>
              <a:rPr lang="es-ES_tradnl" sz="1400" b="0" i="0" u="none" strike="noStrike" noProof="0" dirty="0" err="1">
                <a:effectLst/>
                <a:latin typeface="Garamond" panose="02020404030301010803" pitchFamily="18" charset="0"/>
              </a:rPr>
              <a:t>Mortgage</a:t>
            </a:r>
            <a:r>
              <a:rPr lang="es-ES_tradnl" sz="1400" b="0" i="0" u="none" strike="noStrike" noProof="0" dirty="0">
                <a:effectLst/>
                <a:latin typeface="Garamond" panose="02020404030301010803" pitchFamily="18" charset="0"/>
              </a:rPr>
              <a:t> </a:t>
            </a:r>
            <a:r>
              <a:rPr lang="es-ES_tradnl" sz="1400" b="0" i="0" u="none" strike="noStrike" noProof="0" dirty="0" err="1">
                <a:effectLst/>
                <a:latin typeface="Garamond" panose="02020404030301010803" pitchFamily="18" charset="0"/>
              </a:rPr>
              <a:t>Association</a:t>
            </a:r>
            <a:r>
              <a:rPr lang="es-ES_tradnl" sz="1400" b="0" i="0" u="none" strike="noStrike" noProof="0" dirty="0">
                <a:effectLst/>
                <a:latin typeface="Garamond" panose="02020404030301010803" pitchFamily="18" charset="0"/>
              </a:rPr>
              <a:t> (GNMA)</a:t>
            </a:r>
          </a:p>
          <a:p>
            <a:pPr lvl="2" algn="just"/>
            <a:r>
              <a:rPr lang="es-ES_tradnl" sz="1400" noProof="0" dirty="0">
                <a:latin typeface="Garamond" panose="02020404030301010803" pitchFamily="18" charset="0"/>
              </a:rPr>
              <a:t>FHA</a:t>
            </a:r>
          </a:p>
          <a:p>
            <a:pPr lvl="2" algn="just"/>
            <a:r>
              <a:rPr lang="es-ES_tradnl" sz="1400" noProof="0" dirty="0">
                <a:latin typeface="Garamond" panose="02020404030301010803" pitchFamily="18" charset="0"/>
              </a:rPr>
              <a:t>Farm Service Agency</a:t>
            </a:r>
          </a:p>
          <a:p>
            <a:pPr lvl="2" algn="just"/>
            <a:r>
              <a:rPr lang="es-ES_tradnl" sz="1400" b="0" i="0" u="none" strike="noStrike" noProof="0" dirty="0">
                <a:effectLst/>
                <a:latin typeface="Garamond" panose="02020404030301010803" pitchFamily="18" charset="0"/>
              </a:rPr>
              <a:t>VA</a:t>
            </a:r>
          </a:p>
          <a:p>
            <a:pPr lvl="2" algn="just"/>
            <a:r>
              <a:rPr lang="es-ES_tradnl" sz="1400" noProof="0" dirty="0">
                <a:latin typeface="Garamond" panose="02020404030301010803" pitchFamily="18" charset="0"/>
              </a:rPr>
              <a:t>Ginnie Mae</a:t>
            </a:r>
          </a:p>
          <a:p>
            <a:pPr lvl="2" algn="just"/>
            <a:r>
              <a:rPr lang="es-ES_tradnl" sz="1400" b="0" i="0" u="none" strike="noStrike" noProof="0" dirty="0">
                <a:effectLst/>
                <a:latin typeface="Garamond" panose="02020404030301010803" pitchFamily="18" charset="0"/>
              </a:rPr>
              <a:t>Fannie Mae</a:t>
            </a:r>
          </a:p>
          <a:p>
            <a:pPr lvl="2" algn="just"/>
            <a:r>
              <a:rPr lang="es-ES_tradnl" sz="1400" b="0" i="0" u="none" strike="noStrike" noProof="0" dirty="0">
                <a:effectLst/>
                <a:latin typeface="Garamond" panose="02020404030301010803" pitchFamily="18" charset="0"/>
              </a:rPr>
              <a:t>Rural </a:t>
            </a:r>
            <a:r>
              <a:rPr lang="es-ES_tradnl" sz="1400" b="0" i="0" u="none" strike="noStrike" noProof="0" dirty="0" err="1">
                <a:effectLst/>
                <a:latin typeface="Garamond" panose="02020404030301010803" pitchFamily="18" charset="0"/>
              </a:rPr>
              <a:t>Housing</a:t>
            </a:r>
            <a:r>
              <a:rPr lang="es-ES_tradnl" sz="1400" b="0" i="0" u="none" strike="noStrike" noProof="0" dirty="0">
                <a:effectLst/>
                <a:latin typeface="Garamond" panose="02020404030301010803" pitchFamily="18" charset="0"/>
              </a:rPr>
              <a:t> Service (RHS)</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ederal Deposit Insurance Corporation (FDIC) – Middle East Monitor">
            <a:extLst>
              <a:ext uri="{FF2B5EF4-FFF2-40B4-BE49-F238E27FC236}">
                <a16:creationId xmlns:a16="http://schemas.microsoft.com/office/drawing/2014/main" id="{2AF9FDAB-C8EF-D959-6BC1-D710CEFD45BC}"/>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rcRect l="15855" r="15288" b="1"/>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21893C36-1061-8648-96AC-969FA8CE936E}"/>
              </a:ext>
            </a:extLst>
          </p:cNvPr>
          <p:cNvSpPr txBox="1"/>
          <p:nvPr/>
        </p:nvSpPr>
        <p:spPr>
          <a:xfrm>
            <a:off x="8814028" y="5858593"/>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middleeastmonitor.com/federal-deposit-insurance-corporation-fdic-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6321774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742069C-216A-F6EB-E3CF-BB01BB87013B}"/>
              </a:ext>
            </a:extLst>
          </p:cNvPr>
          <p:cNvSpPr>
            <a:spLocks noGrp="1" noChangeArrowheads="1"/>
          </p:cNvSpPr>
          <p:nvPr>
            <p:ph type="title"/>
          </p:nvPr>
        </p:nvSpPr>
        <p:spPr bwMode="auto">
          <a:xfrm>
            <a:off x="793662" y="386930"/>
            <a:ext cx="10066122" cy="129844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ctr" fontAlgn="base">
              <a:spcAft>
                <a:spcPct val="0"/>
              </a:spcAft>
              <a:buClrTx/>
              <a:buSzTx/>
              <a:tabLst/>
            </a:pPr>
            <a:r>
              <a:rPr kumimoji="0" lang="en-US" altLang="en-US" sz="4800" b="1" i="0" u="none" strike="noStrike" kern="1200" cap="none" normalizeH="0" baseline="0" dirty="0">
                <a:ln>
                  <a:noFill/>
                </a:ln>
                <a:solidFill>
                  <a:schemeClr val="tx1"/>
                </a:solidFill>
                <a:effectLst/>
                <a:latin typeface="Garamond" panose="02020404030301010803" pitchFamily="18" charset="0"/>
              </a:rPr>
              <a:t>§1024.36 Requests for information.</a:t>
            </a:r>
            <a:endParaRPr kumimoji="0" lang="en-US" altLang="en-US" sz="4800" b="0" i="0" u="none" strike="noStrike" kern="1200" cap="none" normalizeH="0" baseline="0" dirty="0">
              <a:ln>
                <a:noFill/>
              </a:ln>
              <a:solidFill>
                <a:schemeClr val="tx1"/>
              </a:solidFill>
              <a:effectLst/>
              <a:latin typeface="Garamond" panose="02020404030301010803" pitchFamily="18" charset="0"/>
            </a:endParaRP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93FEF4D8-8FFC-4A98-5124-043A45B15473}"/>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marL="0" indent="0" algn="just">
              <a:buNone/>
            </a:pPr>
            <a:r>
              <a:rPr lang="en-US" sz="3200" dirty="0">
                <a:latin typeface="Garamond" panose="02020404030301010803" pitchFamily="18" charset="0"/>
              </a:rPr>
              <a:t>(a) </a:t>
            </a:r>
            <a:r>
              <a:rPr lang="en-US" sz="3200" b="1" i="1" dirty="0">
                <a:latin typeface="Garamond" panose="02020404030301010803" pitchFamily="18" charset="0"/>
              </a:rPr>
              <a:t>Information Request</a:t>
            </a:r>
            <a:r>
              <a:rPr lang="en-US" sz="3200" dirty="0">
                <a:latin typeface="Garamond" panose="02020404030301010803" pitchFamily="18" charset="0"/>
              </a:rPr>
              <a:t>. A servicer shall comply with the requirements of this section for any written request for information from a borrower</a:t>
            </a:r>
          </a:p>
        </p:txBody>
      </p:sp>
      <p:pic>
        <p:nvPicPr>
          <p:cNvPr id="3" name="Content Placeholder 2" descr="Op-ed: This is not what democracy looks like | Halifax Media Co-op">
            <a:extLst>
              <a:ext uri="{FF2B5EF4-FFF2-40B4-BE49-F238E27FC236}">
                <a16:creationId xmlns:a16="http://schemas.microsoft.com/office/drawing/2014/main" id="{EF3ECEFB-6035-0CC5-458C-98CBE7BFDE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99726"/>
            <a:ext cx="5150277" cy="3283301"/>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36476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E555D-2FC3-03E0-5D7C-28F9CA1E65A5}"/>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3600" b="1" kern="1200" dirty="0">
                <a:solidFill>
                  <a:schemeClr val="tx1"/>
                </a:solidFill>
                <a:latin typeface="Garamond" panose="02020404030301010803" pitchFamily="18" charset="0"/>
              </a:rPr>
              <a:t>No </a:t>
            </a:r>
            <a:r>
              <a:rPr lang="en-US" sz="3600" b="1" kern="1200" dirty="0" err="1">
                <a:solidFill>
                  <a:schemeClr val="tx1"/>
                </a:solidFill>
                <a:latin typeface="Garamond" panose="02020404030301010803" pitchFamily="18" charset="0"/>
              </a:rPr>
              <a:t>siempre</a:t>
            </a:r>
            <a:r>
              <a:rPr lang="en-US" sz="3600" b="1" kern="1200" dirty="0">
                <a:solidFill>
                  <a:schemeClr val="tx1"/>
                </a:solidFill>
                <a:latin typeface="Garamond" panose="02020404030301010803" pitchFamily="18" charset="0"/>
              </a:rPr>
              <a:t> hay </a:t>
            </a:r>
            <a:r>
              <a:rPr lang="en-US" sz="3600" b="1" kern="1200" dirty="0" err="1">
                <a:solidFill>
                  <a:schemeClr val="tx1"/>
                </a:solidFill>
                <a:latin typeface="Garamond" panose="02020404030301010803" pitchFamily="18" charset="0"/>
              </a:rPr>
              <a:t>que</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cumplir</a:t>
            </a:r>
            <a:r>
              <a:rPr lang="en-US" sz="3600" b="1" kern="1200" dirty="0">
                <a:solidFill>
                  <a:schemeClr val="tx1"/>
                </a:solidFill>
                <a:latin typeface="Garamond" panose="02020404030301010803" pitchFamily="18" charset="0"/>
              </a:rPr>
              <a:t> con un QWR-RFI</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C7D7B8F6-4EF9-F395-F277-3EBEA9E19D04}"/>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20000"/>
          </a:bodyPr>
          <a:lstStyle/>
          <a:p>
            <a:pPr algn="just"/>
            <a:r>
              <a:rPr lang="es-ES_tradnl" sz="2400" noProof="0" dirty="0">
                <a:latin typeface="Garamond" panose="02020404030301010803" pitchFamily="18" charset="0"/>
              </a:rPr>
              <a:t>Las enmiendas del 2013 a Regulación X permiten a un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rechazar determinadas solicitudes de información cuando caen dentro de ciertas excepciones.</a:t>
            </a:r>
          </a:p>
          <a:p>
            <a:pPr algn="just"/>
            <a:r>
              <a:rPr lang="es-ES_tradnl" sz="2400" noProof="0" dirty="0">
                <a:latin typeface="Garamond" panose="02020404030301010803" pitchFamily="18" charset="0"/>
              </a:rPr>
              <a:t>Entre dichas excepciones están: </a:t>
            </a:r>
          </a:p>
          <a:p>
            <a:pPr lvl="1" algn="just"/>
            <a:r>
              <a:rPr lang="es-ES_tradnl" noProof="0" dirty="0">
                <a:latin typeface="Garamond" panose="02020404030301010803" pitchFamily="18" charset="0"/>
              </a:rPr>
              <a:t>las duplicativas, </a:t>
            </a:r>
          </a:p>
          <a:p>
            <a:pPr lvl="1" algn="just"/>
            <a:r>
              <a:rPr lang="es-ES_tradnl" noProof="0" dirty="0">
                <a:latin typeface="Garamond" panose="02020404030301010803" pitchFamily="18" charset="0"/>
              </a:rPr>
              <a:t>excesivamente amplias, </a:t>
            </a:r>
          </a:p>
          <a:p>
            <a:pPr lvl="1" algn="just"/>
            <a:r>
              <a:rPr lang="es-ES_tradnl" noProof="0" dirty="0">
                <a:latin typeface="Garamond" panose="02020404030301010803" pitchFamily="18" charset="0"/>
              </a:rPr>
              <a:t>indebidamente onerosas, o</a:t>
            </a:r>
          </a:p>
          <a:p>
            <a:pPr lvl="1" algn="just"/>
            <a:r>
              <a:rPr lang="es-ES_tradnl" noProof="0" dirty="0">
                <a:latin typeface="Garamond" panose="02020404030301010803" pitchFamily="18" charset="0"/>
              </a:rPr>
              <a:t>procuren información irrelevante, confidencial, propietaria o privilegiada.</a:t>
            </a:r>
          </a:p>
        </p:txBody>
      </p:sp>
      <p:pic>
        <p:nvPicPr>
          <p:cNvPr id="4" name="Content Placeholder 3" descr="Ililani Media: KIUC Plans to Strengthen the Electric Grid">
            <a:extLst>
              <a:ext uri="{FF2B5EF4-FFF2-40B4-BE49-F238E27FC236}">
                <a16:creationId xmlns:a16="http://schemas.microsoft.com/office/drawing/2014/main" id="{C479220F-38AF-CAEF-8FB1-53AFD43B06B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373089" y="2484255"/>
            <a:ext cx="4227163"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53003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45CDD1-D5A9-DCDB-AC79-FF2256FF0702}"/>
              </a:ext>
            </a:extLst>
          </p:cNvPr>
          <p:cNvSpPr>
            <a:spLocks noGrp="1"/>
          </p:cNvSpPr>
          <p:nvPr>
            <p:ph type="title"/>
          </p:nvPr>
        </p:nvSpPr>
        <p:spPr>
          <a:xfrm>
            <a:off x="5894962" y="479493"/>
            <a:ext cx="5458838" cy="1325563"/>
          </a:xfrm>
        </p:spPr>
        <p:txBody>
          <a:bodyPr vert="horz" lIns="91440" tIns="45720" rIns="91440" bIns="45720" rtlCol="0" anchor="ctr">
            <a:normAutofit fontScale="90000"/>
          </a:bodyPr>
          <a:lstStyle/>
          <a:p>
            <a:pPr algn="ctr"/>
            <a:r>
              <a:rPr lang="en-US" sz="4100" b="1" kern="1200" dirty="0">
                <a:solidFill>
                  <a:schemeClr val="tx1"/>
                </a:solidFill>
                <a:latin typeface="Garamond" panose="02020404030301010803" pitchFamily="18" charset="0"/>
              </a:rPr>
              <a:t>El </a:t>
            </a:r>
            <a:r>
              <a:rPr lang="en-US" sz="4100" b="1" kern="1200" dirty="0" err="1">
                <a:solidFill>
                  <a:schemeClr val="tx1"/>
                </a:solidFill>
                <a:latin typeface="Garamond" panose="02020404030301010803" pitchFamily="18" charset="0"/>
              </a:rPr>
              <a:t>riesgo</a:t>
            </a:r>
            <a:r>
              <a:rPr lang="en-US" sz="4100" b="1" kern="1200" dirty="0">
                <a:solidFill>
                  <a:schemeClr val="tx1"/>
                </a:solidFill>
                <a:latin typeface="Garamond" panose="02020404030301010803" pitchFamily="18" charset="0"/>
              </a:rPr>
              <a:t> para el servicer de no </a:t>
            </a:r>
            <a:r>
              <a:rPr lang="en-US" sz="4100" b="1" kern="1200" dirty="0" err="1">
                <a:solidFill>
                  <a:schemeClr val="tx1"/>
                </a:solidFill>
                <a:latin typeface="Garamond" panose="02020404030301010803" pitchFamily="18" charset="0"/>
              </a:rPr>
              <a:t>cumplir</a:t>
            </a:r>
            <a:r>
              <a:rPr lang="en-US" sz="4100" b="1" kern="1200" dirty="0">
                <a:solidFill>
                  <a:schemeClr val="tx1"/>
                </a:solidFill>
                <a:latin typeface="Garamond" panose="02020404030301010803" pitchFamily="18" charset="0"/>
              </a:rPr>
              <a:t> con un RFI</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Image by rawpixel.com | Free stock photo - 365455">
            <a:extLst>
              <a:ext uri="{FF2B5EF4-FFF2-40B4-BE49-F238E27FC236}">
                <a16:creationId xmlns:a16="http://schemas.microsoft.com/office/drawing/2014/main" id="{1FB98C46-F228-3291-9CD1-05815D3F114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3182" y="1289854"/>
            <a:ext cx="4777381" cy="410854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473D8F7-18E1-F442-8F70-D16B82041BAA}"/>
              </a:ext>
            </a:extLst>
          </p:cNvPr>
          <p:cNvSpPr>
            <a:spLocks noGrp="1"/>
          </p:cNvSpPr>
          <p:nvPr>
            <p:ph sz="half" idx="1"/>
          </p:nvPr>
        </p:nvSpPr>
        <p:spPr>
          <a:xfrm>
            <a:off x="5894962" y="1984443"/>
            <a:ext cx="5458838" cy="4192520"/>
          </a:xfrm>
        </p:spPr>
        <p:txBody>
          <a:bodyPr vert="horz" lIns="91440" tIns="45720" rIns="91440" bIns="45720" rtlCol="0">
            <a:normAutofit/>
          </a:bodyPr>
          <a:lstStyle/>
          <a:p>
            <a:pPr algn="just"/>
            <a:r>
              <a:rPr lang="es-ES_tradnl" sz="2400" noProof="0" dirty="0">
                <a:latin typeface="Garamond" panose="02020404030301010803" pitchFamily="18" charset="0"/>
              </a:rPr>
              <a:t>Pero, la denegatoria solo se puede dar si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a:t>
            </a:r>
            <a:r>
              <a:rPr lang="es-ES_tradnl" sz="2400" b="1" noProof="0" dirty="0">
                <a:latin typeface="Garamond" panose="02020404030301010803" pitchFamily="18" charset="0"/>
              </a:rPr>
              <a:t>determina razonablemente </a:t>
            </a:r>
            <a:r>
              <a:rPr lang="es-ES_tradnl" sz="2400" noProof="0" dirty="0">
                <a:latin typeface="Garamond" panose="02020404030301010803" pitchFamily="18" charset="0"/>
              </a:rPr>
              <a:t>que la información solicitada cae dentro de una de las excepciones.</a:t>
            </a:r>
          </a:p>
          <a:p>
            <a:pPr algn="just"/>
            <a:r>
              <a:rPr lang="es-ES_tradnl" sz="2400" noProof="0" dirty="0">
                <a:latin typeface="Garamond" panose="02020404030301010803" pitchFamily="18" charset="0"/>
              </a:rPr>
              <a:t>Por tanto, una denegatoria trae un gran riesgo para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Si este determina de manera irrazonable denegar bajo unas de las excepciones, está incumpliendo con sus obligaciones de 1024.36 y se está abriendo a una posible causa de acción.</a:t>
            </a:r>
          </a:p>
        </p:txBody>
      </p:sp>
    </p:spTree>
    <p:extLst>
      <p:ext uri="{BB962C8B-B14F-4D97-AF65-F5344CB8AC3E}">
        <p14:creationId xmlns:p14="http://schemas.microsoft.com/office/powerpoint/2010/main" val="30436636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D8A26-BEF7-3167-8731-156D34394957}"/>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s-ES_tradnl" sz="3100" b="1" noProof="0" dirty="0">
                <a:latin typeface="Garamond" panose="02020404030301010803" pitchFamily="18" charset="0"/>
              </a:rPr>
              <a:t>Para esto, es importante ver qué nos ilustra el CFPB </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B96211-60BF-C4B2-346F-A16285460782}"/>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algn="just"/>
            <a:r>
              <a:rPr lang="es-ES_tradnl" noProof="0" dirty="0">
                <a:latin typeface="Garamond" panose="02020404030301010803" pitchFamily="18" charset="0"/>
              </a:rPr>
              <a:t>La interpretación oficial nos ilustra de los conceptos y el razonamiento para determinar si la denegatoria de cumplir con un RFI es razonable y/o correcta.</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Restructure or Repeal? What’s the Best Way to Fix the Consumer ...">
            <a:extLst>
              <a:ext uri="{FF2B5EF4-FFF2-40B4-BE49-F238E27FC236}">
                <a16:creationId xmlns:a16="http://schemas.microsoft.com/office/drawing/2014/main" id="{E5AFED7A-6D02-4442-C81E-62B453B3EF7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6730" r="14413" b="1"/>
          <a:stretch>
            <a:fillRect/>
          </a:stretch>
        </p:blipFill>
        <p:spPr>
          <a:xfrm>
            <a:off x="5977788" y="799352"/>
            <a:ext cx="5425410" cy="5259296"/>
          </a:xfrm>
          <a:prstGeom prst="rect">
            <a:avLst/>
          </a:prstGeom>
        </p:spPr>
      </p:pic>
      <p:sp>
        <p:nvSpPr>
          <p:cNvPr id="9" name="TextBox 8">
            <a:extLst>
              <a:ext uri="{FF2B5EF4-FFF2-40B4-BE49-F238E27FC236}">
                <a16:creationId xmlns:a16="http://schemas.microsoft.com/office/drawing/2014/main" id="{B2214DAA-8E03-09FE-BD09-42BC9EE68549}"/>
              </a:ext>
            </a:extLst>
          </p:cNvPr>
          <p:cNvSpPr txBox="1"/>
          <p:nvPr/>
        </p:nvSpPr>
        <p:spPr>
          <a:xfrm>
            <a:off x="8814028" y="5858593"/>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cato.org/blog/restructure-or-repeal-whats-best-way-fix-consumer-financial-protection-bureau">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1541426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8C10C-24F9-91A4-B9E4-B03BEDA6FE9A}"/>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3400" b="1" dirty="0">
                <a:latin typeface="Garamond" panose="02020404030301010803" pitchFamily="18" charset="0"/>
              </a:rPr>
              <a:t>1024.36(f) Requirements not applicable</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C1C054-7147-2999-A30B-299C3A4BD2CA}"/>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marL="0" indent="0" algn="just">
              <a:buNone/>
            </a:pPr>
            <a:r>
              <a:rPr lang="en-US" sz="2000" dirty="0">
                <a:latin typeface="Garamond" panose="02020404030301010803" pitchFamily="18" charset="0"/>
              </a:rPr>
              <a:t>(f) Requirements not applicable—(1) </a:t>
            </a:r>
            <a:r>
              <a:rPr lang="en-US" sz="2000" i="1" dirty="0">
                <a:latin typeface="Garamond" panose="02020404030301010803" pitchFamily="18" charset="0"/>
              </a:rPr>
              <a:t>In general.</a:t>
            </a:r>
            <a:r>
              <a:rPr lang="en-US" sz="2000" dirty="0">
                <a:latin typeface="Garamond" panose="02020404030301010803" pitchFamily="18" charset="0"/>
              </a:rPr>
              <a:t> A servicer is not required to comply with the requirements of paragraphs (c) and (d) of this section if the servicer reasonably determines that any of the following apply:</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No swimming flag sign">
            <a:extLst>
              <a:ext uri="{FF2B5EF4-FFF2-40B4-BE49-F238E27FC236}">
                <a16:creationId xmlns:a16="http://schemas.microsoft.com/office/drawing/2014/main" id="{D96DC54D-B8D6-6325-21DD-4471A24C7359}"/>
              </a:ext>
            </a:extLst>
          </p:cNvPr>
          <p:cNvPicPr>
            <a:picLocks noGrp="1" noChangeAspect="1"/>
          </p:cNvPicPr>
          <p:nvPr>
            <p:ph sz="half" idx="2"/>
          </p:nvPr>
        </p:nvPicPr>
        <p:blipFill>
          <a:blip r:embed="rId2"/>
          <a:srcRect l="8629" r="22513"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9098969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4A545-A424-4985-56BC-ECCDD8D83D97}"/>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800" b="1" kern="1200" dirty="0">
                <a:solidFill>
                  <a:schemeClr val="tx1"/>
                </a:solidFill>
                <a:latin typeface="Garamond" panose="02020404030301010803" pitchFamily="18" charset="0"/>
              </a:rPr>
              <a:t>1024.36(f)(1)(</a:t>
            </a:r>
            <a:r>
              <a:rPr lang="en-US" sz="2800" b="1" kern="1200" dirty="0" err="1">
                <a:solidFill>
                  <a:schemeClr val="tx1"/>
                </a:solidFill>
                <a:latin typeface="Garamond" panose="02020404030301010803" pitchFamily="18" charset="0"/>
              </a:rPr>
              <a:t>i</a:t>
            </a:r>
            <a:r>
              <a:rPr lang="en-US" sz="2800" b="1" kern="1200" dirty="0">
                <a:solidFill>
                  <a:schemeClr val="tx1"/>
                </a:solidFill>
                <a:latin typeface="Garamond" panose="02020404030301010803" pitchFamily="18" charset="0"/>
              </a:rPr>
              <a:t>) QWR-RFI: Duplicative information</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35A73BEE-9B9E-06BD-3DDA-BD4660B3ECD6}"/>
              </a:ext>
            </a:extLst>
          </p:cNvPr>
          <p:cNvSpPr>
            <a:spLocks noGrp="1"/>
          </p:cNvSpPr>
          <p:nvPr>
            <p:ph sz="half" idx="1"/>
          </p:nvPr>
        </p:nvSpPr>
        <p:spPr>
          <a:xfrm>
            <a:off x="645066" y="2031101"/>
            <a:ext cx="4282984" cy="3511943"/>
          </a:xfrm>
        </p:spPr>
        <p:txBody>
          <a:bodyPr vert="horz" lIns="91440" tIns="45720" rIns="91440" bIns="45720" rtlCol="0" anchor="ctr">
            <a:normAutofit/>
          </a:bodyPr>
          <a:lstStyle/>
          <a:p>
            <a:pPr marL="0" indent="0" algn="just">
              <a:buNone/>
            </a:pPr>
            <a:r>
              <a:rPr lang="en-US" sz="2400" dirty="0">
                <a:latin typeface="Garamond" panose="02020404030301010803" pitchFamily="18" charset="0"/>
              </a:rPr>
              <a:t>(</a:t>
            </a:r>
            <a:r>
              <a:rPr lang="en-US" sz="2400" dirty="0" err="1">
                <a:latin typeface="Garamond" panose="02020404030301010803" pitchFamily="18" charset="0"/>
              </a:rPr>
              <a:t>i</a:t>
            </a:r>
            <a:r>
              <a:rPr lang="en-US" sz="2400" dirty="0">
                <a:latin typeface="Garamond" panose="02020404030301010803" pitchFamily="18" charset="0"/>
              </a:rPr>
              <a:t>) </a:t>
            </a:r>
            <a:r>
              <a:rPr lang="en-US" sz="2400" b="1" i="1" dirty="0">
                <a:latin typeface="Garamond" panose="02020404030301010803" pitchFamily="18" charset="0"/>
              </a:rPr>
              <a:t>Duplicative information</a:t>
            </a:r>
            <a:r>
              <a:rPr lang="en-US" sz="2400" b="1" dirty="0">
                <a:latin typeface="Garamond" panose="02020404030301010803" pitchFamily="18" charset="0"/>
              </a:rPr>
              <a:t>. </a:t>
            </a:r>
            <a:r>
              <a:rPr lang="en-US" sz="2400" dirty="0">
                <a:latin typeface="Garamond" panose="02020404030301010803" pitchFamily="18" charset="0"/>
              </a:rPr>
              <a:t>The information requested is substantially the same as information previously requested by the borrower for which the servicer has previously complied with its obligation to respond pursuant to paragraphs (c) and (d) of this section.</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088CCC3-11AE-0300-A029-D05EC339DE98}"/>
              </a:ext>
            </a:extLst>
          </p:cNvPr>
          <p:cNvPicPr>
            <a:picLocks noGrp="1" noChangeAspect="1"/>
          </p:cNvPicPr>
          <p:nvPr>
            <p:ph sz="half" idx="2"/>
          </p:nvPr>
        </p:nvPicPr>
        <p:blipFill>
          <a:blip r:embed="rId2"/>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1752927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BAF33-23A7-26F8-2345-DE28A802FA18}"/>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100" b="1" kern="1200" dirty="0">
                <a:solidFill>
                  <a:schemeClr val="tx1"/>
                </a:solidFill>
                <a:latin typeface="Garamond" panose="02020404030301010803" pitchFamily="18" charset="0"/>
              </a:rPr>
              <a:t>1024.36(f)(1)(</a:t>
            </a:r>
            <a:r>
              <a:rPr lang="en-US" sz="4100" b="1" kern="1200" dirty="0" err="1">
                <a:solidFill>
                  <a:schemeClr val="tx1"/>
                </a:solidFill>
                <a:latin typeface="Garamond" panose="02020404030301010803" pitchFamily="18" charset="0"/>
              </a:rPr>
              <a:t>i</a:t>
            </a:r>
            <a:r>
              <a:rPr lang="en-US" sz="4100" b="1" kern="1200" dirty="0">
                <a:solidFill>
                  <a:schemeClr val="tx1"/>
                </a:solidFill>
                <a:latin typeface="Garamond" panose="02020404030301010803" pitchFamily="18" charset="0"/>
              </a:rPr>
              <a:t>) QWR-RFI: Duplicative information – </a:t>
            </a:r>
            <a:r>
              <a:rPr lang="en-US" sz="4100" b="1" kern="1200" dirty="0" err="1">
                <a:solidFill>
                  <a:schemeClr val="tx1"/>
                </a:solidFill>
                <a:latin typeface="Garamond" panose="02020404030301010803" pitchFamily="18" charset="0"/>
              </a:rPr>
              <a:t>Interpretación</a:t>
            </a:r>
            <a:r>
              <a:rPr lang="en-US" sz="4100" b="1" kern="1200" dirty="0">
                <a:solidFill>
                  <a:schemeClr val="tx1"/>
                </a:solidFill>
                <a:latin typeface="Garamond" panose="02020404030301010803" pitchFamily="18" charset="0"/>
              </a:rPr>
              <a:t> </a:t>
            </a:r>
            <a:r>
              <a:rPr lang="en-US" sz="4100" b="1" kern="1200" dirty="0" err="1">
                <a:solidFill>
                  <a:schemeClr val="tx1"/>
                </a:solidFill>
                <a:latin typeface="Garamond" panose="02020404030301010803" pitchFamily="18" charset="0"/>
              </a:rPr>
              <a:t>oficial</a:t>
            </a:r>
            <a:endParaRPr lang="en-US" sz="41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7870DF-56DF-5ED3-D24D-25EB9B69ED1C}"/>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1600" noProof="0" dirty="0">
                <a:latin typeface="Garamond" panose="02020404030301010803" pitchFamily="18" charset="0"/>
              </a:rPr>
              <a:t>Una solicitud de información presentada por un prestatario respecto a un tipo de información que puede variar con el tiempo no se considera sustancialmente igual a una solicitud anterior sobre esa misma materia cuando la solicitud posterior abarca un periodo distinto al cubierto por la primera.</a:t>
            </a:r>
          </a:p>
          <a:p>
            <a:pPr algn="just"/>
            <a:r>
              <a:rPr lang="es-ES_tradnl" sz="1600" noProof="0" dirty="0">
                <a:latin typeface="Garamond" panose="02020404030301010803" pitchFamily="18" charset="0"/>
              </a:rPr>
              <a:t>Un representante autorizado puede presentar una nuevo RFI aun cuando procure información sustancialmente similar a la solicitada anteriormente cuando el </a:t>
            </a:r>
            <a:r>
              <a:rPr lang="es-ES_tradnl" sz="1600" i="1" noProof="0" dirty="0" err="1">
                <a:latin typeface="Garamond" panose="02020404030301010803" pitchFamily="18" charset="0"/>
              </a:rPr>
              <a:t>servicer</a:t>
            </a:r>
            <a:r>
              <a:rPr lang="es-ES_tradnl" sz="1600" noProof="0" dirty="0">
                <a:latin typeface="Garamond" panose="02020404030301010803" pitchFamily="18" charset="0"/>
              </a:rPr>
              <a:t> nunca cumplió con los requisitos reglamentarios de acuse de recibo y respuesta establecidos en 1024.36(c) y (d) respecto a la solicitud original.</a:t>
            </a:r>
          </a:p>
        </p:txBody>
      </p:sp>
      <p:pic>
        <p:nvPicPr>
          <p:cNvPr id="6" name="Content Placeholder 5" descr="Duplicative Transaction Deception: Guide &amp; Best Practices">
            <a:extLst>
              <a:ext uri="{FF2B5EF4-FFF2-40B4-BE49-F238E27FC236}">
                <a16:creationId xmlns:a16="http://schemas.microsoft.com/office/drawing/2014/main" id="{96D94245-4F3E-E0D3-EAC0-4440216FF8E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892862"/>
            <a:ext cx="5150277" cy="289703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3199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1F5BF-EA4A-7D5A-2374-D10A99B6C16D}"/>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4800" kern="1200" noProof="0" dirty="0">
                <a:solidFill>
                  <a:schemeClr val="tx1"/>
                </a:solidFill>
                <a:latin typeface="Garamond" panose="02020404030301010803" pitchFamily="18" charset="0"/>
              </a:rPr>
              <a:t>Ejemplo:</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81D122-EEED-5F52-1E10-65E3A1766E6A}"/>
              </a:ext>
            </a:extLst>
          </p:cNvPr>
          <p:cNvSpPr>
            <a:spLocks noGrp="1"/>
          </p:cNvSpPr>
          <p:nvPr>
            <p:ph sz="half" idx="1"/>
          </p:nvPr>
        </p:nvSpPr>
        <p:spPr>
          <a:xfrm>
            <a:off x="793661" y="2599509"/>
            <a:ext cx="4530898" cy="3639450"/>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Una solicitud de historial de pagos, cargos, adelantos corporativos del préstamo para los años 2023-2025 no necesariamente es duplicativa si previamente se solicitó lo mismo para los años 2020-2022.</a:t>
            </a:r>
          </a:p>
          <a:p>
            <a:pPr algn="just"/>
            <a:r>
              <a:rPr lang="es-ES_tradnl" sz="2400" noProof="0" dirty="0">
                <a:latin typeface="Garamond" panose="02020404030301010803" pitchFamily="18" charset="0"/>
              </a:rPr>
              <a:t>Es decir, el banco no puede rechazar automáticamente un RFI simplemente porque la solicitud anterior es parecida.</a:t>
            </a:r>
          </a:p>
        </p:txBody>
      </p:sp>
      <p:pic>
        <p:nvPicPr>
          <p:cNvPr id="6" name="Content Placeholder 5" descr="Guide to the FICO Credit Score - US Credit Card Guide">
            <a:extLst>
              <a:ext uri="{FF2B5EF4-FFF2-40B4-BE49-F238E27FC236}">
                <a16:creationId xmlns:a16="http://schemas.microsoft.com/office/drawing/2014/main" id="{8C721883-3237-F651-77F3-1F6FBE9DAD8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3073121"/>
            <a:ext cx="5150277" cy="2536511"/>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4E68A9A-0E99-27E5-17E4-117F2DB74A92}"/>
              </a:ext>
            </a:extLst>
          </p:cNvPr>
          <p:cNvSpPr txBox="1"/>
          <p:nvPr/>
        </p:nvSpPr>
        <p:spPr>
          <a:xfrm>
            <a:off x="8451800" y="5409577"/>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uscreditcardguide.com/guide-to-the-fico-credit-scor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449504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A14BC-7D5B-4EF8-B26E-5C6DFA3B641E}"/>
              </a:ext>
            </a:extLst>
          </p:cNvPr>
          <p:cNvSpPr>
            <a:spLocks noGrp="1"/>
          </p:cNvSpPr>
          <p:nvPr>
            <p:ph type="title"/>
          </p:nvPr>
        </p:nvSpPr>
        <p:spPr>
          <a:xfrm>
            <a:off x="517889" y="4883544"/>
            <a:ext cx="3876086" cy="1556907"/>
          </a:xfrm>
        </p:spPr>
        <p:txBody>
          <a:bodyPr vert="horz" lIns="91440" tIns="45720" rIns="91440" bIns="45720" rtlCol="0" anchor="ctr">
            <a:normAutofit fontScale="90000"/>
          </a:bodyPr>
          <a:lstStyle/>
          <a:p>
            <a:pPr algn="ctr"/>
            <a:r>
              <a:rPr lang="en-US" sz="2700" b="1" dirty="0">
                <a:latin typeface="Garamond" panose="02020404030301010803" pitchFamily="18" charset="0"/>
              </a:rPr>
              <a:t>1024.36(f)(1)(ii) QWR-RFI: Confidential, proprietary or privileged information</a:t>
            </a:r>
          </a:p>
        </p:txBody>
      </p:sp>
      <p:sp>
        <p:nvSpPr>
          <p:cNvPr id="14" name="Rectangle 13">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rivileged - Wikipedia">
            <a:extLst>
              <a:ext uri="{FF2B5EF4-FFF2-40B4-BE49-F238E27FC236}">
                <a16:creationId xmlns:a16="http://schemas.microsoft.com/office/drawing/2014/main" id="{CE88942A-B9A4-AA67-ECC0-7623A16F007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4048" b="29932"/>
          <a:stretch>
            <a:fillRect/>
          </a:stretch>
        </p:blipFill>
        <p:spPr>
          <a:xfrm>
            <a:off x="959205" y="364142"/>
            <a:ext cx="10369645" cy="3867993"/>
          </a:xfrm>
          <a:prstGeom prst="rect">
            <a:avLst/>
          </a:prstGeom>
        </p:spPr>
      </p:pic>
      <p:sp>
        <p:nvSpPr>
          <p:cNvPr id="18" name="Rectangle 17">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8C7B9E-8F17-089C-5B51-D668DB9CEAA0}"/>
              </a:ext>
            </a:extLst>
          </p:cNvPr>
          <p:cNvSpPr>
            <a:spLocks noGrp="1"/>
          </p:cNvSpPr>
          <p:nvPr>
            <p:ph sz="half" idx="1"/>
          </p:nvPr>
        </p:nvSpPr>
        <p:spPr>
          <a:xfrm>
            <a:off x="5162719" y="4883544"/>
            <a:ext cx="6586915" cy="1556907"/>
          </a:xfrm>
        </p:spPr>
        <p:txBody>
          <a:bodyPr vert="horz" lIns="91440" tIns="45720" rIns="91440" bIns="45720" rtlCol="0" anchor="ctr">
            <a:normAutofit/>
          </a:bodyPr>
          <a:lstStyle/>
          <a:p>
            <a:pPr marL="0" indent="0" algn="just">
              <a:buNone/>
            </a:pPr>
            <a:r>
              <a:rPr lang="en-US" dirty="0">
                <a:latin typeface="Garamond" panose="02020404030301010803" pitchFamily="18" charset="0"/>
              </a:rPr>
              <a:t>(ii) </a:t>
            </a:r>
            <a:r>
              <a:rPr lang="en-US" b="1" i="1" dirty="0">
                <a:latin typeface="Garamond" panose="02020404030301010803" pitchFamily="18" charset="0"/>
              </a:rPr>
              <a:t>Confidential, proprietary or privileged information.</a:t>
            </a:r>
            <a:r>
              <a:rPr lang="en-US" b="1" dirty="0">
                <a:latin typeface="Garamond" panose="02020404030301010803" pitchFamily="18" charset="0"/>
              </a:rPr>
              <a:t> </a:t>
            </a:r>
            <a:r>
              <a:rPr lang="en-US" dirty="0">
                <a:latin typeface="Garamond" panose="02020404030301010803" pitchFamily="18" charset="0"/>
              </a:rPr>
              <a:t>The information requested is confidential, proprietary or privileged.</a:t>
            </a:r>
          </a:p>
        </p:txBody>
      </p:sp>
      <p:sp>
        <p:nvSpPr>
          <p:cNvPr id="7" name="TextBox 6">
            <a:extLst>
              <a:ext uri="{FF2B5EF4-FFF2-40B4-BE49-F238E27FC236}">
                <a16:creationId xmlns:a16="http://schemas.microsoft.com/office/drawing/2014/main" id="{E3FB0E9B-1EAA-BA0A-E8B6-DCEA2313E749}"/>
              </a:ext>
            </a:extLst>
          </p:cNvPr>
          <p:cNvSpPr txBox="1"/>
          <p:nvPr/>
        </p:nvSpPr>
        <p:spPr>
          <a:xfrm>
            <a:off x="8896774" y="4032080"/>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t.wikipedia.org/wiki/Privileged">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000216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Compensation scheme receives 1,600 claims from BlackBee investors ...">
            <a:extLst>
              <a:ext uri="{FF2B5EF4-FFF2-40B4-BE49-F238E27FC236}">
                <a16:creationId xmlns:a16="http://schemas.microsoft.com/office/drawing/2014/main" id="{35A0258C-2240-98C1-DD01-60B5089A91D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5976"/>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EF0F3-0169-9E3B-88E5-42F16EBB6F66}"/>
              </a:ext>
            </a:extLst>
          </p:cNvPr>
          <p:cNvSpPr>
            <a:spLocks noGrp="1"/>
          </p:cNvSpPr>
          <p:nvPr>
            <p:ph type="title"/>
          </p:nvPr>
        </p:nvSpPr>
        <p:spPr>
          <a:xfrm>
            <a:off x="838200" y="365125"/>
            <a:ext cx="3822189" cy="1899912"/>
          </a:xfrm>
        </p:spPr>
        <p:txBody>
          <a:bodyPr vert="horz" lIns="91440" tIns="45720" rIns="91440" bIns="45720" rtlCol="0" anchor="ctr">
            <a:normAutofit/>
          </a:bodyPr>
          <a:lstStyle/>
          <a:p>
            <a:pPr algn="ctr"/>
            <a:r>
              <a:rPr lang="en-US" sz="2500" b="1" dirty="0">
                <a:latin typeface="Garamond" panose="02020404030301010803" pitchFamily="18" charset="0"/>
              </a:rPr>
              <a:t>1024.36(f)(1)(ii) QWR-RFI: Confidential, proprietary or privileged information – </a:t>
            </a:r>
            <a:r>
              <a:rPr lang="en-US" sz="2500" b="1" dirty="0" err="1">
                <a:latin typeface="Garamond" panose="02020404030301010803" pitchFamily="18" charset="0"/>
              </a:rPr>
              <a:t>Interpretación</a:t>
            </a:r>
            <a:r>
              <a:rPr lang="en-US" sz="2500" b="1" dirty="0">
                <a:latin typeface="Garamond" panose="02020404030301010803" pitchFamily="18" charset="0"/>
              </a:rPr>
              <a:t> </a:t>
            </a:r>
            <a:r>
              <a:rPr lang="en-US" sz="2500" b="1" dirty="0" err="1">
                <a:latin typeface="Garamond" panose="02020404030301010803" pitchFamily="18" charset="0"/>
              </a:rPr>
              <a:t>oficial</a:t>
            </a:r>
            <a:endParaRPr lang="en-US" sz="2500" b="1" dirty="0">
              <a:latin typeface="Garamond" panose="02020404030301010803" pitchFamily="18" charset="0"/>
            </a:endParaRPr>
          </a:p>
        </p:txBody>
      </p:sp>
      <p:sp>
        <p:nvSpPr>
          <p:cNvPr id="3" name="Content Placeholder 2">
            <a:extLst>
              <a:ext uri="{FF2B5EF4-FFF2-40B4-BE49-F238E27FC236}">
                <a16:creationId xmlns:a16="http://schemas.microsoft.com/office/drawing/2014/main" id="{87533188-5F38-97B5-BA93-0C8B7C3AA6E8}"/>
              </a:ext>
            </a:extLst>
          </p:cNvPr>
          <p:cNvSpPr>
            <a:spLocks noGrp="1"/>
          </p:cNvSpPr>
          <p:nvPr>
            <p:ph sz="half" idx="1"/>
          </p:nvPr>
        </p:nvSpPr>
        <p:spPr>
          <a:xfrm>
            <a:off x="838200" y="2434201"/>
            <a:ext cx="3822189" cy="3742762"/>
          </a:xfrm>
        </p:spPr>
        <p:txBody>
          <a:bodyPr vert="horz" lIns="91440" tIns="45720" rIns="91440" bIns="45720" rtlCol="0">
            <a:noAutofit/>
          </a:bodyPr>
          <a:lstStyle/>
          <a:p>
            <a:pPr algn="just"/>
            <a:r>
              <a:rPr lang="es-ES_tradnl" sz="1800" noProof="0" dirty="0">
                <a:latin typeface="Garamond" panose="02020404030301010803" pitchFamily="18" charset="0"/>
              </a:rPr>
              <a:t>La interpretación oficial nos indica como información confidencial, propietaria o privilegiada:</a:t>
            </a:r>
          </a:p>
          <a:p>
            <a:pPr lvl="1" algn="just"/>
            <a:r>
              <a:rPr lang="es-ES_tradnl" sz="1800" noProof="0" dirty="0">
                <a:latin typeface="Garamond" panose="02020404030301010803" pitchFamily="18" charset="0"/>
              </a:rPr>
              <a:t>Información relacionada con la administración o rentabilidad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incluyendo información suministrada a sus inversionistas.</a:t>
            </a:r>
          </a:p>
          <a:p>
            <a:pPr lvl="1" algn="just"/>
            <a:r>
              <a:rPr lang="es-ES_tradnl" sz="1800" noProof="0" dirty="0">
                <a:latin typeface="Garamond" panose="02020404030301010803" pitchFamily="18" charset="0"/>
              </a:rPr>
              <a:t>Información relativa a compensaciones, bonificaciones, evaluaciones o acciones de personal relacionadas con empleados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incluyendo aquellos responsables de administrar la cuenta hipotecaria.</a:t>
            </a:r>
          </a:p>
        </p:txBody>
      </p:sp>
    </p:spTree>
    <p:extLst>
      <p:ext uri="{BB962C8B-B14F-4D97-AF65-F5344CB8AC3E}">
        <p14:creationId xmlns:p14="http://schemas.microsoft.com/office/powerpoint/2010/main" val="8180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C2C98-DA89-0ECF-A173-854DA4669119}"/>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3400" b="1" kern="1200" dirty="0">
                <a:solidFill>
                  <a:schemeClr val="tx1"/>
                </a:solidFill>
                <a:latin typeface="Garamond" panose="02020404030301010803" pitchFamily="18" charset="0"/>
              </a:rPr>
              <a:t>1024.36(f)(1)(ii) QWR-RFI: Confidential, proprietary or privileged information – </a:t>
            </a:r>
            <a:r>
              <a:rPr lang="en-US" sz="3400" b="1" kern="1200" dirty="0" err="1">
                <a:solidFill>
                  <a:schemeClr val="tx1"/>
                </a:solidFill>
                <a:latin typeface="Garamond" panose="02020404030301010803" pitchFamily="18" charset="0"/>
              </a:rPr>
              <a:t>Interpretación</a:t>
            </a:r>
            <a:r>
              <a:rPr lang="en-US" sz="3400" b="1" kern="1200" dirty="0">
                <a:solidFill>
                  <a:schemeClr val="tx1"/>
                </a:solidFill>
                <a:latin typeface="Garamond" panose="02020404030301010803" pitchFamily="18" charset="0"/>
              </a:rPr>
              <a:t> </a:t>
            </a:r>
            <a:r>
              <a:rPr lang="en-US" sz="3400" b="1" kern="1200" dirty="0" err="1">
                <a:solidFill>
                  <a:schemeClr val="tx1"/>
                </a:solidFill>
                <a:latin typeface="Garamond" panose="02020404030301010803" pitchFamily="18" charset="0"/>
              </a:rPr>
              <a:t>oficial</a:t>
            </a:r>
            <a:endParaRPr lang="en-US" sz="3400"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C5BCAB-E169-C760-7747-AA9F80A14B6C}"/>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1" algn="just"/>
            <a:r>
              <a:rPr lang="es-ES_tradnl" sz="2800" noProof="0" dirty="0">
                <a:latin typeface="Garamond" panose="02020404030301010803" pitchFamily="18" charset="0"/>
              </a:rPr>
              <a:t>Registros de informes de examen, auditorías de cumplimiento, querellas de prestatarios, investigaciones internas o investigaciones externas.</a:t>
            </a:r>
          </a:p>
          <a:p>
            <a:pPr lvl="1" algn="just"/>
            <a:r>
              <a:rPr lang="es-ES_tradnl" sz="2800" noProof="0" dirty="0">
                <a:latin typeface="Garamond" panose="02020404030301010803" pitchFamily="18" charset="0"/>
              </a:rPr>
              <a:t>Información protegida por el privilegio abogado-cliente. </a:t>
            </a:r>
          </a:p>
        </p:txBody>
      </p:sp>
      <p:pic>
        <p:nvPicPr>
          <p:cNvPr id="6" name="Content Placeholder 5" descr="Why proprietary data is your most defensible AI citation asset">
            <a:extLst>
              <a:ext uri="{FF2B5EF4-FFF2-40B4-BE49-F238E27FC236}">
                <a16:creationId xmlns:a16="http://schemas.microsoft.com/office/drawing/2014/main" id="{4BFDCA30-1B84-07A4-DC5B-CA4F083889A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892862"/>
            <a:ext cx="5150277" cy="2897029"/>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843574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4A8F-701B-8AAC-16CE-33D2E97FBDCA}"/>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000" b="1" kern="1200" dirty="0">
                <a:solidFill>
                  <a:schemeClr val="tx1"/>
                </a:solidFill>
                <a:latin typeface="Garamond" panose="02020404030301010803" pitchFamily="18" charset="0"/>
              </a:rPr>
              <a:t>1024.36(f)(1)(ii) QWR-RFI: Confidential, proprietary or privileged information – </a:t>
            </a:r>
            <a:r>
              <a:rPr lang="en-US" sz="2000" b="1" kern="1200" dirty="0" err="1">
                <a:solidFill>
                  <a:schemeClr val="tx1"/>
                </a:solidFill>
                <a:latin typeface="Garamond" panose="02020404030301010803" pitchFamily="18" charset="0"/>
              </a:rPr>
              <a:t>Interpretación</a:t>
            </a:r>
            <a:r>
              <a:rPr lang="en-US" sz="2000" b="1" kern="1200" dirty="0">
                <a:solidFill>
                  <a:schemeClr val="tx1"/>
                </a:solidFill>
                <a:latin typeface="Garamond" panose="02020404030301010803" pitchFamily="18" charset="0"/>
              </a:rPr>
              <a:t> </a:t>
            </a:r>
            <a:r>
              <a:rPr lang="en-US" sz="2000" b="1" kern="1200" dirty="0" err="1">
                <a:solidFill>
                  <a:schemeClr val="tx1"/>
                </a:solidFill>
                <a:latin typeface="Garamond" panose="02020404030301010803" pitchFamily="18" charset="0"/>
              </a:rPr>
              <a:t>oficial</a:t>
            </a:r>
            <a:endParaRPr lang="en-US" sz="20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13DE1A-7E9B-6F31-3F51-833249EFAAD6}"/>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20000"/>
          </a:bodyPr>
          <a:lstStyle/>
          <a:p>
            <a:pPr algn="just"/>
            <a:r>
              <a:rPr lang="es-ES_tradnl" sz="1800" noProof="0" dirty="0">
                <a:latin typeface="Garamond" panose="02020404030301010803" pitchFamily="18" charset="0"/>
              </a:rPr>
              <a:t>La propuesta oficial incluía información corporativa general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como parte de esta excepción.</a:t>
            </a:r>
          </a:p>
          <a:p>
            <a:pPr algn="just"/>
            <a:r>
              <a:rPr lang="es-ES_tradnl" sz="1800" noProof="0" dirty="0">
                <a:latin typeface="Garamond" panose="02020404030301010803" pitchFamily="18" charset="0"/>
              </a:rPr>
              <a:t>El banco apoyó dentro de esa propuesta los </a:t>
            </a:r>
            <a:r>
              <a:rPr lang="es-ES_tradnl" sz="1800" i="1" noProof="0" dirty="0" err="1">
                <a:latin typeface="Garamond" panose="02020404030301010803" pitchFamily="18" charset="0"/>
              </a:rPr>
              <a:t>Pooling</a:t>
            </a:r>
            <a:r>
              <a:rPr lang="es-ES_tradnl" sz="1800" i="1" noProof="0" dirty="0">
                <a:latin typeface="Garamond" panose="02020404030301010803" pitchFamily="18" charset="0"/>
              </a:rPr>
              <a:t> and </a:t>
            </a:r>
            <a:r>
              <a:rPr lang="es-ES_tradnl" sz="1800" i="1" noProof="0" dirty="0" err="1">
                <a:latin typeface="Garamond" panose="02020404030301010803" pitchFamily="18" charset="0"/>
              </a:rPr>
              <a:t>Servicing</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Agreements</a:t>
            </a:r>
            <a:r>
              <a:rPr lang="es-ES_tradnl" sz="1800" i="1" noProof="0" dirty="0">
                <a:latin typeface="Garamond" panose="02020404030301010803" pitchFamily="18" charset="0"/>
              </a:rPr>
              <a:t> (PSA)</a:t>
            </a:r>
            <a:r>
              <a:rPr lang="es-ES_tradnl" sz="1800" noProof="0" dirty="0">
                <a:latin typeface="Garamond" panose="02020404030301010803" pitchFamily="18" charset="0"/>
              </a:rPr>
              <a:t> como información corporativa general excluida de divulgación.</a:t>
            </a:r>
          </a:p>
          <a:p>
            <a:pPr algn="just"/>
            <a:r>
              <a:rPr lang="es-ES_tradnl" sz="1800" noProof="0" dirty="0">
                <a:latin typeface="Garamond" panose="02020404030301010803" pitchFamily="18" charset="0"/>
              </a:rPr>
              <a:t>Las organizaciones del consumidor se opusieron indicando que los PSA no son documentos confidenciales o propietarios. </a:t>
            </a:r>
          </a:p>
          <a:p>
            <a:pPr algn="just"/>
            <a:r>
              <a:rPr lang="es-ES_tradnl" sz="1800" noProof="0" dirty="0">
                <a:latin typeface="Garamond" panose="02020404030301010803" pitchFamily="18" charset="0"/>
              </a:rPr>
              <a:t>Además, de indicar que eran importantes porque se solían invocar para sostener, erróneamente, que carecían de autoridad para ofrecer modificaciones de préstamo u otras alternativas de mitigación de pérdidas.</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SA announces first step in $200M investment, PSA Europe to start ...">
            <a:extLst>
              <a:ext uri="{FF2B5EF4-FFF2-40B4-BE49-F238E27FC236}">
                <a16:creationId xmlns:a16="http://schemas.microsoft.com/office/drawing/2014/main" id="{69F493F2-8434-39D6-D581-AA4EA0FB67C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729685"/>
            <a:ext cx="5628018" cy="3165760"/>
          </a:xfrm>
          <a:prstGeom prst="rect">
            <a:avLst/>
          </a:prstGeom>
        </p:spPr>
      </p:pic>
    </p:spTree>
    <p:extLst>
      <p:ext uri="{BB962C8B-B14F-4D97-AF65-F5344CB8AC3E}">
        <p14:creationId xmlns:p14="http://schemas.microsoft.com/office/powerpoint/2010/main" val="1967181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A7529-EF16-C852-BBA2-E137F8DC5759}"/>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000" b="1" kern="1200" dirty="0">
                <a:solidFill>
                  <a:schemeClr val="tx1"/>
                </a:solidFill>
                <a:latin typeface="Garamond" panose="02020404030301010803" pitchFamily="18" charset="0"/>
              </a:rPr>
              <a:t>1024.36(f)(1)(ii) QWR-RFI: Confidential, proprietary or privileged information – </a:t>
            </a:r>
            <a:r>
              <a:rPr lang="en-US" sz="2000" b="1" kern="1200" dirty="0" err="1">
                <a:solidFill>
                  <a:schemeClr val="tx1"/>
                </a:solidFill>
                <a:latin typeface="Garamond" panose="02020404030301010803" pitchFamily="18" charset="0"/>
              </a:rPr>
              <a:t>Interpretación</a:t>
            </a:r>
            <a:r>
              <a:rPr lang="en-US" sz="2000" b="1" kern="1200" dirty="0">
                <a:solidFill>
                  <a:schemeClr val="tx1"/>
                </a:solidFill>
                <a:latin typeface="Garamond" panose="02020404030301010803" pitchFamily="18" charset="0"/>
              </a:rPr>
              <a:t> </a:t>
            </a:r>
            <a:r>
              <a:rPr lang="en-US" sz="2000" b="1" kern="1200" dirty="0" err="1">
                <a:solidFill>
                  <a:schemeClr val="tx1"/>
                </a:solidFill>
                <a:latin typeface="Garamond" panose="02020404030301010803" pitchFamily="18" charset="0"/>
              </a:rPr>
              <a:t>oficial</a:t>
            </a:r>
            <a:endParaRPr lang="en-US" sz="20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66373F-8165-7991-6DBE-5FCAEF55593B}"/>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20000"/>
          </a:bodyPr>
          <a:lstStyle/>
          <a:p>
            <a:pPr algn="just"/>
            <a:r>
              <a:rPr lang="es-ES_tradnl" noProof="0" dirty="0">
                <a:latin typeface="Garamond" panose="02020404030301010803" pitchFamily="18" charset="0"/>
              </a:rPr>
              <a:t>La regla final eliminó información corporativa general.</a:t>
            </a:r>
          </a:p>
          <a:p>
            <a:pPr algn="just"/>
            <a:r>
              <a:rPr lang="es-ES_tradnl" noProof="0" dirty="0">
                <a:latin typeface="Garamond" panose="02020404030301010803" pitchFamily="18" charset="0"/>
              </a:rPr>
              <a:t>También coincidió que los PSA no son documentos confidenciales.</a:t>
            </a:r>
          </a:p>
          <a:p>
            <a:pPr algn="just"/>
            <a:r>
              <a:rPr lang="es-ES_tradnl" noProof="0" dirty="0">
                <a:latin typeface="Garamond" panose="02020404030301010803" pitchFamily="18" charset="0"/>
              </a:rPr>
              <a:t>Estos, PSA solamente pueden ser denegados si aplica alguna de las exclusiones de 1024.36(f).</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Impact of Corporate Governance on Sustainability: A Study of the Indian ...">
            <a:extLst>
              <a:ext uri="{FF2B5EF4-FFF2-40B4-BE49-F238E27FC236}">
                <a16:creationId xmlns:a16="http://schemas.microsoft.com/office/drawing/2014/main" id="{BE20C124-335F-1ED1-A169-2BD452C07E7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096533"/>
            <a:ext cx="5628018" cy="4432063"/>
          </a:xfrm>
          <a:prstGeom prst="rect">
            <a:avLst/>
          </a:prstGeom>
        </p:spPr>
      </p:pic>
      <p:sp>
        <p:nvSpPr>
          <p:cNvPr id="7" name="TextBox 6">
            <a:extLst>
              <a:ext uri="{FF2B5EF4-FFF2-40B4-BE49-F238E27FC236}">
                <a16:creationId xmlns:a16="http://schemas.microsoft.com/office/drawing/2014/main" id="{EB35CA43-1CC0-1691-56E4-9F9AEEE62F6D}"/>
              </a:ext>
            </a:extLst>
          </p:cNvPr>
          <p:cNvSpPr txBox="1"/>
          <p:nvPr/>
        </p:nvSpPr>
        <p:spPr>
          <a:xfrm>
            <a:off x="9318332" y="5328541"/>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abacademies.org/articles/impact-of-corporate-governance-on-sustainability-a-study-of-the-indian-fmcg-industry-6922.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34571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56FDF-9CC2-935E-8154-B98B4021FE59}"/>
              </a:ext>
            </a:extLst>
          </p:cNvPr>
          <p:cNvSpPr>
            <a:spLocks noGrp="1"/>
          </p:cNvSpPr>
          <p:nvPr>
            <p:ph type="title"/>
          </p:nvPr>
        </p:nvSpPr>
        <p:spPr>
          <a:xfrm>
            <a:off x="645064" y="525982"/>
            <a:ext cx="4282983" cy="1200361"/>
          </a:xfrm>
        </p:spPr>
        <p:txBody>
          <a:bodyPr vert="horz" lIns="91440" tIns="45720" rIns="91440" bIns="45720" rtlCol="0" anchor="b">
            <a:normAutofit fontScale="90000"/>
          </a:bodyPr>
          <a:lstStyle/>
          <a:p>
            <a:pPr algn="ctr"/>
            <a:r>
              <a:rPr lang="en-US" sz="2400" b="1" dirty="0">
                <a:latin typeface="Garamond" panose="02020404030301010803" pitchFamily="18" charset="0"/>
              </a:rPr>
              <a:t>1024.36(f)(1)(ii) QWR-RFI: Confidential, proprietary or privileged information – </a:t>
            </a:r>
            <a:r>
              <a:rPr lang="en-US" sz="2400" b="1" dirty="0" err="1">
                <a:latin typeface="Garamond" panose="02020404030301010803" pitchFamily="18" charset="0"/>
              </a:rPr>
              <a:t>Interpretación</a:t>
            </a:r>
            <a:r>
              <a:rPr lang="en-US" sz="2400" b="1" dirty="0">
                <a:latin typeface="Garamond" panose="02020404030301010803" pitchFamily="18" charset="0"/>
              </a:rPr>
              <a:t> </a:t>
            </a:r>
            <a:r>
              <a:rPr lang="en-US" sz="2400" b="1" dirty="0" err="1">
                <a:latin typeface="Garamond" panose="02020404030301010803" pitchFamily="18" charset="0"/>
              </a:rPr>
              <a:t>oficial</a:t>
            </a:r>
            <a:endParaRPr lang="en-US" sz="2400" b="1" dirty="0">
              <a:latin typeface="Garamond" panose="02020404030301010803" pitchFamily="18" charset="0"/>
            </a:endParaRP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BAD92-2786-1D24-D9AB-8EE64DB8540D}"/>
              </a:ext>
            </a:extLst>
          </p:cNvPr>
          <p:cNvSpPr>
            <a:spLocks noGrp="1"/>
          </p:cNvSpPr>
          <p:nvPr>
            <p:ph sz="half" idx="1"/>
          </p:nvPr>
        </p:nvSpPr>
        <p:spPr>
          <a:xfrm>
            <a:off x="645066" y="2031101"/>
            <a:ext cx="4282984" cy="3511943"/>
          </a:xfrm>
        </p:spPr>
        <p:txBody>
          <a:bodyPr vert="horz" lIns="91440" tIns="45720" rIns="91440" bIns="45720" rtlCol="0" anchor="ctr">
            <a:normAutofit/>
          </a:bodyPr>
          <a:lstStyle/>
          <a:p>
            <a:pPr algn="just"/>
            <a:r>
              <a:rPr lang="es-ES_tradnl" noProof="0" dirty="0">
                <a:latin typeface="Garamond" panose="02020404030301010803" pitchFamily="18" charset="0"/>
              </a:rPr>
              <a:t>POR TANTO, para evitar objeciones de irrelevancia del PSA eviten pedirlo de forma general.</a:t>
            </a:r>
          </a:p>
          <a:p>
            <a:pPr algn="just"/>
            <a:r>
              <a:rPr lang="es-ES_tradnl" noProof="0" dirty="0">
                <a:latin typeface="Garamond" panose="02020404030301010803" pitchFamily="18" charset="0"/>
              </a:rPr>
              <a:t>En el RFI limítense a pedir aquellas disposiciones del PSA que guarden relación con la controversia.</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e Claw of Knowledge: Controversy">
            <a:extLst>
              <a:ext uri="{FF2B5EF4-FFF2-40B4-BE49-F238E27FC236}">
                <a16:creationId xmlns:a16="http://schemas.microsoft.com/office/drawing/2014/main" id="{83D386A9-B01A-B354-FD2B-D3DFDDF2E86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2376" r="22127"/>
          <a:stretch>
            <a:fillRect/>
          </a:stretch>
        </p:blipFill>
        <p:spPr>
          <a:xfrm>
            <a:off x="5987738" y="650494"/>
            <a:ext cx="5628018" cy="5324142"/>
          </a:xfrm>
          <a:prstGeom prst="rect">
            <a:avLst/>
          </a:prstGeom>
        </p:spPr>
      </p:pic>
      <p:sp>
        <p:nvSpPr>
          <p:cNvPr id="7" name="TextBox 6">
            <a:extLst>
              <a:ext uri="{FF2B5EF4-FFF2-40B4-BE49-F238E27FC236}">
                <a16:creationId xmlns:a16="http://schemas.microsoft.com/office/drawing/2014/main" id="{72EA4B7A-A91F-6280-2861-DCCAB5ACE5D4}"/>
              </a:ext>
            </a:extLst>
          </p:cNvPr>
          <p:cNvSpPr txBox="1"/>
          <p:nvPr/>
        </p:nvSpPr>
        <p:spPr>
          <a:xfrm>
            <a:off x="9005747" y="5774581"/>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lawofknowledge.blogspot.com/2016/09/controvers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607649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FD959E-59E7-4110-8845-98238ECB0E4A}"/>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kern="1200" dirty="0" err="1">
                <a:solidFill>
                  <a:schemeClr val="tx1"/>
                </a:solidFill>
                <a:latin typeface="Garamond" panose="02020404030301010803" pitchFamily="18" charset="0"/>
              </a:rPr>
              <a:t>Ejemplo</a:t>
            </a:r>
            <a:endParaRPr lang="en-US" kern="1200" dirty="0">
              <a:solidFill>
                <a:schemeClr val="tx1"/>
              </a:solidFill>
              <a:latin typeface="Garamond" panose="02020404030301010803" pitchFamily="18" charset="0"/>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SVG &gt; direction south west map - Free SVG Image &amp; Icon. | SVG Silh">
            <a:extLst>
              <a:ext uri="{FF2B5EF4-FFF2-40B4-BE49-F238E27FC236}">
                <a16:creationId xmlns:a16="http://schemas.microsoft.com/office/drawing/2014/main" id="{131D3550-6CA1-0741-40BE-DD5F3F0DA321}"/>
              </a:ext>
            </a:extLst>
          </p:cNvPr>
          <p:cNvPicPr>
            <a:picLocks noGrp="1" noChangeAspect="1"/>
          </p:cNvPicPr>
          <p:nvPr>
            <p:ph sz="half" idx="2"/>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703182" y="982025"/>
            <a:ext cx="4777381" cy="472420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8A035E6-B55D-D9A4-5025-B11B00F4B792}"/>
              </a:ext>
            </a:extLst>
          </p:cNvPr>
          <p:cNvSpPr>
            <a:spLocks noGrp="1"/>
          </p:cNvSpPr>
          <p:nvPr>
            <p:ph sz="half" idx="1"/>
          </p:nvPr>
        </p:nvSpPr>
        <p:spPr>
          <a:xfrm>
            <a:off x="5894962" y="1984443"/>
            <a:ext cx="5458838" cy="4192520"/>
          </a:xfrm>
        </p:spPr>
        <p:txBody>
          <a:bodyPr vert="horz" lIns="91440" tIns="45720" rIns="91440" bIns="45720" rtlCol="0">
            <a:normAutofit/>
          </a:bodyPr>
          <a:lstStyle/>
          <a:p>
            <a:pPr algn="just"/>
            <a:r>
              <a:rPr lang="es-ES_tradnl" noProof="0" dirty="0">
                <a:latin typeface="Garamond" panose="02020404030301010803" pitchFamily="18" charset="0"/>
              </a:rPr>
              <a:t>Si el </a:t>
            </a:r>
            <a:r>
              <a:rPr lang="es-ES_tradnl" i="1" noProof="0" dirty="0" err="1">
                <a:latin typeface="Garamond" panose="02020404030301010803" pitchFamily="18" charset="0"/>
              </a:rPr>
              <a:t>servicer</a:t>
            </a:r>
            <a:r>
              <a:rPr lang="es-ES_tradnl" noProof="0" dirty="0">
                <a:latin typeface="Garamond" panose="02020404030301010803" pitchFamily="18" charset="0"/>
              </a:rPr>
              <a:t> deniega una solicitud de mitigación de pérdida alegando que el PSA le prohíbe ofrecer dicha alternativa.</a:t>
            </a:r>
          </a:p>
          <a:p>
            <a:pPr algn="just"/>
            <a:r>
              <a:rPr lang="es-ES_tradnl" noProof="0" dirty="0">
                <a:latin typeface="Garamond" panose="02020404030301010803" pitchFamily="18" charset="0"/>
              </a:rPr>
              <a:t>El RFI debe dirigirse exclusivamente a las cláusulas del PSA que regulan la facultad del </a:t>
            </a:r>
            <a:r>
              <a:rPr lang="es-ES_tradnl" i="1" noProof="0" dirty="0" err="1">
                <a:latin typeface="Garamond" panose="02020404030301010803" pitchFamily="18" charset="0"/>
              </a:rPr>
              <a:t>servicer</a:t>
            </a:r>
            <a:r>
              <a:rPr lang="es-ES_tradnl" noProof="0" dirty="0">
                <a:latin typeface="Garamond" panose="02020404030301010803" pitchFamily="18" charset="0"/>
              </a:rPr>
              <a:t> para negociar, ofrecer, procesar o aprobar opciones de mitigación de pérdidas.</a:t>
            </a:r>
          </a:p>
        </p:txBody>
      </p:sp>
    </p:spTree>
    <p:extLst>
      <p:ext uri="{BB962C8B-B14F-4D97-AF65-F5344CB8AC3E}">
        <p14:creationId xmlns:p14="http://schemas.microsoft.com/office/powerpoint/2010/main" val="40731895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5987A-BC2D-1AA0-CAF7-CADE3AF89202}"/>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sz="4800" b="1" kern="1200" dirty="0">
                <a:solidFill>
                  <a:schemeClr val="tx1"/>
                </a:solidFill>
                <a:latin typeface="Garamond" panose="02020404030301010803" pitchFamily="18" charset="0"/>
              </a:rPr>
              <a:t>1024.36(f)(1)(iii) Irrelevant information</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1EBA04-D685-3BFB-6441-582A4079CE19}"/>
              </a:ext>
            </a:extLst>
          </p:cNvPr>
          <p:cNvSpPr>
            <a:spLocks noGrp="1"/>
          </p:cNvSpPr>
          <p:nvPr>
            <p:ph sz="half" idx="1"/>
          </p:nvPr>
        </p:nvSpPr>
        <p:spPr>
          <a:xfrm>
            <a:off x="793661" y="2599509"/>
            <a:ext cx="4530898" cy="3639450"/>
          </a:xfrm>
        </p:spPr>
        <p:txBody>
          <a:bodyPr vert="horz" lIns="91440" tIns="45720" rIns="91440" bIns="45720" rtlCol="0" anchor="ctr">
            <a:normAutofit lnSpcReduction="10000"/>
          </a:bodyPr>
          <a:lstStyle/>
          <a:p>
            <a:pPr marL="0" indent="0" algn="just">
              <a:buNone/>
            </a:pPr>
            <a:r>
              <a:rPr lang="en-US" sz="4000" dirty="0">
                <a:latin typeface="Garamond" panose="02020404030301010803" pitchFamily="18" charset="0"/>
              </a:rPr>
              <a:t>(iii) </a:t>
            </a:r>
            <a:r>
              <a:rPr lang="en-US" sz="4000" b="1" i="1" dirty="0">
                <a:latin typeface="Garamond" panose="02020404030301010803" pitchFamily="18" charset="0"/>
              </a:rPr>
              <a:t>Irrelevant information.</a:t>
            </a:r>
            <a:r>
              <a:rPr lang="en-US" sz="4000" dirty="0">
                <a:latin typeface="Garamond" panose="02020404030301010803" pitchFamily="18" charset="0"/>
              </a:rPr>
              <a:t> The information requested is not directly related to the borrower’s mortgage loan account.</a:t>
            </a:r>
          </a:p>
        </p:txBody>
      </p:sp>
      <p:pic>
        <p:nvPicPr>
          <p:cNvPr id="6" name="Content Placeholder 5" descr="Denver Broncos news: Red Murdock, Mr. Irrelevant, celebrated in June">
            <a:extLst>
              <a:ext uri="{FF2B5EF4-FFF2-40B4-BE49-F238E27FC236}">
                <a16:creationId xmlns:a16="http://schemas.microsoft.com/office/drawing/2014/main" id="{74A26395-0A1D-594C-7765-3978AF65837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892862"/>
            <a:ext cx="5150277" cy="289703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371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23A95-CCF6-2D53-BFF1-8B356F50AC14}"/>
              </a:ext>
            </a:extLst>
          </p:cNvPr>
          <p:cNvSpPr>
            <a:spLocks noGrp="1"/>
          </p:cNvSpPr>
          <p:nvPr>
            <p:ph type="title"/>
          </p:nvPr>
        </p:nvSpPr>
        <p:spPr>
          <a:xfrm>
            <a:off x="1289305" y="3415754"/>
            <a:ext cx="9471956" cy="1137111"/>
          </a:xfrm>
        </p:spPr>
        <p:txBody>
          <a:bodyPr vert="horz" lIns="91440" tIns="45720" rIns="91440" bIns="45720" rtlCol="0" anchor="ctr">
            <a:normAutofit/>
          </a:bodyPr>
          <a:lstStyle/>
          <a:p>
            <a:pPr algn="ctr"/>
            <a:r>
              <a:rPr lang="en-US" sz="3400" b="1" kern="1200" dirty="0">
                <a:solidFill>
                  <a:schemeClr val="tx1"/>
                </a:solidFill>
                <a:latin typeface="Garamond" panose="02020404030301010803" pitchFamily="18" charset="0"/>
              </a:rPr>
              <a:t>1024.36(f)(1)(iii) Irrelevant information – </a:t>
            </a:r>
            <a:r>
              <a:rPr lang="en-US" sz="3400" b="1" kern="1200" dirty="0" err="1">
                <a:solidFill>
                  <a:schemeClr val="tx1"/>
                </a:solidFill>
                <a:latin typeface="Garamond" panose="02020404030301010803" pitchFamily="18" charset="0"/>
              </a:rPr>
              <a:t>Interpretación</a:t>
            </a:r>
            <a:r>
              <a:rPr lang="en-US" sz="3400" b="1" kern="1200" dirty="0">
                <a:solidFill>
                  <a:schemeClr val="tx1"/>
                </a:solidFill>
                <a:latin typeface="Garamond" panose="02020404030301010803" pitchFamily="18" charset="0"/>
              </a:rPr>
              <a:t> </a:t>
            </a:r>
            <a:r>
              <a:rPr lang="en-US" sz="3400" b="1" kern="1200" dirty="0" err="1">
                <a:solidFill>
                  <a:schemeClr val="tx1"/>
                </a:solidFill>
                <a:latin typeface="Garamond" panose="02020404030301010803" pitchFamily="18" charset="0"/>
              </a:rPr>
              <a:t>oficial</a:t>
            </a:r>
            <a:endParaRPr lang="en-US" sz="3400" b="1" kern="1200" dirty="0">
              <a:solidFill>
                <a:schemeClr val="tx1"/>
              </a:solidFill>
              <a:latin typeface="Garamond" panose="02020404030301010803" pitchFamily="18" charset="0"/>
            </a:endParaRPr>
          </a:p>
        </p:txBody>
      </p:sp>
      <p:pic>
        <p:nvPicPr>
          <p:cNvPr id="10" name="Content Placeholder 9" descr="The Others (2001 film) - Wikiquote">
            <a:extLst>
              <a:ext uri="{FF2B5EF4-FFF2-40B4-BE49-F238E27FC236}">
                <a16:creationId xmlns:a16="http://schemas.microsoft.com/office/drawing/2014/main" id="{539AA989-F6B8-29FA-F238-BE026990ECF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289304" y="1173707"/>
            <a:ext cx="4738513" cy="2065992"/>
          </a:xfrm>
          <a:prstGeom prst="rect">
            <a:avLst/>
          </a:prstGeom>
        </p:spPr>
      </p:pic>
      <p:sp>
        <p:nvSpPr>
          <p:cNvPr id="3" name="Content Placeholder 2">
            <a:extLst>
              <a:ext uri="{FF2B5EF4-FFF2-40B4-BE49-F238E27FC236}">
                <a16:creationId xmlns:a16="http://schemas.microsoft.com/office/drawing/2014/main" id="{D762D711-0C04-9C7B-64D9-DFE6FE0054EB}"/>
              </a:ext>
            </a:extLst>
          </p:cNvPr>
          <p:cNvSpPr>
            <a:spLocks noGrp="1"/>
          </p:cNvSpPr>
          <p:nvPr>
            <p:ph sz="half" idx="1"/>
          </p:nvPr>
        </p:nvSpPr>
        <p:spPr>
          <a:xfrm>
            <a:off x="1289304" y="4612943"/>
            <a:ext cx="7745969" cy="1408222"/>
          </a:xfrm>
        </p:spPr>
        <p:txBody>
          <a:bodyPr vert="horz" lIns="91440" tIns="45720" rIns="91440" bIns="45720" rtlCol="0" anchor="t">
            <a:normAutofit fontScale="92500" lnSpcReduction="20000"/>
          </a:bodyPr>
          <a:lstStyle/>
          <a:p>
            <a:pPr algn="just"/>
            <a:r>
              <a:rPr lang="es-ES_tradnl" sz="1800" noProof="0" dirty="0">
                <a:latin typeface="Garamond" panose="02020404030301010803" pitchFamily="18" charset="0"/>
              </a:rPr>
              <a:t>Considera la siguiente información como irrelevante para un RFI:</a:t>
            </a:r>
          </a:p>
          <a:p>
            <a:pPr lvl="1" algn="just"/>
            <a:r>
              <a:rPr lang="es-ES_tradnl" sz="1800" noProof="0" dirty="0">
                <a:latin typeface="Garamond" panose="02020404030301010803" pitchFamily="18" charset="0"/>
              </a:rPr>
              <a:t>Información relacionada con el </a:t>
            </a:r>
            <a:r>
              <a:rPr lang="es-ES_tradnl" sz="1800" i="1" noProof="0" dirty="0" err="1">
                <a:latin typeface="Garamond" panose="02020404030301010803" pitchFamily="18" charset="0"/>
              </a:rPr>
              <a:t>servicing</a:t>
            </a:r>
            <a:r>
              <a:rPr lang="es-ES_tradnl" sz="1800" noProof="0" dirty="0">
                <a:latin typeface="Garamond" panose="02020404030301010803" pitchFamily="18" charset="0"/>
              </a:rPr>
              <a:t> de préstamos hipotecarios distintos al préstamo del prestatario que formula la solicitud, incluyendo información reportada al dueño o inversionista de otros préstamos hipotecarios respecto a cobros individuales o agregados.</a:t>
            </a:r>
          </a:p>
          <a:p>
            <a:pPr lvl="1" algn="just"/>
            <a:r>
              <a:rPr lang="es-ES_tradnl" sz="1800" noProof="0" dirty="0">
                <a:latin typeface="Garamond" panose="02020404030301010803" pitchFamily="18" charset="0"/>
              </a:rPr>
              <a:t>Los programas de adiestramiento o capacitación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a:t>
            </a:r>
          </a:p>
        </p:txBody>
      </p:sp>
      <p:sp>
        <p:nvSpPr>
          <p:cNvPr id="11" name="TextBox 10">
            <a:extLst>
              <a:ext uri="{FF2B5EF4-FFF2-40B4-BE49-F238E27FC236}">
                <a16:creationId xmlns:a16="http://schemas.microsoft.com/office/drawing/2014/main" id="{30F10315-9170-4A45-ABAB-F734EDDD07EC}"/>
              </a:ext>
            </a:extLst>
          </p:cNvPr>
          <p:cNvSpPr txBox="1"/>
          <p:nvPr/>
        </p:nvSpPr>
        <p:spPr>
          <a:xfrm>
            <a:off x="3595741" y="3039644"/>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n.wikiquote.org/wiki/The_Others_(2001_fil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0041086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6709F-6EF8-39BC-E2BA-A02A24977796}"/>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500" b="1" dirty="0">
                <a:latin typeface="Garamond" panose="02020404030301010803" pitchFamily="18" charset="0"/>
              </a:rPr>
              <a:t>1024.36(f)(1)(iii) Irrelevant information – </a:t>
            </a:r>
            <a:r>
              <a:rPr lang="en-US" sz="2500" b="1" dirty="0" err="1">
                <a:latin typeface="Garamond" panose="02020404030301010803" pitchFamily="18" charset="0"/>
              </a:rPr>
              <a:t>Interpretación</a:t>
            </a:r>
            <a:r>
              <a:rPr lang="en-US" sz="2500" b="1" dirty="0">
                <a:latin typeface="Garamond" panose="02020404030301010803" pitchFamily="18" charset="0"/>
              </a:rPr>
              <a:t> </a:t>
            </a:r>
            <a:r>
              <a:rPr lang="en-US" sz="2500" b="1" dirty="0" err="1">
                <a:latin typeface="Garamond" panose="02020404030301010803" pitchFamily="18" charset="0"/>
              </a:rPr>
              <a:t>oficial</a:t>
            </a:r>
            <a:endParaRPr lang="en-US" sz="2500" b="1" dirty="0">
              <a:latin typeface="Garamond" panose="02020404030301010803" pitchFamily="18" charset="0"/>
            </a:endParaRP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70BB53-7476-C1DE-6AC3-ED4C0082473D}"/>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lvl="1" algn="just"/>
            <a:r>
              <a:rPr lang="es-ES_tradnl" noProof="0" dirty="0">
                <a:latin typeface="Garamond" panose="02020404030301010803" pitchFamily="18" charset="0"/>
              </a:rPr>
              <a:t>Los manuales o guías internas de administración de préstamos (</a:t>
            </a:r>
            <a:r>
              <a:rPr lang="es-ES_tradnl" i="1" noProof="0" dirty="0" err="1">
                <a:latin typeface="Garamond" panose="02020404030301010803" pitchFamily="18" charset="0"/>
              </a:rPr>
              <a:t>servicing</a:t>
            </a:r>
            <a:r>
              <a:rPr lang="es-ES_tradnl" i="1" noProof="0" dirty="0">
                <a:latin typeface="Garamond" panose="02020404030301010803" pitchFamily="18" charset="0"/>
              </a:rPr>
              <a:t> </a:t>
            </a:r>
            <a:r>
              <a:rPr lang="es-ES_tradnl" i="1" noProof="0" dirty="0" err="1">
                <a:latin typeface="Garamond" panose="02020404030301010803" pitchFamily="18" charset="0"/>
              </a:rPr>
              <a:t>program</a:t>
            </a:r>
            <a:r>
              <a:rPr lang="es-ES_tradnl" i="1" noProof="0" dirty="0">
                <a:latin typeface="Garamond" panose="02020404030301010803" pitchFamily="18" charset="0"/>
              </a:rPr>
              <a:t> guides</a:t>
            </a:r>
            <a:r>
              <a:rPr lang="es-ES_tradnl" noProof="0" dirty="0">
                <a:latin typeface="Garamond" panose="02020404030301010803" pitchFamily="18" charset="0"/>
              </a:rPr>
              <a:t>).</a:t>
            </a:r>
          </a:p>
          <a:p>
            <a:pPr lvl="1" algn="just"/>
            <a:r>
              <a:rPr lang="es-ES_tradnl" noProof="0" dirty="0">
                <a:latin typeface="Garamond" panose="02020404030301010803" pitchFamily="18" charset="0"/>
              </a:rPr>
              <a:t>Las instrucciones o requisitos impartidos por inversionistas a los </a:t>
            </a:r>
            <a:r>
              <a:rPr lang="es-ES_tradnl" i="1" noProof="0" dirty="0" err="1">
                <a:latin typeface="Garamond" panose="02020404030301010803" pitchFamily="18" charset="0"/>
              </a:rPr>
              <a:t>servicers</a:t>
            </a:r>
            <a:r>
              <a:rPr lang="es-ES_tradnl" noProof="0" dirty="0">
                <a:latin typeface="Garamond" panose="02020404030301010803" pitchFamily="18" charset="0"/>
              </a:rPr>
              <a:t> respecto a los criterios para negociar o aprobar programas dirigidos al prestatario, incluyendo opciones de mitigación de pérdidas (</a:t>
            </a:r>
            <a:r>
              <a:rPr lang="es-ES_tradnl" i="1" noProof="0" dirty="0" err="1">
                <a:latin typeface="Garamond" panose="02020404030301010803" pitchFamily="18" charset="0"/>
              </a:rPr>
              <a:t>loss</a:t>
            </a:r>
            <a:r>
              <a:rPr lang="es-ES_tradnl" i="1" noProof="0" dirty="0">
                <a:latin typeface="Garamond" panose="02020404030301010803" pitchFamily="18" charset="0"/>
              </a:rPr>
              <a:t> </a:t>
            </a:r>
            <a:r>
              <a:rPr lang="es-ES_tradnl" i="1" noProof="0" dirty="0" err="1">
                <a:latin typeface="Garamond" panose="02020404030301010803" pitchFamily="18" charset="0"/>
              </a:rPr>
              <a:t>mitigation</a:t>
            </a:r>
            <a:r>
              <a:rPr lang="es-ES_tradnl" noProof="0" dirty="0">
                <a:latin typeface="Garamond" panose="02020404030301010803" pitchFamily="18" charset="0"/>
              </a:rPr>
              <a:t>).</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CSA Z432 Archives - Page 2 of 5 - Machinery Safety 101">
            <a:extLst>
              <a:ext uri="{FF2B5EF4-FFF2-40B4-BE49-F238E27FC236}">
                <a16:creationId xmlns:a16="http://schemas.microsoft.com/office/drawing/2014/main" id="{15E51A8F-A395-20E8-A704-5EA6C5B67AF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158"/>
          <a:stretch>
            <a:fillRect/>
          </a:stretch>
        </p:blipFill>
        <p:spPr>
          <a:xfrm>
            <a:off x="5987738" y="650494"/>
            <a:ext cx="5628018" cy="5324142"/>
          </a:xfrm>
          <a:prstGeom prst="rect">
            <a:avLst/>
          </a:prstGeom>
        </p:spPr>
      </p:pic>
      <p:sp>
        <p:nvSpPr>
          <p:cNvPr id="7" name="TextBox 6">
            <a:extLst>
              <a:ext uri="{FF2B5EF4-FFF2-40B4-BE49-F238E27FC236}">
                <a16:creationId xmlns:a16="http://schemas.microsoft.com/office/drawing/2014/main" id="{C43FEEC4-F56F-72F0-C0C1-0C47FF49445D}"/>
              </a:ext>
            </a:extLst>
          </p:cNvPr>
          <p:cNvSpPr txBox="1"/>
          <p:nvPr/>
        </p:nvSpPr>
        <p:spPr>
          <a:xfrm>
            <a:off x="9026586" y="5774581"/>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machinerysafety101.com/tag/csa-z432/page/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27418849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2D616A-DBB1-C934-196B-21D73C8D0B51}"/>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sz="2400" b="1" kern="1200" dirty="0">
                <a:solidFill>
                  <a:schemeClr val="tx1"/>
                </a:solidFill>
                <a:latin typeface="Garamond" panose="02020404030301010803" pitchFamily="18" charset="0"/>
              </a:rPr>
              <a:t>1024.36(f)(1)(iv) Overbroad or unduly burdensome information request</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Freedom and Flourishing: Will neural lace save us from the super ...">
            <a:extLst>
              <a:ext uri="{FF2B5EF4-FFF2-40B4-BE49-F238E27FC236}">
                <a16:creationId xmlns:a16="http://schemas.microsoft.com/office/drawing/2014/main" id="{84B76EF4-B001-D764-CD92-D0D0AA40257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689619" y="511293"/>
            <a:ext cx="280450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0310149-DD22-D1E9-EC32-0C5B90600A12}"/>
              </a:ext>
            </a:extLst>
          </p:cNvPr>
          <p:cNvSpPr>
            <a:spLocks noGrp="1"/>
          </p:cNvSpPr>
          <p:nvPr>
            <p:ph sz="half" idx="1"/>
          </p:nvPr>
        </p:nvSpPr>
        <p:spPr>
          <a:xfrm>
            <a:off x="5894962" y="1984443"/>
            <a:ext cx="5458838" cy="4192520"/>
          </a:xfrm>
        </p:spPr>
        <p:txBody>
          <a:bodyPr vert="horz" lIns="91440" tIns="45720" rIns="91440" bIns="45720" rtlCol="0">
            <a:normAutofit/>
          </a:bodyPr>
          <a:lstStyle/>
          <a:p>
            <a:pPr marL="0" indent="0" algn="just">
              <a:buNone/>
            </a:pPr>
            <a:r>
              <a:rPr lang="en-US" sz="1800" dirty="0">
                <a:latin typeface="Garamond" panose="02020404030301010803" pitchFamily="18" charset="0"/>
              </a:rPr>
              <a:t>(iv) </a:t>
            </a:r>
            <a:r>
              <a:rPr lang="en-US" sz="1800" b="1" i="1" dirty="0">
                <a:latin typeface="Garamond" panose="02020404030301010803" pitchFamily="18" charset="0"/>
              </a:rPr>
              <a:t>Overbroad or unduly burdensome information request. </a:t>
            </a:r>
            <a:r>
              <a:rPr lang="en-US" sz="1800" dirty="0">
                <a:latin typeface="Garamond" panose="02020404030301010803" pitchFamily="18" charset="0"/>
              </a:rPr>
              <a:t>The information request is overbroad or unduly burdensome. </a:t>
            </a:r>
            <a:r>
              <a:rPr lang="en-US" sz="1800" b="1" dirty="0">
                <a:latin typeface="Garamond" panose="02020404030301010803" pitchFamily="18" charset="0"/>
              </a:rPr>
              <a:t>An information request is overbroad</a:t>
            </a:r>
            <a:r>
              <a:rPr lang="en-US" sz="1800" dirty="0">
                <a:latin typeface="Garamond" panose="02020404030301010803" pitchFamily="18" charset="0"/>
              </a:rPr>
              <a:t> if a borrower requests that the servicer proved an unreasonable volume of documents or information to a borrower. </a:t>
            </a:r>
            <a:r>
              <a:rPr lang="en-US" sz="1800" b="1" dirty="0">
                <a:latin typeface="Garamond" panose="02020404030301010803" pitchFamily="18" charset="0"/>
              </a:rPr>
              <a:t>An information request in unduly burdensome </a:t>
            </a:r>
            <a:r>
              <a:rPr lang="en-US" sz="1800" dirty="0">
                <a:latin typeface="Garamond" panose="02020404030301010803" pitchFamily="18" charset="0"/>
              </a:rPr>
              <a:t>if a diligent servicer could not respond to the information request without either exceed in the maximum time limit permitted by paragraph (d)(2) of this section or incurring costs (or dedicating resources) that would be unreasonable in light of the circumstances. </a:t>
            </a:r>
          </a:p>
          <a:p>
            <a:pPr marL="0" indent="0" algn="just">
              <a:buNone/>
            </a:pPr>
            <a:r>
              <a:rPr lang="en-US" sz="1800" b="1" dirty="0">
                <a:latin typeface="Garamond" panose="02020404030301010803" pitchFamily="18" charset="0"/>
              </a:rPr>
              <a:t>To the extent </a:t>
            </a:r>
            <a:r>
              <a:rPr lang="en-US" sz="1800" dirty="0">
                <a:latin typeface="Garamond" panose="02020404030301010803" pitchFamily="18" charset="0"/>
              </a:rPr>
              <a:t>a servicer </a:t>
            </a:r>
            <a:r>
              <a:rPr lang="en-US" sz="1800" b="1" dirty="0">
                <a:latin typeface="Garamond" panose="02020404030301010803" pitchFamily="18" charset="0"/>
              </a:rPr>
              <a:t>can reasonably identify a valid information request in a submission that is otherwise overbroad or unduly burdensome</a:t>
            </a:r>
            <a:r>
              <a:rPr lang="en-US" sz="1800" dirty="0">
                <a:latin typeface="Garamond" panose="02020404030301010803" pitchFamily="18" charset="0"/>
              </a:rPr>
              <a:t>, the servicer shall comply with the requirements of paragraphs (c) and (d) of this section with respect to that requested information.</a:t>
            </a:r>
            <a:endParaRPr lang="en-US" sz="1800" b="1" i="1" dirty="0">
              <a:latin typeface="Garamond" panose="02020404030301010803" pitchFamily="18" charset="0"/>
            </a:endParaRPr>
          </a:p>
        </p:txBody>
      </p:sp>
      <p:sp>
        <p:nvSpPr>
          <p:cNvPr id="7" name="TextBox 6">
            <a:extLst>
              <a:ext uri="{FF2B5EF4-FFF2-40B4-BE49-F238E27FC236}">
                <a16:creationId xmlns:a16="http://schemas.microsoft.com/office/drawing/2014/main" id="{0B03D6EA-CEE4-3E29-73C4-100041CA3E6E}"/>
              </a:ext>
            </a:extLst>
          </p:cNvPr>
          <p:cNvSpPr txBox="1"/>
          <p:nvPr/>
        </p:nvSpPr>
        <p:spPr>
          <a:xfrm>
            <a:off x="9894575" y="6657945"/>
            <a:ext cx="229742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reedomandflourishing.com/2016/08/will-neural-lace-save-us-from-super.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77427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8ED69-AF21-1F01-92B6-B5A871496816}"/>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sz="2800" b="1" kern="1200" dirty="0">
                <a:solidFill>
                  <a:schemeClr val="tx1"/>
                </a:solidFill>
                <a:latin typeface="Garamond" panose="02020404030301010803" pitchFamily="18" charset="0"/>
              </a:rPr>
              <a:t>1024.36(f)(1)(iv) Overbroad or unduly burdensome information request – </a:t>
            </a:r>
            <a:r>
              <a:rPr lang="en-US" sz="2800" b="1" kern="1200" dirty="0" err="1">
                <a:solidFill>
                  <a:schemeClr val="tx1"/>
                </a:solidFill>
                <a:latin typeface="Garamond" panose="02020404030301010803" pitchFamily="18" charset="0"/>
              </a:rPr>
              <a:t>Interpretación</a:t>
            </a:r>
            <a:r>
              <a:rPr lang="en-US" sz="2800" b="1" kern="1200" dirty="0">
                <a:solidFill>
                  <a:schemeClr val="tx1"/>
                </a:solidFill>
                <a:latin typeface="Garamond" panose="02020404030301010803" pitchFamily="18" charset="0"/>
              </a:rPr>
              <a:t> </a:t>
            </a:r>
            <a:r>
              <a:rPr lang="en-US" sz="2800" b="1" kern="1200" dirty="0" err="1">
                <a:solidFill>
                  <a:schemeClr val="tx1"/>
                </a:solidFill>
                <a:latin typeface="Garamond" panose="02020404030301010803" pitchFamily="18" charset="0"/>
              </a:rPr>
              <a:t>oficial</a:t>
            </a:r>
            <a:endParaRPr lang="en-US" sz="2800" b="1" kern="1200" dirty="0">
              <a:solidFill>
                <a:schemeClr val="tx1"/>
              </a:solidFill>
              <a:latin typeface="Garamond" panose="02020404030301010803" pitchFamily="18" charset="0"/>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7 signs the universe is trying to teach you something important">
            <a:extLst>
              <a:ext uri="{FF2B5EF4-FFF2-40B4-BE49-F238E27FC236}">
                <a16:creationId xmlns:a16="http://schemas.microsoft.com/office/drawing/2014/main" id="{E1BB805E-D0B1-3B04-5985-001AB133FF2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3182" y="1982574"/>
            <a:ext cx="4777381" cy="27231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5F071DE-994F-8DB8-E886-558E4177273A}"/>
              </a:ext>
            </a:extLst>
          </p:cNvPr>
          <p:cNvSpPr>
            <a:spLocks noGrp="1"/>
          </p:cNvSpPr>
          <p:nvPr>
            <p:ph sz="half" idx="1"/>
          </p:nvPr>
        </p:nvSpPr>
        <p:spPr>
          <a:xfrm>
            <a:off x="5894962" y="1984443"/>
            <a:ext cx="5458838" cy="4192520"/>
          </a:xfrm>
        </p:spPr>
        <p:txBody>
          <a:bodyPr vert="horz" lIns="91440" tIns="45720" rIns="91440" bIns="45720" rtlCol="0">
            <a:normAutofit lnSpcReduction="10000"/>
          </a:bodyPr>
          <a:lstStyle/>
          <a:p>
            <a:pPr algn="just"/>
            <a:r>
              <a:rPr lang="es-ES_tradnl" sz="3200" b="1" noProof="0" dirty="0">
                <a:latin typeface="Garamond" panose="02020404030301010803" pitchFamily="18" charset="0"/>
              </a:rPr>
              <a:t>Ejemplos de solicitudes de información excesivamente amplias o indebidamente onerosas.</a:t>
            </a:r>
            <a:r>
              <a:rPr lang="es-ES_tradnl" sz="3200" noProof="0" dirty="0">
                <a:latin typeface="Garamond" panose="02020404030301010803" pitchFamily="18" charset="0"/>
              </a:rPr>
              <a:t> A continuación, se presentan ejemplos de solicitudes de información que se consideran excesivamente amplias (</a:t>
            </a:r>
            <a:r>
              <a:rPr lang="es-ES_tradnl" sz="3200" i="1" noProof="0" dirty="0" err="1">
                <a:latin typeface="Garamond" panose="02020404030301010803" pitchFamily="18" charset="0"/>
              </a:rPr>
              <a:t>overbroad</a:t>
            </a:r>
            <a:r>
              <a:rPr lang="es-ES_tradnl" sz="3200" noProof="0" dirty="0">
                <a:latin typeface="Garamond" panose="02020404030301010803" pitchFamily="18" charset="0"/>
              </a:rPr>
              <a:t>) o indebidamente onerosas (</a:t>
            </a:r>
            <a:r>
              <a:rPr lang="es-ES_tradnl" sz="3200" i="1" noProof="0" dirty="0" err="1">
                <a:latin typeface="Garamond" panose="02020404030301010803" pitchFamily="18" charset="0"/>
              </a:rPr>
              <a:t>unduly</a:t>
            </a:r>
            <a:r>
              <a:rPr lang="es-ES_tradnl" sz="3200" i="1" noProof="0" dirty="0">
                <a:latin typeface="Garamond" panose="02020404030301010803" pitchFamily="18" charset="0"/>
              </a:rPr>
              <a:t> </a:t>
            </a:r>
            <a:r>
              <a:rPr lang="es-ES_tradnl" sz="3200" i="1" noProof="0" dirty="0" err="1">
                <a:latin typeface="Garamond" panose="02020404030301010803" pitchFamily="18" charset="0"/>
              </a:rPr>
              <a:t>burdensome</a:t>
            </a:r>
            <a:r>
              <a:rPr lang="es-ES_tradnl" sz="3200" noProof="0" dirty="0">
                <a:latin typeface="Garamond" panose="02020404030301010803" pitchFamily="18" charset="0"/>
              </a:rPr>
              <a:t>):</a:t>
            </a:r>
          </a:p>
        </p:txBody>
      </p:sp>
    </p:spTree>
    <p:extLst>
      <p:ext uri="{BB962C8B-B14F-4D97-AF65-F5344CB8AC3E}">
        <p14:creationId xmlns:p14="http://schemas.microsoft.com/office/powerpoint/2010/main" val="12527801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3C599-8AF1-AC8A-1E26-CC34C89D692D}"/>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2500" b="1" dirty="0">
                <a:latin typeface="Garamond" panose="02020404030301010803" pitchFamily="18" charset="0"/>
              </a:rPr>
              <a:t>1024.36(f)(1)(iv) Overbroad or unduly burdensome information request – </a:t>
            </a:r>
            <a:r>
              <a:rPr lang="en-US" sz="2500" b="1" dirty="0" err="1">
                <a:latin typeface="Garamond" panose="02020404030301010803" pitchFamily="18" charset="0"/>
              </a:rPr>
              <a:t>Interpretación</a:t>
            </a:r>
            <a:r>
              <a:rPr lang="en-US" sz="2500" b="1" dirty="0">
                <a:latin typeface="Garamond" panose="02020404030301010803" pitchFamily="18" charset="0"/>
              </a:rPr>
              <a:t> </a:t>
            </a:r>
            <a:r>
              <a:rPr lang="en-US" sz="2500" b="1" dirty="0" err="1">
                <a:latin typeface="Garamond" panose="02020404030301010803" pitchFamily="18" charset="0"/>
              </a:rPr>
              <a:t>oficial</a:t>
            </a:r>
            <a:endParaRPr lang="en-US" sz="2500" b="1" dirty="0">
              <a:latin typeface="Garamond" panose="02020404030301010803" pitchFamily="18" charset="0"/>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6650A-38F1-ED21-60D8-033858D883BA}"/>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marL="0" indent="0" algn="just">
              <a:buNone/>
            </a:pPr>
            <a:r>
              <a:rPr lang="es-ES_tradnl" sz="2000" b="1" noProof="0" dirty="0">
                <a:latin typeface="Garamond" panose="02020404030301010803" pitchFamily="18" charset="0"/>
              </a:rPr>
              <a:t>i.</a:t>
            </a:r>
            <a:r>
              <a:rPr lang="es-ES_tradnl" sz="2000" noProof="0" dirty="0">
                <a:latin typeface="Garamond" panose="02020404030301010803" pitchFamily="18" charset="0"/>
              </a:rPr>
              <a:t> Solicitudes de información que procuran documentos relacionados con prácticamente todos los aspectos de la </a:t>
            </a:r>
            <a:r>
              <a:rPr lang="es-ES_tradnl" sz="2000" noProof="0" dirty="0" err="1">
                <a:latin typeface="Garamond" panose="02020404030301010803" pitchFamily="18" charset="0"/>
              </a:rPr>
              <a:t>originación</a:t>
            </a:r>
            <a:r>
              <a:rPr lang="es-ES_tradnl" sz="2000" noProof="0" dirty="0">
                <a:latin typeface="Garamond" panose="02020404030301010803" pitchFamily="18" charset="0"/>
              </a:rPr>
              <a:t> del préstamo hipotecario, la administración del préstamo (</a:t>
            </a:r>
            <a:r>
              <a:rPr lang="es-ES_tradnl" sz="2000" i="1" noProof="0" dirty="0" err="1">
                <a:latin typeface="Garamond" panose="02020404030301010803" pitchFamily="18" charset="0"/>
              </a:rPr>
              <a:t>mortgage</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servicing</a:t>
            </a:r>
            <a:r>
              <a:rPr lang="es-ES_tradnl" sz="2000" noProof="0" dirty="0">
                <a:latin typeface="Garamond" panose="02020404030301010803" pitchFamily="18" charset="0"/>
              </a:rPr>
              <a:t>), la venta o bursatilización (</a:t>
            </a:r>
            <a:r>
              <a:rPr lang="es-ES_tradnl" sz="2000" i="1" noProof="0" dirty="0" err="1">
                <a:latin typeface="Garamond" panose="02020404030301010803" pitchFamily="18" charset="0"/>
              </a:rPr>
              <a:t>securitization</a:t>
            </a:r>
            <a:r>
              <a:rPr lang="es-ES_tradnl" sz="2000" noProof="0" dirty="0">
                <a:latin typeface="Garamond" panose="02020404030301010803" pitchFamily="18" charset="0"/>
              </a:rPr>
              <a:t>) del préstamo y el procedimiento de ejecución hipotecaria, incluyendo, </a:t>
            </a:r>
            <a:r>
              <a:rPr lang="es-ES_tradnl" sz="2000" b="1" noProof="0" dirty="0">
                <a:latin typeface="Garamond" panose="02020404030301010803" pitchFamily="18" charset="0"/>
              </a:rPr>
              <a:t>por ejemplo</a:t>
            </a:r>
            <a:r>
              <a:rPr lang="es-ES_tradnl" sz="2000" noProof="0" dirty="0">
                <a:latin typeface="Garamond" panose="02020404030301010803" pitchFamily="18" charset="0"/>
              </a:rPr>
              <a:t>, solicitudes de todo el expediente del préstamo hipotecario, todos los documentos del expediente del préstamo, los instrumentos hipotecarios inscritos, la totalidad de la información y documentación relacionada con la administración del préstamo, así como toda la información y documentación relacionada con la venta o bursatilización del préstamo.</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Free picture: document file, folders, carton, paper">
            <a:extLst>
              <a:ext uri="{FF2B5EF4-FFF2-40B4-BE49-F238E27FC236}">
                <a16:creationId xmlns:a16="http://schemas.microsoft.com/office/drawing/2014/main" id="{C666A870-072B-3F22-A73A-C972A37C49E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0241" r="11160"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7339863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DC239-3FBF-DFB3-B4ED-BC9111268B84}"/>
              </a:ext>
            </a:extLst>
          </p:cNvPr>
          <p:cNvSpPr>
            <a:spLocks noGrp="1"/>
          </p:cNvSpPr>
          <p:nvPr>
            <p:ph type="title"/>
          </p:nvPr>
        </p:nvSpPr>
        <p:spPr>
          <a:xfrm>
            <a:off x="7239014" y="525982"/>
            <a:ext cx="4282983" cy="1200361"/>
          </a:xfrm>
        </p:spPr>
        <p:txBody>
          <a:bodyPr vert="horz" lIns="91440" tIns="45720" rIns="91440" bIns="45720" rtlCol="0" anchor="b">
            <a:normAutofit fontScale="90000"/>
          </a:bodyPr>
          <a:lstStyle/>
          <a:p>
            <a:pPr algn="ctr"/>
            <a:r>
              <a:rPr lang="en-US" sz="2500" b="1" kern="1200" dirty="0">
                <a:solidFill>
                  <a:schemeClr val="tx1"/>
                </a:solidFill>
                <a:latin typeface="Garamond" panose="02020404030301010803" pitchFamily="18" charset="0"/>
              </a:rPr>
              <a:t>1024.36(f)(1)(iv) Overbroad or unduly burdensome information request – </a:t>
            </a:r>
            <a:r>
              <a:rPr lang="en-US" sz="2500" b="1" kern="1200" dirty="0" err="1">
                <a:solidFill>
                  <a:schemeClr val="tx1"/>
                </a:solidFill>
                <a:latin typeface="Garamond" panose="02020404030301010803" pitchFamily="18" charset="0"/>
              </a:rPr>
              <a:t>Interpretación</a:t>
            </a:r>
            <a:r>
              <a:rPr lang="en-US" sz="2500" b="1" kern="1200" dirty="0">
                <a:solidFill>
                  <a:schemeClr val="tx1"/>
                </a:solidFill>
                <a:latin typeface="Garamond" panose="02020404030301010803" pitchFamily="18" charset="0"/>
              </a:rPr>
              <a:t> </a:t>
            </a:r>
            <a:r>
              <a:rPr lang="en-US" sz="2500" b="1" kern="1200" dirty="0" err="1">
                <a:solidFill>
                  <a:schemeClr val="tx1"/>
                </a:solidFill>
                <a:latin typeface="Garamond" panose="02020404030301010803" pitchFamily="18" charset="0"/>
              </a:rPr>
              <a:t>oficial</a:t>
            </a:r>
            <a:endParaRPr lang="en-US" sz="25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incomprehensible – Word cloud – WordItOut">
            <a:extLst>
              <a:ext uri="{FF2B5EF4-FFF2-40B4-BE49-F238E27FC236}">
                <a16:creationId xmlns:a16="http://schemas.microsoft.com/office/drawing/2014/main" id="{AF608694-AEA8-3E2D-7F91-DD947239ECC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567879"/>
            <a:ext cx="5628018" cy="3489371"/>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7FEA96-B3E4-A974-D6D7-24ABCB311E19}"/>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10000"/>
          </a:bodyPr>
          <a:lstStyle/>
          <a:p>
            <a:pPr marL="0" indent="0" algn="just">
              <a:buNone/>
            </a:pPr>
            <a:r>
              <a:rPr lang="es-ES_tradnl" noProof="0" dirty="0" err="1">
                <a:latin typeface="Garamond" panose="02020404030301010803" pitchFamily="18" charset="0"/>
              </a:rPr>
              <a:t>ii</a:t>
            </a:r>
            <a:r>
              <a:rPr lang="es-ES_tradnl" noProof="0" dirty="0">
                <a:latin typeface="Garamond" panose="02020404030301010803" pitchFamily="18" charset="0"/>
              </a:rPr>
              <a:t>. Solicitudes de información que no sean razonablemente comprensibles o que estén acompañadas de extensas discusiones o alegaciones colaterales, o de numerosas afirmaciones de errores que dificulten identificar la información realmente solicitada.</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EC548F9-C477-392A-75BF-78D1F5813D1E}"/>
              </a:ext>
            </a:extLst>
          </p:cNvPr>
          <p:cNvSpPr txBox="1"/>
          <p:nvPr/>
        </p:nvSpPr>
        <p:spPr>
          <a:xfrm>
            <a:off x="3594253" y="4857195"/>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orditout.com/word-cloud/255387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0959100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29C52-00BE-3459-6F85-27AD8E8364D6}"/>
              </a:ext>
            </a:extLst>
          </p:cNvPr>
          <p:cNvSpPr>
            <a:spLocks noGrp="1"/>
          </p:cNvSpPr>
          <p:nvPr>
            <p:ph type="title"/>
          </p:nvPr>
        </p:nvSpPr>
        <p:spPr>
          <a:xfrm>
            <a:off x="7239014" y="525982"/>
            <a:ext cx="4282983" cy="1200361"/>
          </a:xfrm>
        </p:spPr>
        <p:txBody>
          <a:bodyPr vert="horz" lIns="91440" tIns="45720" rIns="91440" bIns="45720" rtlCol="0" anchor="b">
            <a:normAutofit fontScale="90000"/>
          </a:bodyPr>
          <a:lstStyle/>
          <a:p>
            <a:pPr algn="ctr"/>
            <a:r>
              <a:rPr lang="en-US" sz="2500" b="1" kern="1200" dirty="0">
                <a:solidFill>
                  <a:schemeClr val="tx1"/>
                </a:solidFill>
                <a:latin typeface="Garamond" panose="02020404030301010803" pitchFamily="18" charset="0"/>
              </a:rPr>
              <a:t>1024.36(f)(1)(iv) Overbroad or unduly burdensome information request – </a:t>
            </a:r>
            <a:r>
              <a:rPr lang="en-US" sz="2500" b="1" kern="1200" dirty="0" err="1">
                <a:solidFill>
                  <a:schemeClr val="tx1"/>
                </a:solidFill>
                <a:latin typeface="Garamond" panose="02020404030301010803" pitchFamily="18" charset="0"/>
              </a:rPr>
              <a:t>Interpretación</a:t>
            </a:r>
            <a:r>
              <a:rPr lang="en-US" sz="2500" b="1" kern="1200" dirty="0">
                <a:solidFill>
                  <a:schemeClr val="tx1"/>
                </a:solidFill>
                <a:latin typeface="Garamond" panose="02020404030301010803" pitchFamily="18" charset="0"/>
              </a:rPr>
              <a:t> </a:t>
            </a:r>
            <a:r>
              <a:rPr lang="en-US" sz="2500" b="1" kern="1200" dirty="0" err="1">
                <a:solidFill>
                  <a:schemeClr val="tx1"/>
                </a:solidFill>
                <a:latin typeface="Garamond" panose="02020404030301010803" pitchFamily="18" charset="0"/>
              </a:rPr>
              <a:t>oficial</a:t>
            </a:r>
            <a:endParaRPr lang="en-US" sz="25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LibreOffice Impress: OLE Objects, Spreadsheets, and Charts - Ahuka ...">
            <a:extLst>
              <a:ext uri="{FF2B5EF4-FFF2-40B4-BE49-F238E27FC236}">
                <a16:creationId xmlns:a16="http://schemas.microsoft.com/office/drawing/2014/main" id="{E460FB93-5E50-9AB9-76E4-AEC3C0BEA56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931598"/>
            <a:ext cx="5628018" cy="2761934"/>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A666F3-10F7-D931-2B94-C30F050F6E2F}"/>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20000"/>
          </a:bodyPr>
          <a:lstStyle/>
          <a:p>
            <a:pPr marL="0" indent="0" algn="just">
              <a:buNone/>
            </a:pPr>
            <a:r>
              <a:rPr lang="es-ES_tradnl" b="1" noProof="0" dirty="0" err="1">
                <a:latin typeface="Garamond" panose="02020404030301010803" pitchFamily="18" charset="0"/>
              </a:rPr>
              <a:t>iii</a:t>
            </a:r>
            <a:r>
              <a:rPr lang="es-ES_tradnl" b="1" noProof="0" dirty="0">
                <a:latin typeface="Garamond" panose="02020404030301010803" pitchFamily="18" charset="0"/>
              </a:rPr>
              <a:t>.</a:t>
            </a:r>
            <a:r>
              <a:rPr lang="es-ES_tradnl" noProof="0" dirty="0">
                <a:latin typeface="Garamond" panose="02020404030301010803" pitchFamily="18" charset="0"/>
              </a:rPr>
              <a:t> Solicitudes de información que pretendan exigir al </a:t>
            </a:r>
            <a:r>
              <a:rPr lang="es-ES_tradnl" i="1" noProof="0" dirty="0" err="1">
                <a:latin typeface="Garamond" panose="02020404030301010803" pitchFamily="18" charset="0"/>
              </a:rPr>
              <a:t>servicer</a:t>
            </a:r>
            <a:r>
              <a:rPr lang="es-ES_tradnl" noProof="0" dirty="0">
                <a:latin typeface="Garamond" panose="02020404030301010803" pitchFamily="18" charset="0"/>
              </a:rPr>
              <a:t> que produzca la información en un formato específico —como una transcripción, una carta con formato tabular o una hoja de cálculo (</a:t>
            </a:r>
            <a:r>
              <a:rPr lang="es-ES_tradnl" i="1" noProof="0" dirty="0" err="1">
                <a:latin typeface="Garamond" panose="02020404030301010803" pitchFamily="18" charset="0"/>
              </a:rPr>
              <a:t>spreadsheet</a:t>
            </a:r>
            <a:r>
              <a:rPr lang="es-ES_tradnl" noProof="0" dirty="0">
                <a:latin typeface="Garamond" panose="02020404030301010803" pitchFamily="18" charset="0"/>
              </a:rPr>
              <a:t>)— cuando dicha información no se conserva ordinariamente en ese formato.</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668BAA8-2E92-5074-E9CB-6EEE21D52233}"/>
              </a:ext>
            </a:extLst>
          </p:cNvPr>
          <p:cNvSpPr txBox="1"/>
          <p:nvPr/>
        </p:nvSpPr>
        <p:spPr>
          <a:xfrm>
            <a:off x="3772186" y="4493477"/>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ahuka.com/libreoffice-3-5-tutorials/libreoffice-impress/libreoffice-impress-ole-objects-spreadsheets-and-chart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81215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66225-E999-A44C-D4FB-54EF9CEAC575}"/>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sz="3700" b="1" dirty="0">
                <a:latin typeface="Garamond" panose="02020404030301010803" pitchFamily="18" charset="0"/>
              </a:rPr>
              <a:t>1024.36(f)(1)(iv) Overbroad or unduly burdensome information request – </a:t>
            </a:r>
            <a:r>
              <a:rPr lang="en-US" sz="3700" b="1" dirty="0" err="1">
                <a:latin typeface="Garamond" panose="02020404030301010803" pitchFamily="18" charset="0"/>
              </a:rPr>
              <a:t>Interpretación</a:t>
            </a:r>
            <a:r>
              <a:rPr lang="en-US" sz="3700" b="1" dirty="0">
                <a:latin typeface="Garamond" panose="02020404030301010803" pitchFamily="18" charset="0"/>
              </a:rPr>
              <a:t> </a:t>
            </a:r>
            <a:r>
              <a:rPr lang="en-US" sz="3700" b="1" dirty="0" err="1">
                <a:latin typeface="Garamond" panose="02020404030301010803" pitchFamily="18" charset="0"/>
              </a:rPr>
              <a:t>oficial</a:t>
            </a:r>
            <a:endParaRPr lang="en-US" sz="3700" b="1" dirty="0">
              <a:latin typeface="Garamond" panose="02020404030301010803" pitchFamily="18" charset="0"/>
            </a:endParaRP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20F17A-E243-D50A-4B5D-A04C1F10CBC4}"/>
              </a:ext>
            </a:extLst>
          </p:cNvPr>
          <p:cNvSpPr>
            <a:spLocks noGrp="1"/>
          </p:cNvSpPr>
          <p:nvPr>
            <p:ph sz="half" idx="1"/>
          </p:nvPr>
        </p:nvSpPr>
        <p:spPr>
          <a:xfrm>
            <a:off x="793661" y="2599509"/>
            <a:ext cx="4530898" cy="3639450"/>
          </a:xfrm>
        </p:spPr>
        <p:txBody>
          <a:bodyPr vert="horz" lIns="91440" tIns="45720" rIns="91440" bIns="45720" rtlCol="0" anchor="ctr">
            <a:normAutofit fontScale="85000" lnSpcReduction="20000"/>
          </a:bodyPr>
          <a:lstStyle/>
          <a:p>
            <a:pPr marL="0" indent="0" algn="just">
              <a:buNone/>
            </a:pPr>
            <a:r>
              <a:rPr lang="es-ES_tradnl" sz="2400" b="1" noProof="0" dirty="0" err="1">
                <a:latin typeface="Garamond" panose="02020404030301010803" pitchFamily="18" charset="0"/>
              </a:rPr>
              <a:t>iv</a:t>
            </a:r>
            <a:r>
              <a:rPr lang="es-ES_tradnl" sz="2400" b="1" noProof="0" dirty="0">
                <a:latin typeface="Garamond" panose="02020404030301010803" pitchFamily="18" charset="0"/>
              </a:rPr>
              <a:t>.</a:t>
            </a:r>
            <a:r>
              <a:rPr lang="es-ES_tradnl" sz="2400" noProof="0" dirty="0">
                <a:latin typeface="Garamond" panose="02020404030301010803" pitchFamily="18" charset="0"/>
              </a:rPr>
              <a:t> Solicitudes de información que no tengan una probabilidad razonable de asistir al prestatario respecto a la administración de su cuenta hipotecaria.</a:t>
            </a:r>
          </a:p>
          <a:p>
            <a:pPr marL="0" indent="0" algn="just">
              <a:buNone/>
            </a:pPr>
            <a:endParaRPr lang="es-ES_tradnl" sz="2400" noProof="0" dirty="0">
              <a:latin typeface="Garamond" panose="02020404030301010803" pitchFamily="18" charset="0"/>
            </a:endParaRPr>
          </a:p>
          <a:p>
            <a:pPr marL="0" indent="0" algn="just">
              <a:buNone/>
            </a:pPr>
            <a:r>
              <a:rPr lang="es-ES_tradnl" sz="2400" noProof="0" dirty="0">
                <a:latin typeface="Garamond" panose="02020404030301010803" pitchFamily="18" charset="0"/>
              </a:rPr>
              <a:t> Por ejemplo, una solicitud de copias del anverso y reverso de todos los instrumentos físicos de pago (como cheques, giros o confirmaciones de transferencias electrónicas) que evidencien pagos realizados por el prestatario al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así como pagos efectuados por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al propietario o cesionario del préstamo hipotecario.</a:t>
            </a:r>
          </a:p>
        </p:txBody>
      </p:sp>
      <p:pic>
        <p:nvPicPr>
          <p:cNvPr id="12" name="Content Placeholder 11" descr="Illustration of shopping online | Free stock vector - 395876">
            <a:extLst>
              <a:ext uri="{FF2B5EF4-FFF2-40B4-BE49-F238E27FC236}">
                <a16:creationId xmlns:a16="http://schemas.microsoft.com/office/drawing/2014/main" id="{E7052E0D-25D0-65C1-2C0D-87167E497A8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7442"/>
          <a:stretch>
            <a:fillRect/>
          </a:stretch>
        </p:blipFill>
        <p:spPr>
          <a:xfrm>
            <a:off x="5911532" y="2484255"/>
            <a:ext cx="5150277" cy="3714244"/>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307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2A67F8-87CB-21C7-7049-2DF6DAAFCB4D}"/>
              </a:ext>
            </a:extLst>
          </p:cNvPr>
          <p:cNvSpPr>
            <a:spLocks noGrp="1"/>
          </p:cNvSpPr>
          <p:nvPr>
            <p:ph type="title"/>
          </p:nvPr>
        </p:nvSpPr>
        <p:spPr>
          <a:xfrm>
            <a:off x="762000" y="1138265"/>
            <a:ext cx="5791199" cy="1401183"/>
          </a:xfrm>
        </p:spPr>
        <p:txBody>
          <a:bodyPr vert="horz" lIns="91440" tIns="45720" rIns="91440" bIns="45720" rtlCol="0" anchor="t">
            <a:normAutofit/>
          </a:bodyPr>
          <a:lstStyle/>
          <a:p>
            <a:pPr algn="ctr"/>
            <a:r>
              <a:rPr lang="en-US" sz="3200" b="1" kern="1200" dirty="0" err="1">
                <a:solidFill>
                  <a:schemeClr val="tx1"/>
                </a:solidFill>
                <a:latin typeface="Garamond" panose="02020404030301010803" pitchFamily="18" charset="0"/>
              </a:rPr>
              <a:t>Limitaciones</a:t>
            </a:r>
            <a:r>
              <a:rPr lang="en-US" sz="3200" b="1" kern="1200" dirty="0">
                <a:solidFill>
                  <a:schemeClr val="tx1"/>
                </a:solidFill>
                <a:latin typeface="Garamond" panose="02020404030301010803" pitchFamily="18" charset="0"/>
              </a:rPr>
              <a:t> de la Regla 23.1 de </a:t>
            </a:r>
            <a:r>
              <a:rPr lang="en-US" sz="3200" b="1" kern="1200" dirty="0" err="1">
                <a:solidFill>
                  <a:schemeClr val="tx1"/>
                </a:solidFill>
                <a:latin typeface="Garamond" panose="02020404030301010803" pitchFamily="18" charset="0"/>
              </a:rPr>
              <a:t>Procedimiento</a:t>
            </a:r>
            <a:r>
              <a:rPr lang="en-US" sz="3200" b="1" kern="1200" dirty="0">
                <a:solidFill>
                  <a:schemeClr val="tx1"/>
                </a:solidFill>
                <a:latin typeface="Garamond" panose="02020404030301010803" pitchFamily="18" charset="0"/>
              </a:rPr>
              <a:t> Civil</a:t>
            </a:r>
          </a:p>
        </p:txBody>
      </p:sp>
      <p:cxnSp>
        <p:nvCxnSpPr>
          <p:cNvPr id="18" name="Straight Connector 1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339990A-7B1F-9739-D9E5-55F7F352B7F9}"/>
              </a:ext>
            </a:extLst>
          </p:cNvPr>
          <p:cNvSpPr>
            <a:spLocks noGrp="1"/>
          </p:cNvSpPr>
          <p:nvPr>
            <p:ph sz="half" idx="1"/>
          </p:nvPr>
        </p:nvSpPr>
        <p:spPr>
          <a:xfrm>
            <a:off x="762000" y="2551176"/>
            <a:ext cx="5791199" cy="3602935"/>
          </a:xfrm>
        </p:spPr>
        <p:txBody>
          <a:bodyPr vert="horz" lIns="91440" tIns="45720" rIns="91440" bIns="45720" rtlCol="0">
            <a:noAutofit/>
          </a:bodyPr>
          <a:lstStyle/>
          <a:p>
            <a:pPr algn="just"/>
            <a:r>
              <a:rPr lang="es-ES_tradnl" sz="1600" noProof="0" dirty="0">
                <a:latin typeface="Garamond" panose="02020404030301010803" pitchFamily="18" charset="0"/>
              </a:rPr>
              <a:t>El alcance del descubrimiento de prueba, </a:t>
            </a:r>
            <a:r>
              <a:rPr lang="es-ES_tradnl" sz="1600" u="sng" noProof="0" dirty="0">
                <a:latin typeface="Garamond" panose="02020404030301010803" pitchFamily="18" charset="0"/>
              </a:rPr>
              <a:t>a menos que sea limitado de algún modo por el tribunal:</a:t>
            </a:r>
          </a:p>
          <a:p>
            <a:pPr marL="514350" algn="just"/>
            <a:r>
              <a:rPr lang="es-ES_tradnl" sz="1600" u="sng" noProof="0" dirty="0">
                <a:latin typeface="Garamond" panose="02020404030301010803" pitchFamily="18" charset="0"/>
              </a:rPr>
              <a:t>En general. Las partes podrán hacer descubrimiento sobre cualquier materia, no privilegiada, que sea pertinente al asunto en controversia en el pleito pendiente, ya se refiera  a  la  reclamación  o  defensa  de  cualquier  otra  parte ( . . . ) No  constituirá objeción el que la información solicitada sea inadmisible en el juicio, siempre que exista una probabilidad razonable de que dicha información conduzca al descubrimiento de evidencia admisible.</a:t>
            </a:r>
          </a:p>
          <a:p>
            <a:pPr marL="514350" algn="just"/>
            <a:r>
              <a:rPr lang="es-ES_tradnl" sz="1600" u="sng" noProof="0" dirty="0">
                <a:latin typeface="Garamond" panose="02020404030301010803" pitchFamily="18" charset="0"/>
              </a:rPr>
              <a:t>Documentos, objetos y otra prueba obtenida en preparación para el juicio. Estarán   fuera   del   alcance   del   descubrimiento   las   impresiones   mentales, conclusiones, opiniones o teorías legales sobre el caso, del abogado o de la abogada o de cualquier otro u otra representante de una  parte.</a:t>
            </a:r>
          </a:p>
        </p:txBody>
      </p:sp>
      <p:sp>
        <p:nvSpPr>
          <p:cNvPr id="19" name="Rectangle 18">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ategory:Diagrams of 65 mph speed limit road signs - Wikimedia Commons">
            <a:extLst>
              <a:ext uri="{FF2B5EF4-FFF2-40B4-BE49-F238E27FC236}">
                <a16:creationId xmlns:a16="http://schemas.microsoft.com/office/drawing/2014/main" id="{FB58ABD9-0A25-9A00-554A-21ED73CB07A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8458528" y="842824"/>
            <a:ext cx="2583518" cy="5167037"/>
          </a:xfrm>
          <a:prstGeom prst="rect">
            <a:avLst/>
          </a:prstGeom>
        </p:spPr>
      </p:pic>
    </p:spTree>
    <p:extLst>
      <p:ext uri="{BB962C8B-B14F-4D97-AF65-F5344CB8AC3E}">
        <p14:creationId xmlns:p14="http://schemas.microsoft.com/office/powerpoint/2010/main" val="40854288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3ED0A-337E-CD25-76F2-6D27D58C8A23}"/>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s-ES_tradnl" sz="3100" b="1" noProof="0" dirty="0">
                <a:latin typeface="Garamond" panose="02020404030301010803" pitchFamily="18" charset="0"/>
              </a:rPr>
              <a:t>Limitaciones de la Regla 23.2 de Procedimiento Civil</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F424921-8DD7-965B-AC04-4C3AC1F42AED}"/>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marL="514350" algn="just"/>
            <a:r>
              <a:rPr lang="es-ES_tradnl" sz="1800" noProof="0" dirty="0">
                <a:latin typeface="Garamond" panose="02020404030301010803" pitchFamily="18" charset="0"/>
              </a:rPr>
              <a:t>El  tribunal,  a  iniciativa  propia  o  a  solicitud  de  parte, </a:t>
            </a:r>
            <a:r>
              <a:rPr lang="es-ES_tradnl" sz="1800" b="1" noProof="0" dirty="0">
                <a:latin typeface="Garamond" panose="02020404030301010803" pitchFamily="18" charset="0"/>
              </a:rPr>
              <a:t>podrá limitar el alcance de los métodos de descubrimiento de prueba si determina lo siguiente</a:t>
            </a:r>
            <a:r>
              <a:rPr lang="es-ES_tradnl" sz="1800" noProof="0" dirty="0">
                <a:latin typeface="Garamond" panose="02020404030301010803" pitchFamily="18" charset="0"/>
              </a:rPr>
              <a:t>: </a:t>
            </a:r>
          </a:p>
          <a:p>
            <a:pPr marL="1028700" lvl="1" algn="just"/>
            <a:r>
              <a:rPr lang="es-ES_tradnl" sz="1800" noProof="0" dirty="0">
                <a:latin typeface="Garamond" panose="02020404030301010803" pitchFamily="18" charset="0"/>
              </a:rPr>
              <a:t>que la prueba que  se  pretende  descubrir  es  un  duplicado  de  otra  prueba  o  es  irrazonablemente acumulativa; </a:t>
            </a:r>
          </a:p>
          <a:p>
            <a:pPr marL="1028700" lvl="1" algn="just"/>
            <a:r>
              <a:rPr lang="es-ES_tradnl" sz="1800" noProof="0" dirty="0">
                <a:latin typeface="Garamond" panose="02020404030301010803" pitchFamily="18" charset="0"/>
              </a:rPr>
              <a:t>que la prueba puede obtenerse mediante otra forma más conveniente, menos onerosa y costosa para la parte a quien se le solicita; </a:t>
            </a:r>
          </a:p>
          <a:p>
            <a:pPr marL="1028700" lvl="1" algn="just"/>
            <a:r>
              <a:rPr lang="es-ES_tradnl" sz="1800" noProof="0" dirty="0">
                <a:latin typeface="Garamond" panose="02020404030301010803" pitchFamily="18" charset="0"/>
              </a:rPr>
              <a:t>que la parte que solicita la  prueba  haya  tenido  oportunidad  de  obtenerla,  o  </a:t>
            </a:r>
          </a:p>
          <a:p>
            <a:pPr marL="1028700" lvl="1" algn="just"/>
            <a:r>
              <a:rPr lang="es-ES_tradnl" sz="1800" noProof="0" dirty="0">
                <a:latin typeface="Garamond" panose="02020404030301010803" pitchFamily="18" charset="0"/>
              </a:rPr>
              <a:t>que los costos para obtener la prueba exceden el beneficio que ésta puede aportar al caso.</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Blue goggles on orange background">
            <a:extLst>
              <a:ext uri="{FF2B5EF4-FFF2-40B4-BE49-F238E27FC236}">
                <a16:creationId xmlns:a16="http://schemas.microsoft.com/office/drawing/2014/main" id="{6EDAABEF-C006-9602-E074-94567C90C826}"/>
              </a:ext>
            </a:extLst>
          </p:cNvPr>
          <p:cNvPicPr>
            <a:picLocks noGrp="1" noChangeAspect="1"/>
          </p:cNvPicPr>
          <p:nvPr>
            <p:ph sz="half" idx="2"/>
          </p:nvPr>
        </p:nvPicPr>
        <p:blipFill>
          <a:blip r:embed="rId2"/>
          <a:srcRect l="13446" r="17696"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0890473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0AC88EE-CEE8-27E8-7AF1-414EA471C675}"/>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3100" b="1" dirty="0" err="1">
                <a:latin typeface="Garamond" panose="02020404030301010803" pitchFamily="18" charset="0"/>
              </a:rPr>
              <a:t>Limitaciones</a:t>
            </a:r>
            <a:r>
              <a:rPr lang="en-US" sz="3100" b="1" dirty="0">
                <a:latin typeface="Garamond" panose="02020404030301010803" pitchFamily="18" charset="0"/>
              </a:rPr>
              <a:t> Regla 23.2(b) de </a:t>
            </a:r>
            <a:r>
              <a:rPr lang="en-US" sz="3100" b="1" dirty="0" err="1">
                <a:latin typeface="Garamond" panose="02020404030301010803" pitchFamily="18" charset="0"/>
              </a:rPr>
              <a:t>Procedimiento</a:t>
            </a:r>
            <a:r>
              <a:rPr lang="en-US" sz="3100" b="1" dirty="0">
                <a:latin typeface="Garamond" panose="02020404030301010803" pitchFamily="18" charset="0"/>
              </a:rPr>
              <a:t> Civil</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055E3549-7F3B-E5F0-3164-B1585F2F55D9}"/>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20000"/>
          </a:bodyPr>
          <a:lstStyle/>
          <a:p>
            <a:pPr marL="0" indent="0" algn="just">
              <a:buNone/>
            </a:pPr>
            <a:r>
              <a:rPr lang="es-ES_tradnl" sz="1800" noProof="0" dirty="0">
                <a:latin typeface="Garamond" panose="02020404030301010803" pitchFamily="18" charset="0"/>
              </a:rPr>
              <a:t>(b) A  solicitud de  una parte o de  la persona en  relación con la  cual se  utiliza  el descubrimiento, presentada mediante moción acompañada de una certificación indicativa de que ésta ha intentado de buena fe resolver la controversia sobre el descubrimiento conforme  lo  dispuesto  en  la  Regla  34.1,  y  por justa causa, el tribunal podrá emitir cualquier orden que se requiera en justicia para proteger a dicha parte o persona de hostigamiento, perturbación u opresión, así como de cualquier molestia o gasto indebido. La orden del tribunal podrá incluir una o más de las medidas siguientes:</a:t>
            </a:r>
          </a:p>
          <a:p>
            <a:pPr marL="514350" algn="just"/>
            <a:r>
              <a:rPr lang="es-ES_tradnl" sz="1800" noProof="0" dirty="0">
                <a:latin typeface="Garamond" panose="02020404030301010803" pitchFamily="18" charset="0"/>
              </a:rPr>
              <a:t>Que no se lleve a cabo el descubrimiento.</a:t>
            </a:r>
          </a:p>
          <a:p>
            <a:pPr marL="514350" algn="just"/>
            <a:r>
              <a:rPr lang="es-ES_tradnl" sz="1800" noProof="0" dirty="0">
                <a:latin typeface="Garamond" panose="02020404030301010803" pitchFamily="18" charset="0"/>
              </a:rPr>
              <a:t>Que  el  descubrimiento  se  realice  en  conformidad  con  los  términos  y  las condiciones que se dispongan, incluyendo la designación de fecha y sitio.</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PE mask">
            <a:extLst>
              <a:ext uri="{FF2B5EF4-FFF2-40B4-BE49-F238E27FC236}">
                <a16:creationId xmlns:a16="http://schemas.microsoft.com/office/drawing/2014/main" id="{44663477-0173-CAED-FB8F-5790E3AA8302}"/>
              </a:ext>
            </a:extLst>
          </p:cNvPr>
          <p:cNvPicPr>
            <a:picLocks noGrp="1" noChangeAspect="1"/>
          </p:cNvPicPr>
          <p:nvPr>
            <p:ph sz="half" idx="2"/>
          </p:nvPr>
        </p:nvPicPr>
        <p:blipFill>
          <a:blip r:embed="rId2"/>
          <a:srcRect l="15516" r="15626"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42779347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4F613-6532-443A-591A-63074F76560A}"/>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800" b="1" kern="1200" dirty="0" err="1">
                <a:solidFill>
                  <a:schemeClr val="tx1"/>
                </a:solidFill>
                <a:latin typeface="Garamond" panose="02020404030301010803" pitchFamily="18" charset="0"/>
              </a:rPr>
              <a:t>Limitaciones</a:t>
            </a:r>
            <a:r>
              <a:rPr lang="en-US" sz="2800" b="1" kern="1200" dirty="0">
                <a:solidFill>
                  <a:schemeClr val="tx1"/>
                </a:solidFill>
                <a:latin typeface="Garamond" panose="02020404030301010803" pitchFamily="18" charset="0"/>
              </a:rPr>
              <a:t> Regla 23.2(b) de </a:t>
            </a:r>
            <a:r>
              <a:rPr lang="en-US" sz="2800" b="1" kern="1200" dirty="0" err="1">
                <a:solidFill>
                  <a:schemeClr val="tx1"/>
                </a:solidFill>
                <a:latin typeface="Garamond" panose="02020404030301010803" pitchFamily="18" charset="0"/>
              </a:rPr>
              <a:t>Procedimiento</a:t>
            </a:r>
            <a:r>
              <a:rPr lang="en-US" sz="2800" b="1" kern="1200" dirty="0">
                <a:solidFill>
                  <a:schemeClr val="tx1"/>
                </a:solidFill>
                <a:latin typeface="Garamond" panose="02020404030301010803" pitchFamily="18" charset="0"/>
              </a:rPr>
              <a:t> Civil</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86B377-132A-A194-60C3-D978444A6FD3}"/>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marL="514350" algn="just"/>
            <a:r>
              <a:rPr lang="es-ES_tradnl" sz="2000" noProof="0" dirty="0">
                <a:latin typeface="Garamond" panose="02020404030301010803" pitchFamily="18" charset="0"/>
              </a:rPr>
              <a:t>Que   se   lleve   a   cabo   el   descubrimiento   por   un   método    diferente    al seleccionado  por  la  parte que lo interesa.</a:t>
            </a:r>
          </a:p>
          <a:p>
            <a:pPr marL="514350" algn="just"/>
            <a:r>
              <a:rPr lang="es-ES_tradnl" sz="2000" noProof="0" dirty="0">
                <a:latin typeface="Garamond" panose="02020404030301010803" pitchFamily="18" charset="0"/>
              </a:rPr>
              <a:t>Que  no  se  lleve  a  cabo  el  descubrimiento  de ciertas materias, que se limite su  alcance  o  que  son  irrelevantes  y  no   conducen   al  descubrimiento  de  evidencia admisible.</a:t>
            </a:r>
          </a:p>
          <a:p>
            <a:pPr marL="514350" algn="just"/>
            <a:r>
              <a:rPr lang="es-ES_tradnl" sz="2000" noProof="0" dirty="0">
                <a:latin typeface="Garamond" panose="02020404030301010803" pitchFamily="18" charset="0"/>
              </a:rPr>
              <a:t>Que se realice el descubrimiento en presencia de aquellas personas autorizadas para ello por el tribunal.</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Limitations - Free of Charge Creative Commons Hand held card image">
            <a:extLst>
              <a:ext uri="{FF2B5EF4-FFF2-40B4-BE49-F238E27FC236}">
                <a16:creationId xmlns:a16="http://schemas.microsoft.com/office/drawing/2014/main" id="{DC45B083-363C-6E77-93F8-57787D1BCA3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434214"/>
            <a:ext cx="5628018" cy="3756702"/>
          </a:xfrm>
          <a:prstGeom prst="rect">
            <a:avLst/>
          </a:prstGeom>
        </p:spPr>
      </p:pic>
      <p:sp>
        <p:nvSpPr>
          <p:cNvPr id="7" name="TextBox 6">
            <a:extLst>
              <a:ext uri="{FF2B5EF4-FFF2-40B4-BE49-F238E27FC236}">
                <a16:creationId xmlns:a16="http://schemas.microsoft.com/office/drawing/2014/main" id="{DB0F1E2F-B03C-7DA9-C06F-60A92010CCA2}"/>
              </a:ext>
            </a:extLst>
          </p:cNvPr>
          <p:cNvSpPr txBox="1"/>
          <p:nvPr/>
        </p:nvSpPr>
        <p:spPr>
          <a:xfrm>
            <a:off x="9183680" y="4990861"/>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hebluediamondgallery.com/hand-held-card/l/limitation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6732356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7BF56-45DC-C8BB-1AE1-F3C29192EDC4}"/>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800" b="1" kern="1200" dirty="0" err="1">
                <a:solidFill>
                  <a:schemeClr val="tx1"/>
                </a:solidFill>
                <a:latin typeface="Garamond" panose="02020404030301010803" pitchFamily="18" charset="0"/>
              </a:rPr>
              <a:t>Limitaciones</a:t>
            </a:r>
            <a:r>
              <a:rPr lang="en-US" sz="2800" b="1" kern="1200" dirty="0">
                <a:solidFill>
                  <a:schemeClr val="tx1"/>
                </a:solidFill>
                <a:latin typeface="Garamond" panose="02020404030301010803" pitchFamily="18" charset="0"/>
              </a:rPr>
              <a:t> Regla 23.2(b) de </a:t>
            </a:r>
            <a:r>
              <a:rPr lang="en-US" sz="2800" b="1" kern="1200" dirty="0" err="1">
                <a:solidFill>
                  <a:schemeClr val="tx1"/>
                </a:solidFill>
                <a:latin typeface="Garamond" panose="02020404030301010803" pitchFamily="18" charset="0"/>
              </a:rPr>
              <a:t>Procedimiento</a:t>
            </a:r>
            <a:r>
              <a:rPr lang="en-US" sz="2800" b="1" kern="1200" dirty="0">
                <a:solidFill>
                  <a:schemeClr val="tx1"/>
                </a:solidFill>
                <a:latin typeface="Garamond" panose="02020404030301010803" pitchFamily="18" charset="0"/>
              </a:rPr>
              <a:t> Civil</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90BC3A-4036-CDDC-3291-DC1E18610E83}"/>
              </a:ext>
            </a:extLst>
          </p:cNvPr>
          <p:cNvSpPr>
            <a:spLocks noGrp="1"/>
          </p:cNvSpPr>
          <p:nvPr>
            <p:ph sz="half" idx="1"/>
          </p:nvPr>
        </p:nvSpPr>
        <p:spPr>
          <a:xfrm>
            <a:off x="645066" y="2031101"/>
            <a:ext cx="4282984" cy="3511943"/>
          </a:xfrm>
        </p:spPr>
        <p:txBody>
          <a:bodyPr vert="horz" lIns="91440" tIns="45720" rIns="91440" bIns="45720" rtlCol="0" anchor="ctr">
            <a:normAutofit fontScale="92500"/>
          </a:bodyPr>
          <a:lstStyle/>
          <a:p>
            <a:pPr marL="514350" algn="just"/>
            <a:r>
              <a:rPr lang="es-ES_tradnl" sz="2000" noProof="0" dirty="0">
                <a:latin typeface="Garamond" panose="02020404030301010803" pitchFamily="18" charset="0"/>
              </a:rPr>
              <a:t>Que una deposición, una vez sellada, sea abierta únicamente por orden del tribunal.</a:t>
            </a:r>
          </a:p>
          <a:p>
            <a:pPr marL="514350" algn="just"/>
            <a:r>
              <a:rPr lang="es-ES_tradnl" sz="2000" noProof="0" dirty="0">
                <a:latin typeface="Garamond" panose="02020404030301010803" pitchFamily="18" charset="0"/>
              </a:rPr>
              <a:t>Que un secreto comercial u otra información confidencial no sea divulgada o que lo sea únicamente bajo ciertas condiciones.</a:t>
            </a:r>
          </a:p>
          <a:p>
            <a:pPr marL="514350" algn="just"/>
            <a:r>
              <a:rPr lang="es-ES_tradnl" sz="2000" noProof="0" dirty="0">
                <a:latin typeface="Garamond" panose="02020404030301010803" pitchFamily="18" charset="0"/>
              </a:rPr>
              <a:t>Que  las  partes  presenten  simultáneamente,  en  sobre  sellado,  determinados documentos o informes para ser abiertos de acuerdo con las instrucciones del tribunal</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Esto es un caracol...y derrapa.: &quot;Sin Límites _ Limitless (Dark Fields ...">
            <a:extLst>
              <a:ext uri="{FF2B5EF4-FFF2-40B4-BE49-F238E27FC236}">
                <a16:creationId xmlns:a16="http://schemas.microsoft.com/office/drawing/2014/main" id="{B4FEE606-A3F3-055C-328E-A51915E82FD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11504" y="650494"/>
            <a:ext cx="3580485" cy="5324142"/>
          </a:xfrm>
          <a:prstGeom prst="rect">
            <a:avLst/>
          </a:prstGeom>
        </p:spPr>
      </p:pic>
      <p:sp>
        <p:nvSpPr>
          <p:cNvPr id="7" name="TextBox 6">
            <a:extLst>
              <a:ext uri="{FF2B5EF4-FFF2-40B4-BE49-F238E27FC236}">
                <a16:creationId xmlns:a16="http://schemas.microsoft.com/office/drawing/2014/main" id="{89316B98-BC47-6C33-8D3E-B8C281BDBAA8}"/>
              </a:ext>
            </a:extLst>
          </p:cNvPr>
          <p:cNvSpPr txBox="1"/>
          <p:nvPr/>
        </p:nvSpPr>
        <p:spPr>
          <a:xfrm>
            <a:off x="7981979" y="5774581"/>
            <a:ext cx="261001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stoesuncaracolyderrapa.blogspot.com/2011/04/sin-limites-limitless-dark-fields-2011.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256567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14D94-C69A-B054-8E21-D64FE1710021}"/>
              </a:ext>
            </a:extLst>
          </p:cNvPr>
          <p:cNvSpPr>
            <a:spLocks noGrp="1"/>
          </p:cNvSpPr>
          <p:nvPr>
            <p:ph type="title"/>
          </p:nvPr>
        </p:nvSpPr>
        <p:spPr>
          <a:xfrm>
            <a:off x="762000" y="1138036"/>
            <a:ext cx="4085665" cy="1402470"/>
          </a:xfrm>
        </p:spPr>
        <p:txBody>
          <a:bodyPr vert="horz" lIns="91440" tIns="45720" rIns="91440" bIns="45720" rtlCol="0" anchor="t">
            <a:normAutofit/>
          </a:bodyPr>
          <a:lstStyle/>
          <a:p>
            <a:pPr algn="ctr"/>
            <a:r>
              <a:rPr lang="es-ES_tradnl" sz="3200" b="1" noProof="0" dirty="0">
                <a:latin typeface="Garamond" panose="02020404030301010803" pitchFamily="18" charset="0"/>
              </a:rPr>
              <a:t>Ojo con las órdenes </a:t>
            </a:r>
            <a:r>
              <a:rPr lang="es-ES_tradnl" sz="3200" b="1" dirty="0">
                <a:latin typeface="Garamond" panose="02020404030301010803" pitchFamily="18" charset="0"/>
              </a:rPr>
              <a:t>protectoras</a:t>
            </a:r>
            <a:endParaRPr lang="es-ES_tradnl" sz="3200" b="1" noProof="0" dirty="0">
              <a:latin typeface="Garamond" panose="02020404030301010803" pitchFamily="18" charset="0"/>
            </a:endParaRPr>
          </a:p>
        </p:txBody>
      </p:sp>
      <p:cxnSp>
        <p:nvCxnSpPr>
          <p:cNvPr id="17" name="Straight Connector 1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D44315-1794-64A4-1205-08CE91650AA9}"/>
              </a:ext>
            </a:extLst>
          </p:cNvPr>
          <p:cNvSpPr>
            <a:spLocks noGrp="1"/>
          </p:cNvSpPr>
          <p:nvPr>
            <p:ph sz="half" idx="1"/>
          </p:nvPr>
        </p:nvSpPr>
        <p:spPr>
          <a:xfrm>
            <a:off x="762000" y="2551176"/>
            <a:ext cx="4085665" cy="3591207"/>
          </a:xfrm>
        </p:spPr>
        <p:txBody>
          <a:bodyPr vert="horz" lIns="91440" tIns="45720" rIns="91440" bIns="45720" rtlCol="0">
            <a:normAutofit fontScale="85000" lnSpcReduction="10000"/>
          </a:bodyPr>
          <a:lstStyle/>
          <a:p>
            <a:pPr algn="just"/>
            <a:r>
              <a:rPr lang="es-ES_tradnl" noProof="0" dirty="0">
                <a:latin typeface="Garamond" panose="02020404030301010803" pitchFamily="18" charset="0"/>
              </a:rPr>
              <a:t>Muchos bancos tienen la costumbre de tratar los QWR-RFI, como cualquier pliego de descubrimiento de prueba.</a:t>
            </a:r>
          </a:p>
          <a:p>
            <a:pPr algn="just"/>
            <a:r>
              <a:rPr lang="es-ES_tradnl" noProof="0" dirty="0">
                <a:latin typeface="Garamond" panose="02020404030301010803" pitchFamily="18" charset="0"/>
              </a:rPr>
              <a:t>Principio básico del derecho, recuerden la clausula de supremacía.</a:t>
            </a:r>
          </a:p>
          <a:p>
            <a:pPr algn="just"/>
            <a:r>
              <a:rPr lang="es-ES_tradnl" noProof="0" dirty="0">
                <a:latin typeface="Garamond" panose="02020404030301010803" pitchFamily="18" charset="0"/>
              </a:rPr>
              <a:t>No debe poder las reglas de procedimiento civil estatal limitar un derecho concedido por estatuto federal.</a:t>
            </a:r>
          </a:p>
        </p:txBody>
      </p:sp>
      <p:pic>
        <p:nvPicPr>
          <p:cNvPr id="12" name="Content Placeholder 11" descr="British Shorthair on orange background">
            <a:extLst>
              <a:ext uri="{FF2B5EF4-FFF2-40B4-BE49-F238E27FC236}">
                <a16:creationId xmlns:a16="http://schemas.microsoft.com/office/drawing/2014/main" id="{62F2FA82-A87A-D366-553F-9E8241E71AA9}"/>
              </a:ext>
            </a:extLst>
          </p:cNvPr>
          <p:cNvPicPr>
            <a:picLocks noGrp="1" noChangeAspect="1"/>
          </p:cNvPicPr>
          <p:nvPr>
            <p:ph sz="half" idx="2"/>
          </p:nvPr>
        </p:nvPicPr>
        <p:blipFill>
          <a:blip r:embed="rId2"/>
          <a:srcRect l="8158" r="28177" b="-1"/>
          <a:stretch>
            <a:fillRect/>
          </a:stretch>
        </p:blipFill>
        <p:spPr>
          <a:xfrm>
            <a:off x="5650992" y="10"/>
            <a:ext cx="6541008" cy="6857990"/>
          </a:xfrm>
          <a:prstGeom prst="rect">
            <a:avLst/>
          </a:prstGeom>
        </p:spPr>
      </p:pic>
    </p:spTree>
    <p:extLst>
      <p:ext uri="{BB962C8B-B14F-4D97-AF65-F5344CB8AC3E}">
        <p14:creationId xmlns:p14="http://schemas.microsoft.com/office/powerpoint/2010/main" val="24464563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94BFE-8956-D045-8A17-FAB16F2A9774}"/>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Es bueno </a:t>
            </a:r>
            <a:r>
              <a:rPr lang="en-US" sz="4000" b="1" dirty="0" err="1">
                <a:latin typeface="Garamond" panose="02020404030301010803" pitchFamily="18" charset="0"/>
              </a:rPr>
              <a:t>recordar</a:t>
            </a:r>
            <a:endParaRPr lang="en-US" sz="4000" b="1" dirty="0">
              <a:latin typeface="Garamond" panose="02020404030301010803"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A129F4-245A-8B20-D6C3-97B4BA70164C}"/>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algn="just"/>
            <a:r>
              <a:rPr lang="en-US" sz="3200" dirty="0">
                <a:latin typeface="Garamond" panose="02020404030301010803" pitchFamily="18" charset="0"/>
              </a:rPr>
              <a:t>Never interrupt your enemy when he is making a mistake.</a:t>
            </a:r>
          </a:p>
          <a:p>
            <a:pPr lvl="1" algn="just"/>
            <a:r>
              <a:rPr lang="en-US" sz="3200" dirty="0">
                <a:latin typeface="Garamond" panose="02020404030301010803" pitchFamily="18" charset="0"/>
              </a:rPr>
              <a:t>Napoleón Bonaparte</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LOG DE HISTORIA DEL MUNDO CONTEMPORÁNEO: CINE E HISTORIA: NAPOLEÓN ...">
            <a:extLst>
              <a:ext uri="{FF2B5EF4-FFF2-40B4-BE49-F238E27FC236}">
                <a16:creationId xmlns:a16="http://schemas.microsoft.com/office/drawing/2014/main" id="{E289B882-3545-FF9D-4936-834C08EEC04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2674" r="17048" b="-1"/>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3594B930-CFC9-3533-BB9E-77599239A6BE}"/>
              </a:ext>
            </a:extLst>
          </p:cNvPr>
          <p:cNvSpPr txBox="1"/>
          <p:nvPr/>
        </p:nvSpPr>
        <p:spPr>
          <a:xfrm>
            <a:off x="8814028" y="5858593"/>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joseluistrujillorodriguez.blogspot.com/2012/11/cine-e-historia-napoleon-bonapart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9743928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CE0A8-8E16-34B7-09CF-04E6C177C650}"/>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200" b="1" dirty="0" err="1">
                <a:latin typeface="Garamond" panose="02020404030301010803" pitchFamily="18" charset="0"/>
              </a:rPr>
              <a:t>Privilegios</a:t>
            </a:r>
            <a:r>
              <a:rPr lang="en-US" sz="3200" b="1" dirty="0">
                <a:latin typeface="Garamond" panose="02020404030301010803" pitchFamily="18" charset="0"/>
              </a:rPr>
              <a:t> </a:t>
            </a:r>
            <a:r>
              <a:rPr lang="en-US" sz="3200" b="1" dirty="0" err="1">
                <a:latin typeface="Garamond" panose="02020404030301010803" pitchFamily="18" charset="0"/>
              </a:rPr>
              <a:t>evidenciario</a:t>
            </a:r>
            <a:endParaRPr lang="en-US" sz="3200" b="1" dirty="0">
              <a:latin typeface="Garamond" panose="02020404030301010803" pitchFamily="18" charset="0"/>
            </a:endParaRP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D9BA3754-8E6B-0507-3028-18AA6345A883}"/>
              </a:ext>
            </a:extLst>
          </p:cNvPr>
          <p:cNvSpPr>
            <a:spLocks noGrp="1"/>
          </p:cNvSpPr>
          <p:nvPr>
            <p:ph sz="quarter" idx="4"/>
          </p:nvPr>
        </p:nvSpPr>
        <p:spPr>
          <a:xfrm>
            <a:off x="590719" y="2330505"/>
            <a:ext cx="4559425" cy="3979585"/>
          </a:xfrm>
        </p:spPr>
        <p:txBody>
          <a:bodyPr vert="horz" lIns="91440" tIns="45720" rIns="91440" bIns="45720" rtlCol="0" anchor="ctr">
            <a:normAutofit fontScale="92500" lnSpcReduction="20000"/>
          </a:bodyPr>
          <a:lstStyle/>
          <a:p>
            <a:pPr marL="0" indent="0" algn="just">
              <a:buNone/>
            </a:pPr>
            <a:r>
              <a:rPr lang="es-ES_tradnl" sz="2400" b="1" noProof="0" dirty="0">
                <a:latin typeface="Garamond" panose="02020404030301010803" pitchFamily="18" charset="0"/>
              </a:rPr>
              <a:t>Regla 23.3 de Procedimiento Civil</a:t>
            </a:r>
          </a:p>
          <a:p>
            <a:pPr marL="0" indent="0" algn="just">
              <a:buNone/>
            </a:pPr>
            <a:r>
              <a:rPr lang="es-ES_tradnl" sz="2400" noProof="0" dirty="0">
                <a:latin typeface="Garamond" panose="02020404030301010803" pitchFamily="18" charset="0"/>
              </a:rPr>
              <a:t>(a) Información retenida.  Cuando una parte retiene información requerida, reclamando que es materia privilegiada o protegida en contemplación de la preparación para el juicio, deberá hacer su reclamo de manera expresa y fundamentada especificando la naturaleza de los documentos, de las comunicaciones o de los objetos no producidos o revelados, de forma que, sin  revelar  información privilegiada,  las  demás  partes  puedan  evaluar  la aplicabilidad del privilegio o protección, y expresarse sobre éstos.</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ttorney Client Privilege - Free of Charge Creative Commons Legal 1 image">
            <a:extLst>
              <a:ext uri="{FF2B5EF4-FFF2-40B4-BE49-F238E27FC236}">
                <a16:creationId xmlns:a16="http://schemas.microsoft.com/office/drawing/2014/main" id="{86577722-4645-CEFF-2910-F90289F86F9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7124" r="24019" b="1"/>
          <a:stretch>
            <a:fillRect/>
          </a:stretch>
        </p:blipFill>
        <p:spPr>
          <a:xfrm>
            <a:off x="5977788" y="799352"/>
            <a:ext cx="5425410" cy="5259296"/>
          </a:xfrm>
          <a:prstGeom prst="rect">
            <a:avLst/>
          </a:prstGeom>
        </p:spPr>
      </p:pic>
      <p:sp>
        <p:nvSpPr>
          <p:cNvPr id="9" name="TextBox 8">
            <a:extLst>
              <a:ext uri="{FF2B5EF4-FFF2-40B4-BE49-F238E27FC236}">
                <a16:creationId xmlns:a16="http://schemas.microsoft.com/office/drawing/2014/main" id="{673AA980-F5D5-DD5C-E931-0BB86C186058}"/>
              </a:ext>
            </a:extLst>
          </p:cNvPr>
          <p:cNvSpPr txBox="1"/>
          <p:nvPr/>
        </p:nvSpPr>
        <p:spPr>
          <a:xfrm>
            <a:off x="8971122" y="5858593"/>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legal-01/a/attorney-client-privileg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2948274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C570D2D-9437-CCA2-ADBC-B15D39D5C900}"/>
              </a:ext>
            </a:extLst>
          </p:cNvPr>
          <p:cNvSpPr>
            <a:spLocks noGrp="1"/>
          </p:cNvSpPr>
          <p:nvPr>
            <p:ph type="title"/>
          </p:nvPr>
        </p:nvSpPr>
        <p:spPr>
          <a:xfrm>
            <a:off x="517889" y="4883544"/>
            <a:ext cx="3876086" cy="1556907"/>
          </a:xfrm>
        </p:spPr>
        <p:txBody>
          <a:bodyPr vert="horz" lIns="91440" tIns="45720" rIns="91440" bIns="45720" rtlCol="0" anchor="ctr">
            <a:normAutofit/>
          </a:bodyPr>
          <a:lstStyle/>
          <a:p>
            <a:pPr algn="ctr"/>
            <a:r>
              <a:rPr lang="en-US" b="1" kern="1200" dirty="0">
                <a:solidFill>
                  <a:schemeClr val="tx1"/>
                </a:solidFill>
                <a:latin typeface="Garamond" panose="02020404030301010803" pitchFamily="18" charset="0"/>
              </a:rPr>
              <a:t>Regla 23.3(b) de </a:t>
            </a:r>
            <a:r>
              <a:rPr lang="en-US" b="1" kern="1200" dirty="0" err="1">
                <a:solidFill>
                  <a:schemeClr val="tx1"/>
                </a:solidFill>
                <a:latin typeface="Garamond" panose="02020404030301010803" pitchFamily="18" charset="0"/>
              </a:rPr>
              <a:t>Procedimiento</a:t>
            </a:r>
            <a:r>
              <a:rPr lang="en-US" b="1" kern="1200" dirty="0">
                <a:solidFill>
                  <a:schemeClr val="tx1"/>
                </a:solidFill>
                <a:latin typeface="Garamond" panose="02020404030301010803" pitchFamily="18" charset="0"/>
              </a:rPr>
              <a:t> Civil</a:t>
            </a:r>
          </a:p>
        </p:txBody>
      </p:sp>
      <p:sp>
        <p:nvSpPr>
          <p:cNvPr id="18" name="Rectangle 17">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ivilege - Free of Charge Creative Commons Handwriting image">
            <a:extLst>
              <a:ext uri="{FF2B5EF4-FFF2-40B4-BE49-F238E27FC236}">
                <a16:creationId xmlns:a16="http://schemas.microsoft.com/office/drawing/2014/main" id="{5B0CD6F4-96FE-0163-67B7-6D577F71553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46654" y="364142"/>
            <a:ext cx="5794746" cy="3867993"/>
          </a:xfrm>
          <a:prstGeom prst="rect">
            <a:avLst/>
          </a:prstGeom>
        </p:spPr>
      </p:pic>
      <p:sp>
        <p:nvSpPr>
          <p:cNvPr id="26" name="Rectangle 25">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7">
            <a:extLst>
              <a:ext uri="{FF2B5EF4-FFF2-40B4-BE49-F238E27FC236}">
                <a16:creationId xmlns:a16="http://schemas.microsoft.com/office/drawing/2014/main" id="{4D43ECB8-A0DE-FE94-9D57-DF0B902AC894}"/>
              </a:ext>
            </a:extLst>
          </p:cNvPr>
          <p:cNvGraphicFramePr>
            <a:graphicFrameLocks noGrp="1"/>
          </p:cNvGraphicFramePr>
          <p:nvPr>
            <p:ph idx="1"/>
            <p:extLst>
              <p:ext uri="{D42A27DB-BD31-4B8C-83A1-F6EECF244321}">
                <p14:modId xmlns:p14="http://schemas.microsoft.com/office/powerpoint/2010/main" val="2107893623"/>
              </p:ext>
            </p:extLst>
          </p:nvPr>
        </p:nvGraphicFramePr>
        <p:xfrm>
          <a:off x="5162719" y="4883544"/>
          <a:ext cx="6586915" cy="15569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2FFB5C1-BEA8-D9C3-CE9E-45864E20078E}"/>
              </a:ext>
            </a:extLst>
          </p:cNvPr>
          <p:cNvSpPr txBox="1"/>
          <p:nvPr/>
        </p:nvSpPr>
        <p:spPr>
          <a:xfrm>
            <a:off x="6609323" y="4032080"/>
            <a:ext cx="243207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hebluediamondgallery.com/handwriting/p/privileg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0079920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7CF6A-7BB6-CBD2-4176-588219FEF393}"/>
              </a:ext>
            </a:extLst>
          </p:cNvPr>
          <p:cNvSpPr>
            <a:spLocks noGrp="1"/>
          </p:cNvSpPr>
          <p:nvPr>
            <p:ph type="title"/>
          </p:nvPr>
        </p:nvSpPr>
        <p:spPr>
          <a:xfrm>
            <a:off x="1060232" y="3941205"/>
            <a:ext cx="10071536" cy="929750"/>
          </a:xfrm>
        </p:spPr>
        <p:txBody>
          <a:bodyPr vert="horz" lIns="91440" tIns="45720" rIns="91440" bIns="45720" rtlCol="0" anchor="b">
            <a:normAutofit/>
          </a:bodyPr>
          <a:lstStyle/>
          <a:p>
            <a:pPr algn="ctr"/>
            <a:r>
              <a:rPr lang="es-ES_tradnl" sz="5200" b="1" noProof="0" dirty="0">
                <a:latin typeface="Garamond" panose="02020404030301010803" pitchFamily="18" charset="0"/>
              </a:rPr>
              <a:t>La audacia</a:t>
            </a:r>
          </a:p>
        </p:txBody>
      </p:sp>
      <p:pic>
        <p:nvPicPr>
          <p:cNvPr id="6" name="Content Placeholder 5">
            <a:extLst>
              <a:ext uri="{FF2B5EF4-FFF2-40B4-BE49-F238E27FC236}">
                <a16:creationId xmlns:a16="http://schemas.microsoft.com/office/drawing/2014/main" id="{D3EEFBA1-69C3-FD91-66AB-5581458F1BA8}"/>
              </a:ext>
            </a:extLst>
          </p:cNvPr>
          <p:cNvPicPr>
            <a:picLocks noGrp="1" noChangeAspect="1"/>
          </p:cNvPicPr>
          <p:nvPr>
            <p:ph sz="half" idx="1"/>
          </p:nvPr>
        </p:nvPicPr>
        <p:blipFill>
          <a:blip r:embed="rId2"/>
          <a:stretch>
            <a:fillRect/>
          </a:stretch>
        </p:blipFill>
        <p:spPr>
          <a:xfrm>
            <a:off x="897717" y="1600489"/>
            <a:ext cx="5069590" cy="1140656"/>
          </a:xfrm>
          <a:prstGeom prst="rect">
            <a:avLst/>
          </a:prstGeom>
        </p:spPr>
      </p:pic>
      <p:pic>
        <p:nvPicPr>
          <p:cNvPr id="8" name="Content Placeholder 7" descr="Binocular Images | Free Vectors, PNGs, Mockups &amp; Backgrounds - rawpixel">
            <a:extLst>
              <a:ext uri="{FF2B5EF4-FFF2-40B4-BE49-F238E27FC236}">
                <a16:creationId xmlns:a16="http://schemas.microsoft.com/office/drawing/2014/main" id="{F8DD0560-20C0-0726-3053-F45ECE59846C}"/>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514779" y="671201"/>
            <a:ext cx="4493231" cy="2999232"/>
          </a:xfrm>
          <a:prstGeom prst="rect">
            <a:avLst/>
          </a:prstGeom>
        </p:spPr>
      </p:pic>
    </p:spTree>
    <p:extLst>
      <p:ext uri="{BB962C8B-B14F-4D97-AF65-F5344CB8AC3E}">
        <p14:creationId xmlns:p14="http://schemas.microsoft.com/office/powerpoint/2010/main" val="29250685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A09D1-3B83-2FD8-CDCF-33611A0F4955}"/>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s-ES_tradnl" sz="4800" b="1" kern="1200" noProof="0" dirty="0">
                <a:solidFill>
                  <a:schemeClr val="tx1"/>
                </a:solidFill>
                <a:latin typeface="Garamond" panose="02020404030301010803" pitchFamily="18" charset="0"/>
              </a:rPr>
              <a:t>En esencia: Discovery</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A76C2128-1687-4B35-99A6-518FC99D45AD}"/>
              </a:ext>
            </a:extLst>
          </p:cNvPr>
          <p:cNvSpPr>
            <a:spLocks noGrp="1"/>
          </p:cNvSpPr>
          <p:nvPr>
            <p:ph sz="half" idx="2"/>
          </p:nvPr>
        </p:nvSpPr>
        <p:spPr>
          <a:xfrm>
            <a:off x="793661" y="2599509"/>
            <a:ext cx="4530898" cy="3639450"/>
          </a:xfrm>
        </p:spPr>
        <p:txBody>
          <a:bodyPr vert="horz" lIns="91440" tIns="45720" rIns="91440" bIns="45720" rtlCol="0" anchor="ctr">
            <a:normAutofit fontScale="92500" lnSpcReduction="10000"/>
          </a:bodyPr>
          <a:lstStyle/>
          <a:p>
            <a:pPr algn="just"/>
            <a:r>
              <a:rPr lang="es-ES_tradnl" sz="2000" noProof="0" dirty="0">
                <a:latin typeface="Garamond" panose="02020404030301010803" pitchFamily="18" charset="0"/>
              </a:rPr>
              <a:t>El descubrimiento de prueba se extiende a cualquier materia que no esté privilegiada y que sea pertinente al asunto en controversia.  Alvear Maldonado v. Ernst &amp; Young LLP, 191 DPR 921, 925 (2014).</a:t>
            </a:r>
          </a:p>
          <a:p>
            <a:pPr algn="just"/>
            <a:r>
              <a:rPr lang="es-ES_tradnl" sz="2000" noProof="0" dirty="0">
                <a:latin typeface="Garamond" panose="02020404030301010803" pitchFamily="18" charset="0"/>
              </a:rPr>
              <a:t>Dos  limitaciones fundamentales:</a:t>
            </a:r>
          </a:p>
          <a:p>
            <a:pPr marL="514350" algn="just"/>
            <a:r>
              <a:rPr lang="es-ES_tradnl" sz="2000" noProof="0" dirty="0">
                <a:latin typeface="Garamond" panose="02020404030301010803" pitchFamily="18" charset="0"/>
              </a:rPr>
              <a:t>es imperioso que el asunto que se pretende descubrir sea pertinente a la controversia que se dirime.</a:t>
            </a:r>
          </a:p>
          <a:p>
            <a:pPr marL="514350" algn="just"/>
            <a:r>
              <a:rPr lang="es-ES_tradnl" sz="2000" noProof="0" dirty="0">
                <a:latin typeface="Garamond" panose="02020404030301010803" pitchFamily="18" charset="0"/>
              </a:rPr>
              <a:t>La materia que se pretende descubrir, aunque sea pertinente, no puede ser privilegiada o quedará excluida del alcance del descubrimiento de prueba.</a:t>
            </a:r>
          </a:p>
        </p:txBody>
      </p:sp>
      <p:pic>
        <p:nvPicPr>
          <p:cNvPr id="4" name="Content Placeholder 3" descr="Evidence - Free of Charge Creative Commons Wooden Tile image">
            <a:extLst>
              <a:ext uri="{FF2B5EF4-FFF2-40B4-BE49-F238E27FC236}">
                <a16:creationId xmlns:a16="http://schemas.microsoft.com/office/drawing/2014/main" id="{1446B981-6F88-6095-8F74-CF52A33829F4}"/>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5911532" y="2622472"/>
            <a:ext cx="5150277" cy="3437809"/>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3004D10-A658-83FC-FC84-332249DB4093}"/>
              </a:ext>
            </a:extLst>
          </p:cNvPr>
          <p:cNvSpPr txBox="1"/>
          <p:nvPr/>
        </p:nvSpPr>
        <p:spPr>
          <a:xfrm>
            <a:off x="8629733" y="5860226"/>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hebluediamondgallery.com/wooden-tile/e/evidenc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3875126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CB07743-F794-F887-6B89-3395F931B8D9}"/>
              </a:ext>
            </a:extLst>
          </p:cNvPr>
          <p:cNvSpPr>
            <a:spLocks noGrp="1"/>
          </p:cNvSpPr>
          <p:nvPr>
            <p:ph type="title"/>
          </p:nvPr>
        </p:nvSpPr>
        <p:spPr>
          <a:xfrm>
            <a:off x="1113810" y="3130041"/>
            <a:ext cx="4036334" cy="2387600"/>
          </a:xfrm>
        </p:spPr>
        <p:txBody>
          <a:bodyPr vert="horz" lIns="91440" tIns="45720" rIns="91440" bIns="45720" rtlCol="0" anchor="t">
            <a:normAutofit/>
          </a:bodyPr>
          <a:lstStyle/>
          <a:p>
            <a:pPr algn="ctr"/>
            <a:r>
              <a:rPr lang="es-ES_tradnl" sz="4000" b="1" noProof="0" dirty="0">
                <a:latin typeface="Garamond" panose="02020404030301010803" pitchFamily="18" charset="0"/>
              </a:rPr>
              <a:t>Descubrimiento de prueba: </a:t>
            </a:r>
            <a:br>
              <a:rPr lang="es-ES_tradnl" sz="4000" b="1" noProof="0" dirty="0">
                <a:latin typeface="Garamond" panose="02020404030301010803" pitchFamily="18" charset="0"/>
              </a:rPr>
            </a:br>
            <a:r>
              <a:rPr lang="es-ES_tradnl" sz="4000" b="1" noProof="0" dirty="0">
                <a:latin typeface="Garamond" panose="02020404030301010803" pitchFamily="18" charset="0"/>
              </a:rPr>
              <a:t>¿Qué pedir?</a:t>
            </a:r>
          </a:p>
        </p:txBody>
      </p:sp>
      <p:grpSp>
        <p:nvGrpSpPr>
          <p:cNvPr id="27" name="Group 2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28" name="Rectangle 2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Kostenloses Foto zum Thema: fernglas, fernrohr, frau">
            <a:extLst>
              <a:ext uri="{FF2B5EF4-FFF2-40B4-BE49-F238E27FC236}">
                <a16:creationId xmlns:a16="http://schemas.microsoft.com/office/drawing/2014/main" id="{C21704DC-DE95-DAA9-C9DB-07A55623B939}"/>
              </a:ext>
            </a:extLst>
          </p:cNvPr>
          <p:cNvPicPr>
            <a:picLocks noChangeAspect="1"/>
          </p:cNvPicPr>
          <p:nvPr/>
        </p:nvPicPr>
        <p:blipFill>
          <a:blip r:embed="rId2">
            <a:extLst>
              <a:ext uri="{837473B0-CC2E-450A-ABE3-18F120FF3D39}">
                <a1611:picAttrSrcUrl xmlns:a1611="http://schemas.microsoft.com/office/drawing/2016/11/main" r:id="rId3"/>
              </a:ext>
            </a:extLst>
          </a:blip>
          <a:srcRect l="5537" r="26855" b="-1"/>
          <a:stretch>
            <a:fillRect/>
          </a:stretch>
        </p:blipFill>
        <p:spPr>
          <a:xfrm>
            <a:off x="5922492" y="666728"/>
            <a:ext cx="5536001" cy="5465791"/>
          </a:xfrm>
          <a:prstGeom prst="rect">
            <a:avLst/>
          </a:prstGeom>
        </p:spPr>
      </p:pic>
    </p:spTree>
    <p:extLst>
      <p:ext uri="{BB962C8B-B14F-4D97-AF65-F5344CB8AC3E}">
        <p14:creationId xmlns:p14="http://schemas.microsoft.com/office/powerpoint/2010/main" val="12395887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126C-DE31-002C-9A07-C48010D6254F}"/>
              </a:ext>
            </a:extLst>
          </p:cNvPr>
          <p:cNvSpPr>
            <a:spLocks noGrp="1"/>
          </p:cNvSpPr>
          <p:nvPr>
            <p:ph type="title"/>
          </p:nvPr>
        </p:nvSpPr>
        <p:spPr>
          <a:xfrm>
            <a:off x="762001" y="5074024"/>
            <a:ext cx="10109199" cy="598032"/>
          </a:xfrm>
        </p:spPr>
        <p:txBody>
          <a:bodyPr vert="horz" lIns="91440" tIns="45720" rIns="91440" bIns="45720" rtlCol="0" anchor="ctr">
            <a:normAutofit/>
          </a:bodyPr>
          <a:lstStyle/>
          <a:p>
            <a:pPr algn="ctr"/>
            <a:r>
              <a:rPr lang="es-ES_tradnl" sz="3600" kern="1200" noProof="0" dirty="0">
                <a:solidFill>
                  <a:schemeClr val="tx1"/>
                </a:solidFill>
                <a:latin typeface="Garamond" panose="02020404030301010803" pitchFamily="18" charset="0"/>
              </a:rPr>
              <a:t>¿Qué pido?</a:t>
            </a:r>
          </a:p>
        </p:txBody>
      </p:sp>
      <p:sp>
        <p:nvSpPr>
          <p:cNvPr id="11" name="Rectangle 10">
            <a:extLst>
              <a:ext uri="{FF2B5EF4-FFF2-40B4-BE49-F238E27FC236}">
                <a16:creationId xmlns:a16="http://schemas.microsoft.com/office/drawing/2014/main" id="{5E395AE0-8789-FAD6-A987-32E65C185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4390253"/>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It all depends on how you look at it… – SEVEN CIRCUMSTANCES">
            <a:extLst>
              <a:ext uri="{FF2B5EF4-FFF2-40B4-BE49-F238E27FC236}">
                <a16:creationId xmlns:a16="http://schemas.microsoft.com/office/drawing/2014/main" id="{24711D6E-DE31-11D2-3826-2A8B530EAE9F}"/>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865141" y="528162"/>
            <a:ext cx="10488660" cy="3330149"/>
          </a:xfrm>
          <a:prstGeom prst="rect">
            <a:avLst/>
          </a:prstGeom>
        </p:spPr>
      </p:pic>
      <p:cxnSp>
        <p:nvCxnSpPr>
          <p:cNvPr id="13" name="Straight Connector 12">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CF6CD86-27FF-7154-3A07-C0950F86DE68}"/>
              </a:ext>
            </a:extLst>
          </p:cNvPr>
          <p:cNvSpPr txBox="1"/>
          <p:nvPr/>
        </p:nvSpPr>
        <p:spPr>
          <a:xfrm>
            <a:off x="8764631" y="3658256"/>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sevencircumstances.com/2021/05/26/it-all-depends-on-how-you-look-at-i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5668990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58854-4CC9-B4DE-EBE0-B01C6F55AB24}"/>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s-ES_tradnl" sz="2500" b="1" i="1" kern="1200" noProof="0" dirty="0" err="1">
                <a:solidFill>
                  <a:schemeClr val="tx1"/>
                </a:solidFill>
                <a:latin typeface="Garamond" panose="02020404030301010803" pitchFamily="18" charset="0"/>
              </a:rPr>
              <a:t>Checklist</a:t>
            </a:r>
            <a:r>
              <a:rPr lang="es-ES_tradnl" sz="2500" b="1" kern="1200" noProof="0" dirty="0">
                <a:solidFill>
                  <a:schemeClr val="tx1"/>
                </a:solidFill>
                <a:latin typeface="Garamond" panose="02020404030301010803" pitchFamily="18" charset="0"/>
              </a:rPr>
              <a:t> de documentos a considerar pedir, dependiendo de su teoría:</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27BB33-2A86-5A18-95BD-38C66B2F2132}"/>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algn="just"/>
            <a:r>
              <a:rPr lang="es-ES_tradnl" sz="2000" noProof="0" dirty="0">
                <a:latin typeface="Garamond" panose="02020404030301010803" pitchFamily="18" charset="0"/>
              </a:rPr>
              <a:t>Cheques cancelados (copias del anverso y reverso de los cheques) emitidos por el agente de cierre (</a:t>
            </a:r>
            <a:r>
              <a:rPr lang="es-ES_tradnl" sz="2000" i="1" noProof="0" dirty="0" err="1">
                <a:latin typeface="Garamond" panose="02020404030301010803" pitchFamily="18" charset="0"/>
              </a:rPr>
              <a:t>settlement</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agent</a:t>
            </a:r>
            <a:r>
              <a:rPr lang="es-ES_tradnl" sz="2000" noProof="0" dirty="0">
                <a:latin typeface="Garamond" panose="02020404030301010803" pitchFamily="18" charset="0"/>
              </a:rPr>
              <a:t>), que evidencien todos los desembolsos realizados con el producto del préstamo y cualquier otro pago efectuado.</a:t>
            </a:r>
          </a:p>
          <a:p>
            <a:pPr algn="just"/>
            <a:r>
              <a:rPr lang="es-ES_tradnl" sz="2000" noProof="0" dirty="0">
                <a:latin typeface="Garamond" panose="02020404030301010803" pitchFamily="18" charset="0"/>
              </a:rPr>
              <a:t>Las hojas de tasas de interés (</a:t>
            </a:r>
            <a:r>
              <a:rPr lang="es-ES_tradnl" sz="2000" i="1" noProof="0" dirty="0" err="1">
                <a:latin typeface="Garamond" panose="02020404030301010803" pitchFamily="18" charset="0"/>
              </a:rPr>
              <a:t>rate</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sheets</a:t>
            </a:r>
            <a:r>
              <a:rPr lang="es-ES_tradnl" sz="2000" noProof="0" dirty="0">
                <a:latin typeface="Garamond" panose="02020404030301010803" pitchFamily="18" charset="0"/>
              </a:rPr>
              <a:t>) del prestamista y del corredor hipotecario que reflejen las tasas de interés disponibles al momento de originarse el préstamo (cuando se haya pagado una prima por diferencial de rendimiento (</a:t>
            </a:r>
            <a:r>
              <a:rPr lang="es-ES_tradnl" sz="2000" i="1" noProof="0" dirty="0" err="1">
                <a:latin typeface="Garamond" panose="02020404030301010803" pitchFamily="18" charset="0"/>
              </a:rPr>
              <a:t>yield</a:t>
            </a:r>
            <a:r>
              <a:rPr lang="es-ES_tradnl" sz="2000" i="1" noProof="0" dirty="0">
                <a:latin typeface="Garamond" panose="02020404030301010803" pitchFamily="18" charset="0"/>
              </a:rPr>
              <a:t> spread premium</a:t>
            </a:r>
            <a:r>
              <a:rPr lang="es-ES_tradnl" sz="2000" noProof="0" dirty="0">
                <a:latin typeface="Garamond" panose="02020404030301010803" pitchFamily="18" charset="0"/>
              </a:rPr>
              <a:t>)</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Checklist Clip Board Blank To · Free vector graphic on Pixabay">
            <a:extLst>
              <a:ext uri="{FF2B5EF4-FFF2-40B4-BE49-F238E27FC236}">
                <a16:creationId xmlns:a16="http://schemas.microsoft.com/office/drawing/2014/main" id="{C702A805-150A-D7D6-0318-6D72AF07E46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84884" y="650494"/>
            <a:ext cx="3633726" cy="5324142"/>
          </a:xfrm>
          <a:prstGeom prst="rect">
            <a:avLst/>
          </a:prstGeom>
        </p:spPr>
      </p:pic>
    </p:spTree>
    <p:extLst>
      <p:ext uri="{BB962C8B-B14F-4D97-AF65-F5344CB8AC3E}">
        <p14:creationId xmlns:p14="http://schemas.microsoft.com/office/powerpoint/2010/main" val="34399499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C1DEA-C986-8E53-66FD-FD6F450DD7D8}"/>
              </a:ext>
            </a:extLst>
          </p:cNvPr>
          <p:cNvSpPr>
            <a:spLocks noGrp="1"/>
          </p:cNvSpPr>
          <p:nvPr>
            <p:ph type="title"/>
          </p:nvPr>
        </p:nvSpPr>
        <p:spPr>
          <a:xfrm>
            <a:off x="599609" y="679731"/>
            <a:ext cx="4171994" cy="2401399"/>
          </a:xfrm>
        </p:spPr>
        <p:txBody>
          <a:bodyPr vert="horz" lIns="91440" tIns="45720" rIns="91440" bIns="45720" rtlCol="0" anchor="b">
            <a:normAutofit/>
          </a:bodyPr>
          <a:lstStyle/>
          <a:p>
            <a:pPr algn="ctr"/>
            <a:r>
              <a:rPr lang="en-US" sz="3200" b="1" kern="1200" noProof="0" dirty="0">
                <a:solidFill>
                  <a:schemeClr val="tx1"/>
                </a:solidFill>
                <a:latin typeface="Garamond" panose="02020404030301010803" pitchFamily="18" charset="0"/>
              </a:rPr>
              <a:t>Checklist de </a:t>
            </a:r>
            <a:r>
              <a:rPr lang="en-US" sz="3200" b="1" kern="1200" noProof="0" dirty="0" err="1">
                <a:solidFill>
                  <a:schemeClr val="tx1"/>
                </a:solidFill>
                <a:latin typeface="Garamond" panose="02020404030301010803" pitchFamily="18" charset="0"/>
              </a:rPr>
              <a:t>documentos</a:t>
            </a:r>
            <a:r>
              <a:rPr lang="en-US" sz="3200" b="1" kern="1200" noProof="0" dirty="0">
                <a:solidFill>
                  <a:schemeClr val="tx1"/>
                </a:solidFill>
                <a:latin typeface="Garamond" panose="02020404030301010803" pitchFamily="18" charset="0"/>
              </a:rPr>
              <a:t> a </a:t>
            </a:r>
            <a:r>
              <a:rPr lang="en-US" sz="3200" b="1" kern="1200" noProof="0" dirty="0" err="1">
                <a:solidFill>
                  <a:schemeClr val="tx1"/>
                </a:solidFill>
                <a:latin typeface="Garamond" panose="02020404030301010803" pitchFamily="18" charset="0"/>
              </a:rPr>
              <a:t>considerar</a:t>
            </a:r>
            <a:r>
              <a:rPr lang="en-US" sz="3200" b="1" kern="1200" noProof="0" dirty="0">
                <a:solidFill>
                  <a:schemeClr val="tx1"/>
                </a:solidFill>
                <a:latin typeface="Garamond" panose="02020404030301010803" pitchFamily="18" charset="0"/>
              </a:rPr>
              <a:t> </a:t>
            </a:r>
            <a:r>
              <a:rPr lang="en-US" sz="3200" b="1" kern="1200" noProof="0" dirty="0" err="1">
                <a:solidFill>
                  <a:schemeClr val="tx1"/>
                </a:solidFill>
                <a:latin typeface="Garamond" panose="02020404030301010803" pitchFamily="18" charset="0"/>
              </a:rPr>
              <a:t>pedir</a:t>
            </a:r>
            <a:r>
              <a:rPr lang="en-US" sz="3200" b="1" kern="1200" noProof="0" dirty="0">
                <a:solidFill>
                  <a:schemeClr val="tx1"/>
                </a:solidFill>
                <a:latin typeface="Garamond" panose="02020404030301010803" pitchFamily="18" charset="0"/>
              </a:rPr>
              <a:t>, </a:t>
            </a:r>
            <a:r>
              <a:rPr lang="en-US" sz="3200" b="1" kern="1200" noProof="0" dirty="0" err="1">
                <a:solidFill>
                  <a:schemeClr val="tx1"/>
                </a:solidFill>
                <a:latin typeface="Garamond" panose="02020404030301010803" pitchFamily="18" charset="0"/>
              </a:rPr>
              <a:t>dependiendo</a:t>
            </a:r>
            <a:r>
              <a:rPr lang="en-US" sz="3200" b="1" kern="1200" noProof="0" dirty="0">
                <a:solidFill>
                  <a:schemeClr val="tx1"/>
                </a:solidFill>
                <a:latin typeface="Garamond" panose="02020404030301010803" pitchFamily="18" charset="0"/>
              </a:rPr>
              <a:t> de </a:t>
            </a:r>
            <a:r>
              <a:rPr lang="en-US" sz="3200" b="1" kern="1200" noProof="0" dirty="0" err="1">
                <a:solidFill>
                  <a:schemeClr val="tx1"/>
                </a:solidFill>
                <a:latin typeface="Garamond" panose="02020404030301010803" pitchFamily="18" charset="0"/>
              </a:rPr>
              <a:t>su</a:t>
            </a:r>
            <a:r>
              <a:rPr lang="en-US" sz="3200" b="1" kern="1200" noProof="0" dirty="0">
                <a:solidFill>
                  <a:schemeClr val="tx1"/>
                </a:solidFill>
                <a:latin typeface="Garamond" panose="02020404030301010803" pitchFamily="18" charset="0"/>
              </a:rPr>
              <a:t> </a:t>
            </a:r>
            <a:r>
              <a:rPr lang="en-US" sz="3200" b="1" kern="1200" noProof="0" dirty="0" err="1">
                <a:solidFill>
                  <a:schemeClr val="tx1"/>
                </a:solidFill>
                <a:latin typeface="Garamond" panose="02020404030301010803" pitchFamily="18" charset="0"/>
              </a:rPr>
              <a:t>teoría</a:t>
            </a:r>
            <a:r>
              <a:rPr lang="en-US" sz="3200" b="1" kern="1200" noProof="0" dirty="0">
                <a:solidFill>
                  <a:schemeClr val="tx1"/>
                </a:solidFill>
                <a:latin typeface="Garamond" panose="02020404030301010803" pitchFamily="18" charset="0"/>
              </a:rPr>
              <a:t>:</a:t>
            </a:r>
          </a:p>
        </p:txBody>
      </p:sp>
      <p:sp>
        <p:nvSpPr>
          <p:cNvPr id="3" name="Content Placeholder 2">
            <a:extLst>
              <a:ext uri="{FF2B5EF4-FFF2-40B4-BE49-F238E27FC236}">
                <a16:creationId xmlns:a16="http://schemas.microsoft.com/office/drawing/2014/main" id="{EF81A2D9-05A3-1CEB-E54E-84D083949981}"/>
              </a:ext>
            </a:extLst>
          </p:cNvPr>
          <p:cNvSpPr>
            <a:spLocks noGrp="1"/>
          </p:cNvSpPr>
          <p:nvPr>
            <p:ph sz="half" idx="1"/>
          </p:nvPr>
        </p:nvSpPr>
        <p:spPr>
          <a:xfrm>
            <a:off x="599609" y="3429000"/>
            <a:ext cx="4171994" cy="2292069"/>
          </a:xfrm>
        </p:spPr>
        <p:txBody>
          <a:bodyPr vert="horz" lIns="91440" tIns="45720" rIns="91440" bIns="45720" rtlCol="0">
            <a:normAutofit/>
          </a:bodyPr>
          <a:lstStyle/>
          <a:p>
            <a:pPr marL="0" indent="0" algn="just">
              <a:buNone/>
            </a:pPr>
            <a:r>
              <a:rPr lang="en-US" sz="3600" kern="1200" noProof="0" dirty="0">
                <a:solidFill>
                  <a:schemeClr val="tx1"/>
                </a:solidFill>
                <a:latin typeface="Garamond" panose="02020404030301010803" pitchFamily="18" charset="0"/>
              </a:rPr>
              <a:t>Las </a:t>
            </a:r>
            <a:r>
              <a:rPr lang="en-US" sz="3600" kern="1200" noProof="0" dirty="0" err="1">
                <a:solidFill>
                  <a:schemeClr val="tx1"/>
                </a:solidFill>
                <a:latin typeface="Garamond" panose="02020404030301010803" pitchFamily="18" charset="0"/>
              </a:rPr>
              <a:t>guías</a:t>
            </a:r>
            <a:r>
              <a:rPr lang="en-US" sz="3600" kern="1200" noProof="0" dirty="0">
                <a:solidFill>
                  <a:schemeClr val="tx1"/>
                </a:solidFill>
                <a:latin typeface="Garamond" panose="02020404030301010803" pitchFamily="18" charset="0"/>
              </a:rPr>
              <a:t> o </a:t>
            </a:r>
            <a:r>
              <a:rPr lang="en-US" sz="3600" kern="1200" noProof="0" dirty="0" err="1">
                <a:solidFill>
                  <a:schemeClr val="tx1"/>
                </a:solidFill>
                <a:latin typeface="Garamond" panose="02020404030301010803" pitchFamily="18" charset="0"/>
              </a:rPr>
              <a:t>manuales</a:t>
            </a:r>
            <a:r>
              <a:rPr lang="en-US" sz="3600" kern="1200" noProof="0" dirty="0">
                <a:solidFill>
                  <a:schemeClr val="tx1"/>
                </a:solidFill>
                <a:latin typeface="Garamond" panose="02020404030301010803" pitchFamily="18" charset="0"/>
              </a:rPr>
              <a:t> de </a:t>
            </a:r>
            <a:r>
              <a:rPr lang="en-US" sz="3600" kern="1200" noProof="0" dirty="0" err="1">
                <a:solidFill>
                  <a:schemeClr val="tx1"/>
                </a:solidFill>
                <a:latin typeface="Garamond" panose="02020404030301010803" pitchFamily="18" charset="0"/>
              </a:rPr>
              <a:t>suscripción</a:t>
            </a:r>
            <a:r>
              <a:rPr lang="en-US" sz="3600" kern="1200" noProof="0" dirty="0">
                <a:solidFill>
                  <a:schemeClr val="tx1"/>
                </a:solidFill>
                <a:latin typeface="Garamond" panose="02020404030301010803" pitchFamily="18" charset="0"/>
              </a:rPr>
              <a:t> (</a:t>
            </a:r>
            <a:r>
              <a:rPr lang="en-US" sz="3600" i="1" kern="1200" noProof="0" dirty="0">
                <a:solidFill>
                  <a:schemeClr val="tx1"/>
                </a:solidFill>
                <a:latin typeface="Garamond" panose="02020404030301010803" pitchFamily="18" charset="0"/>
              </a:rPr>
              <a:t>underwriting guidelines</a:t>
            </a:r>
            <a:r>
              <a:rPr lang="en-US" sz="3600" kern="1200" noProof="0" dirty="0">
                <a:solidFill>
                  <a:schemeClr val="tx1"/>
                </a:solidFill>
                <a:latin typeface="Garamond" panose="02020404030301010803" pitchFamily="18" charset="0"/>
              </a:rPr>
              <a:t>).</a:t>
            </a:r>
          </a:p>
        </p:txBody>
      </p:sp>
      <p:grpSp>
        <p:nvGrpSpPr>
          <p:cNvPr id="13" name="Group 1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4" name="Straight Connector 1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Underwriting Explained: Types, Processes, and Benefits">
            <a:extLst>
              <a:ext uri="{FF2B5EF4-FFF2-40B4-BE49-F238E27FC236}">
                <a16:creationId xmlns:a16="http://schemas.microsoft.com/office/drawing/2014/main" id="{D178CA47-D346-95D6-41A4-3C4F134ACA7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640572" y="1501765"/>
            <a:ext cx="5608830" cy="3743894"/>
          </a:xfrm>
          <a:prstGeom prst="rect">
            <a:avLst/>
          </a:prstGeom>
        </p:spPr>
      </p:pic>
    </p:spTree>
    <p:extLst>
      <p:ext uri="{BB962C8B-B14F-4D97-AF65-F5344CB8AC3E}">
        <p14:creationId xmlns:p14="http://schemas.microsoft.com/office/powerpoint/2010/main" val="34070699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E4F9-7A14-3290-89EA-0E81DFA5B59E}"/>
              </a:ext>
            </a:extLst>
          </p:cNvPr>
          <p:cNvSpPr>
            <a:spLocks noGrp="1"/>
          </p:cNvSpPr>
          <p:nvPr>
            <p:ph type="title"/>
          </p:nvPr>
        </p:nvSpPr>
        <p:spPr>
          <a:xfrm>
            <a:off x="762000" y="4999200"/>
            <a:ext cx="6149789" cy="1220619"/>
          </a:xfrm>
        </p:spPr>
        <p:txBody>
          <a:bodyPr vert="horz" lIns="91440" tIns="45720" rIns="91440" bIns="45720" rtlCol="0" anchor="t">
            <a:normAutofit fontScale="90000"/>
          </a:bodyPr>
          <a:lstStyle/>
          <a:p>
            <a:pPr algn="ctr"/>
            <a:r>
              <a:rPr lang="en-US" sz="3000" b="1" dirty="0">
                <a:latin typeface="Garamond" panose="02020404030301010803" pitchFamily="18" charset="0"/>
              </a:rPr>
              <a:t>Checklist de </a:t>
            </a:r>
            <a:r>
              <a:rPr lang="en-US" sz="3000" b="1" dirty="0" err="1">
                <a:latin typeface="Garamond" panose="02020404030301010803" pitchFamily="18" charset="0"/>
              </a:rPr>
              <a:t>documentos</a:t>
            </a:r>
            <a:r>
              <a:rPr lang="en-US" sz="3000" b="1" dirty="0">
                <a:latin typeface="Garamond" panose="02020404030301010803" pitchFamily="18" charset="0"/>
              </a:rPr>
              <a:t> a </a:t>
            </a:r>
            <a:r>
              <a:rPr lang="en-US" sz="3000" b="1" dirty="0" err="1">
                <a:latin typeface="Garamond" panose="02020404030301010803" pitchFamily="18" charset="0"/>
              </a:rPr>
              <a:t>considerar</a:t>
            </a:r>
            <a:r>
              <a:rPr lang="en-US" sz="3000" b="1" dirty="0">
                <a:latin typeface="Garamond" panose="02020404030301010803" pitchFamily="18" charset="0"/>
              </a:rPr>
              <a:t> </a:t>
            </a:r>
            <a:r>
              <a:rPr lang="en-US" sz="3000" b="1" dirty="0" err="1">
                <a:latin typeface="Garamond" panose="02020404030301010803" pitchFamily="18" charset="0"/>
              </a:rPr>
              <a:t>pedir</a:t>
            </a:r>
            <a:r>
              <a:rPr lang="en-US" sz="3000" b="1" dirty="0">
                <a:latin typeface="Garamond" panose="02020404030301010803" pitchFamily="18" charset="0"/>
              </a:rPr>
              <a:t>, </a:t>
            </a:r>
            <a:r>
              <a:rPr lang="en-US" sz="3000" b="1" dirty="0" err="1">
                <a:latin typeface="Garamond" panose="02020404030301010803" pitchFamily="18" charset="0"/>
              </a:rPr>
              <a:t>dependiendo</a:t>
            </a:r>
            <a:r>
              <a:rPr lang="en-US" sz="3000" b="1" dirty="0">
                <a:latin typeface="Garamond" panose="02020404030301010803" pitchFamily="18" charset="0"/>
              </a:rPr>
              <a:t> de </a:t>
            </a:r>
            <a:r>
              <a:rPr lang="en-US" sz="3000" b="1" dirty="0" err="1">
                <a:latin typeface="Garamond" panose="02020404030301010803" pitchFamily="18" charset="0"/>
              </a:rPr>
              <a:t>su</a:t>
            </a:r>
            <a:r>
              <a:rPr lang="en-US" sz="3000" b="1" dirty="0">
                <a:latin typeface="Garamond" panose="02020404030301010803" pitchFamily="18" charset="0"/>
              </a:rPr>
              <a:t> </a:t>
            </a:r>
            <a:r>
              <a:rPr lang="en-US" sz="3000" b="1" dirty="0" err="1">
                <a:latin typeface="Garamond" panose="02020404030301010803" pitchFamily="18" charset="0"/>
              </a:rPr>
              <a:t>teoría</a:t>
            </a:r>
            <a:r>
              <a:rPr lang="en-US" sz="3000" b="1" dirty="0">
                <a:latin typeface="Garamond" panose="02020404030301010803" pitchFamily="18" charset="0"/>
              </a:rPr>
              <a:t>:</a:t>
            </a:r>
          </a:p>
        </p:txBody>
      </p:sp>
      <p:pic>
        <p:nvPicPr>
          <p:cNvPr id="6" name="Content Placeholder 5" descr="Discovery Channel Personality Exits Show Over Creative Differences ...">
            <a:extLst>
              <a:ext uri="{FF2B5EF4-FFF2-40B4-BE49-F238E27FC236}">
                <a16:creationId xmlns:a16="http://schemas.microsoft.com/office/drawing/2014/main" id="{7FCCCEE8-49DC-678D-FC37-456332BC509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5614" r="8708" b="2"/>
          <a:stretch>
            <a:fillRect/>
          </a:stretch>
        </p:blipFill>
        <p:spPr>
          <a:xfrm>
            <a:off x="878183" y="838200"/>
            <a:ext cx="5969060" cy="3936172"/>
          </a:xfrm>
          <a:prstGeom prst="rect">
            <a:avLst/>
          </a:prstGeom>
        </p:spPr>
      </p:pic>
      <p:cxnSp>
        <p:nvCxnSpPr>
          <p:cNvPr id="11" name="Straight Connector 10">
            <a:extLst>
              <a:ext uri="{FF2B5EF4-FFF2-40B4-BE49-F238E27FC236}">
                <a16:creationId xmlns:a16="http://schemas.microsoft.com/office/drawing/2014/main" id="{CD8BC200-CFA3-C21D-9306-5C7BA01865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191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B212AF-2D9B-ECB1-1D72-2041FFB0DF68}"/>
              </a:ext>
            </a:extLst>
          </p:cNvPr>
          <p:cNvSpPr>
            <a:spLocks noGrp="1"/>
          </p:cNvSpPr>
          <p:nvPr>
            <p:ph sz="half" idx="1"/>
          </p:nvPr>
        </p:nvSpPr>
        <p:spPr>
          <a:xfrm>
            <a:off x="7485202" y="1143000"/>
            <a:ext cx="3929558" cy="4962466"/>
          </a:xfrm>
        </p:spPr>
        <p:txBody>
          <a:bodyPr vert="horz" lIns="91440" tIns="45720" rIns="91440" bIns="45720" rtlCol="0">
            <a:normAutofit fontScale="92500" lnSpcReduction="20000"/>
          </a:bodyPr>
          <a:lstStyle/>
          <a:p>
            <a:pPr algn="just"/>
            <a:r>
              <a:rPr lang="es-ES_tradnl" sz="2000" noProof="0" dirty="0">
                <a:latin typeface="Garamond" panose="02020404030301010803" pitchFamily="18" charset="0"/>
              </a:rPr>
              <a:t>Cualesquiera registros del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que no puedan obtenerse voluntariamente de éste, incluyendo:</a:t>
            </a:r>
          </a:p>
          <a:p>
            <a:pPr lvl="1" algn="just"/>
            <a:r>
              <a:rPr lang="es-ES_tradnl" sz="2000" noProof="0" dirty="0">
                <a:latin typeface="Garamond" panose="02020404030301010803" pitchFamily="18" charset="0"/>
              </a:rPr>
              <a:t>Historial de pagos;</a:t>
            </a:r>
          </a:p>
          <a:p>
            <a:pPr lvl="1" algn="just"/>
            <a:r>
              <a:rPr lang="es-ES_tradnl" sz="2000" noProof="0" dirty="0">
                <a:latin typeface="Garamond" panose="02020404030301010803" pitchFamily="18" charset="0"/>
              </a:rPr>
              <a:t>Notificaciones de transferencia del servicio del préstamo;</a:t>
            </a:r>
          </a:p>
          <a:p>
            <a:pPr lvl="1" algn="just"/>
            <a:r>
              <a:rPr lang="es-ES_tradnl" sz="2000" noProof="0" dirty="0">
                <a:latin typeface="Garamond" panose="02020404030301010803" pitchFamily="18" charset="0"/>
              </a:rPr>
              <a:t>Notificaciones de transferencia de la titularidad del préstamo;</a:t>
            </a:r>
          </a:p>
          <a:p>
            <a:pPr lvl="1" algn="just"/>
            <a:r>
              <a:rPr lang="es-ES_tradnl" sz="2000" noProof="0" dirty="0">
                <a:latin typeface="Garamond" panose="02020404030301010803" pitchFamily="18" charset="0"/>
              </a:rPr>
              <a:t>Avisos de cambios en los pagos de préstamos con tasa de interés ajustable (</a:t>
            </a:r>
            <a:r>
              <a:rPr lang="es-ES_tradnl" sz="2000" i="1" noProof="0" dirty="0" err="1">
                <a:latin typeface="Garamond" panose="02020404030301010803" pitchFamily="18" charset="0"/>
              </a:rPr>
              <a:t>adjustable-rate</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mortgages</a:t>
            </a:r>
            <a:r>
              <a:rPr lang="es-ES_tradnl" sz="2000" noProof="0" dirty="0">
                <a:latin typeface="Garamond" panose="02020404030301010803" pitchFamily="18" charset="0"/>
              </a:rPr>
              <a:t>);</a:t>
            </a:r>
          </a:p>
          <a:p>
            <a:pPr lvl="1" algn="just"/>
            <a:r>
              <a:rPr lang="es-ES_tradnl" sz="2000" noProof="0" dirty="0">
                <a:latin typeface="Garamond" panose="02020404030301010803" pitchFamily="18" charset="0"/>
              </a:rPr>
              <a:t>Estados de cuenta mensuales;</a:t>
            </a:r>
          </a:p>
          <a:p>
            <a:pPr lvl="1" algn="just"/>
            <a:r>
              <a:rPr lang="es-ES_tradnl" sz="2000" noProof="0" dirty="0">
                <a:latin typeface="Garamond" panose="02020404030301010803" pitchFamily="18" charset="0"/>
              </a:rPr>
              <a:t>Estados de cuenta de la cuenta </a:t>
            </a:r>
            <a:r>
              <a:rPr lang="es-ES_tradnl" sz="2000" i="1" noProof="0" dirty="0" err="1">
                <a:latin typeface="Garamond" panose="02020404030301010803" pitchFamily="18" charset="0"/>
              </a:rPr>
              <a:t>escrow</a:t>
            </a:r>
            <a:r>
              <a:rPr lang="es-ES_tradnl" sz="2000" noProof="0" dirty="0">
                <a:latin typeface="Garamond" panose="02020404030301010803" pitchFamily="18" charset="0"/>
              </a:rPr>
              <a:t>;</a:t>
            </a:r>
          </a:p>
          <a:p>
            <a:pPr lvl="1" algn="just"/>
            <a:r>
              <a:rPr lang="es-ES_tradnl" sz="2000" noProof="0" dirty="0">
                <a:latin typeface="Garamond" panose="02020404030301010803" pitchFamily="18" charset="0"/>
              </a:rPr>
              <a:t>Estados de cuenta periódicos;</a:t>
            </a:r>
          </a:p>
          <a:p>
            <a:pPr lvl="1" algn="just"/>
            <a:r>
              <a:rPr lang="es-ES_tradnl" sz="2000" noProof="0" dirty="0">
                <a:latin typeface="Garamond" panose="02020404030301010803" pitchFamily="18" charset="0"/>
              </a:rPr>
              <a:t>Notificaciones relacionadas con seguros colocados por el administrador (</a:t>
            </a:r>
            <a:r>
              <a:rPr lang="es-ES_tradnl" sz="2000" i="1" noProof="0" dirty="0" err="1">
                <a:latin typeface="Garamond" panose="02020404030301010803" pitchFamily="18" charset="0"/>
              </a:rPr>
              <a:t>force</a:t>
            </a:r>
            <a:r>
              <a:rPr lang="es-ES_tradnl" sz="2000" i="1" noProof="0" dirty="0">
                <a:latin typeface="Garamond" panose="02020404030301010803" pitchFamily="18" charset="0"/>
              </a:rPr>
              <a:t>-placed </a:t>
            </a:r>
            <a:r>
              <a:rPr lang="es-ES_tradnl" sz="2000" i="1" noProof="0" dirty="0" err="1">
                <a:latin typeface="Garamond" panose="02020404030301010803" pitchFamily="18" charset="0"/>
              </a:rPr>
              <a:t>insurance</a:t>
            </a:r>
            <a:r>
              <a:rPr lang="es-ES_tradnl" sz="2000" noProof="0" dirty="0">
                <a:latin typeface="Garamond" panose="02020404030301010803" pitchFamily="18" charset="0"/>
              </a:rPr>
              <a:t>);</a:t>
            </a:r>
          </a:p>
        </p:txBody>
      </p:sp>
    </p:spTree>
    <p:extLst>
      <p:ext uri="{BB962C8B-B14F-4D97-AF65-F5344CB8AC3E}">
        <p14:creationId xmlns:p14="http://schemas.microsoft.com/office/powerpoint/2010/main" val="10115205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3092-F46C-0888-594F-D936DAD64C51}"/>
              </a:ext>
            </a:extLst>
          </p:cNvPr>
          <p:cNvSpPr>
            <a:spLocks noGrp="1"/>
          </p:cNvSpPr>
          <p:nvPr>
            <p:ph type="title"/>
          </p:nvPr>
        </p:nvSpPr>
        <p:spPr>
          <a:xfrm>
            <a:off x="761840" y="1138265"/>
            <a:ext cx="4544762" cy="1401183"/>
          </a:xfrm>
        </p:spPr>
        <p:txBody>
          <a:bodyPr vert="horz" lIns="91440" tIns="45720" rIns="91440" bIns="45720" rtlCol="0" anchor="t">
            <a:normAutofit/>
          </a:bodyPr>
          <a:lstStyle/>
          <a:p>
            <a:pPr algn="ctr"/>
            <a:r>
              <a:rPr lang="en-US" sz="2700" b="1" kern="1200" dirty="0">
                <a:solidFill>
                  <a:schemeClr val="tx1"/>
                </a:solidFill>
                <a:latin typeface="Garamond" panose="02020404030301010803" pitchFamily="18" charset="0"/>
              </a:rPr>
              <a:t>Checklist de </a:t>
            </a:r>
            <a:r>
              <a:rPr lang="en-US" sz="2700" b="1" kern="1200" dirty="0" err="1">
                <a:solidFill>
                  <a:schemeClr val="tx1"/>
                </a:solidFill>
                <a:latin typeface="Garamond" panose="02020404030301010803" pitchFamily="18" charset="0"/>
              </a:rPr>
              <a:t>documentos</a:t>
            </a:r>
            <a:r>
              <a:rPr lang="en-US" sz="2700" b="1" kern="1200" dirty="0">
                <a:solidFill>
                  <a:schemeClr val="tx1"/>
                </a:solidFill>
                <a:latin typeface="Garamond" panose="02020404030301010803" pitchFamily="18" charset="0"/>
              </a:rPr>
              <a:t> a </a:t>
            </a:r>
            <a:r>
              <a:rPr lang="en-US" sz="2700" b="1" kern="1200" dirty="0" err="1">
                <a:solidFill>
                  <a:schemeClr val="tx1"/>
                </a:solidFill>
                <a:latin typeface="Garamond" panose="02020404030301010803" pitchFamily="18" charset="0"/>
              </a:rPr>
              <a:t>considerar</a:t>
            </a:r>
            <a:r>
              <a:rPr lang="en-US" sz="2700" b="1" kern="1200" dirty="0">
                <a:solidFill>
                  <a:schemeClr val="tx1"/>
                </a:solidFill>
                <a:latin typeface="Garamond" panose="02020404030301010803" pitchFamily="18" charset="0"/>
              </a:rPr>
              <a:t> </a:t>
            </a:r>
            <a:r>
              <a:rPr lang="en-US" sz="2700" b="1" kern="1200" dirty="0" err="1">
                <a:solidFill>
                  <a:schemeClr val="tx1"/>
                </a:solidFill>
                <a:latin typeface="Garamond" panose="02020404030301010803" pitchFamily="18" charset="0"/>
              </a:rPr>
              <a:t>pedir</a:t>
            </a:r>
            <a:r>
              <a:rPr lang="en-US" sz="2700" b="1" kern="1200" dirty="0">
                <a:solidFill>
                  <a:schemeClr val="tx1"/>
                </a:solidFill>
                <a:latin typeface="Garamond" panose="02020404030301010803" pitchFamily="18" charset="0"/>
              </a:rPr>
              <a:t>, </a:t>
            </a:r>
            <a:r>
              <a:rPr lang="en-US" sz="2700" b="1" kern="1200" dirty="0" err="1">
                <a:solidFill>
                  <a:schemeClr val="tx1"/>
                </a:solidFill>
                <a:latin typeface="Garamond" panose="02020404030301010803" pitchFamily="18" charset="0"/>
              </a:rPr>
              <a:t>dependiendo</a:t>
            </a:r>
            <a:r>
              <a:rPr lang="en-US" sz="2700" b="1" kern="1200" dirty="0">
                <a:solidFill>
                  <a:schemeClr val="tx1"/>
                </a:solidFill>
                <a:latin typeface="Garamond" panose="02020404030301010803" pitchFamily="18" charset="0"/>
              </a:rPr>
              <a:t> de </a:t>
            </a:r>
            <a:r>
              <a:rPr lang="en-US" sz="2700" b="1" kern="1200" dirty="0" err="1">
                <a:solidFill>
                  <a:schemeClr val="tx1"/>
                </a:solidFill>
                <a:latin typeface="Garamond" panose="02020404030301010803" pitchFamily="18" charset="0"/>
              </a:rPr>
              <a:t>su</a:t>
            </a:r>
            <a:r>
              <a:rPr lang="en-US" sz="2700" b="1" kern="1200" dirty="0">
                <a:solidFill>
                  <a:schemeClr val="tx1"/>
                </a:solidFill>
                <a:latin typeface="Garamond" panose="02020404030301010803" pitchFamily="18" charset="0"/>
              </a:rPr>
              <a:t> </a:t>
            </a:r>
            <a:r>
              <a:rPr lang="en-US" sz="2700" b="1" kern="1200" dirty="0" err="1">
                <a:solidFill>
                  <a:schemeClr val="tx1"/>
                </a:solidFill>
                <a:latin typeface="Garamond" panose="02020404030301010803" pitchFamily="18" charset="0"/>
              </a:rPr>
              <a:t>teoría</a:t>
            </a:r>
            <a:r>
              <a:rPr lang="en-US" sz="2700" b="1" kern="1200" dirty="0">
                <a:solidFill>
                  <a:schemeClr val="tx1"/>
                </a:solidFill>
                <a:latin typeface="Garamond" panose="02020404030301010803" pitchFamily="18" charset="0"/>
              </a:rPr>
              <a:t>:</a:t>
            </a:r>
          </a:p>
        </p:txBody>
      </p:sp>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56A87B-318E-25E5-0D10-3CBF17092A0C}"/>
              </a:ext>
            </a:extLst>
          </p:cNvPr>
          <p:cNvSpPr>
            <a:spLocks noGrp="1"/>
          </p:cNvSpPr>
          <p:nvPr>
            <p:ph sz="half" idx="1"/>
          </p:nvPr>
        </p:nvSpPr>
        <p:spPr>
          <a:xfrm>
            <a:off x="761840" y="2551176"/>
            <a:ext cx="4544762" cy="3602935"/>
          </a:xfrm>
        </p:spPr>
        <p:txBody>
          <a:bodyPr vert="horz" lIns="91440" tIns="45720" rIns="91440" bIns="45720" rtlCol="0">
            <a:noAutofit/>
          </a:bodyPr>
          <a:lstStyle/>
          <a:p>
            <a:pPr marL="457200" lvl="1" indent="0" algn="just">
              <a:buNone/>
            </a:pPr>
            <a:r>
              <a:rPr lang="es-ES_tradnl" sz="1800" noProof="0" dirty="0">
                <a:latin typeface="Garamond" panose="02020404030301010803" pitchFamily="18" charset="0"/>
              </a:rPr>
              <a:t>Cualesquiera registros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que no puedan obtenerse voluntariamente de éste, incluyendo:</a:t>
            </a:r>
          </a:p>
          <a:p>
            <a:pPr lvl="1" algn="just"/>
            <a:r>
              <a:rPr lang="es-ES_tradnl" sz="1800" noProof="0" dirty="0">
                <a:latin typeface="Garamond" panose="02020404030301010803" pitchFamily="18" charset="0"/>
              </a:rPr>
              <a:t>Notificaciones de incumplimiento (</a:t>
            </a:r>
            <a:r>
              <a:rPr lang="es-ES_tradnl" sz="1800" i="1" noProof="0" dirty="0">
                <a:latin typeface="Garamond" panose="02020404030301010803" pitchFamily="18" charset="0"/>
              </a:rPr>
              <a:t>default </a:t>
            </a:r>
            <a:r>
              <a:rPr lang="es-ES_tradnl" sz="1800" i="1" noProof="0" dirty="0" err="1">
                <a:latin typeface="Garamond" panose="02020404030301010803" pitchFamily="18" charset="0"/>
              </a:rPr>
              <a:t>notices</a:t>
            </a:r>
            <a:r>
              <a:rPr lang="es-ES_tradnl" sz="1800" noProof="0" dirty="0">
                <a:latin typeface="Garamond" panose="02020404030301010803" pitchFamily="18" charset="0"/>
              </a:rPr>
              <a:t>);</a:t>
            </a:r>
          </a:p>
          <a:p>
            <a:pPr lvl="1" algn="just"/>
            <a:r>
              <a:rPr lang="es-ES_tradnl" sz="1800" noProof="0" dirty="0">
                <a:latin typeface="Garamond" panose="02020404030301010803" pitchFamily="18" charset="0"/>
              </a:rPr>
              <a:t>Toda otra correspondencia dirigida al prestatario;</a:t>
            </a:r>
          </a:p>
          <a:p>
            <a:pPr lvl="1" algn="just"/>
            <a:r>
              <a:rPr lang="es-ES_tradnl" sz="1800" noProof="0" dirty="0">
                <a:latin typeface="Garamond" panose="02020404030301010803" pitchFamily="18" charset="0"/>
              </a:rPr>
              <a:t>Respuestas del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a solicitudes de información (</a:t>
            </a:r>
            <a:r>
              <a:rPr lang="es-ES_tradnl" sz="1800" i="1" noProof="0" dirty="0" err="1">
                <a:latin typeface="Garamond" panose="02020404030301010803" pitchFamily="18" charset="0"/>
              </a:rPr>
              <a:t>Requests</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for</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Information</a:t>
            </a:r>
            <a:r>
              <a:rPr lang="es-ES_tradnl" sz="1800" i="1" noProof="0" dirty="0">
                <a:latin typeface="Garamond" panose="02020404030301010803" pitchFamily="18" charset="0"/>
              </a:rPr>
              <a:t> – RFI</a:t>
            </a:r>
            <a:r>
              <a:rPr lang="es-ES_tradnl" sz="1800" noProof="0" dirty="0">
                <a:latin typeface="Garamond" panose="02020404030301010803" pitchFamily="18" charset="0"/>
              </a:rPr>
              <a:t>) o notificaciones de error (</a:t>
            </a:r>
            <a:r>
              <a:rPr lang="es-ES_tradnl" sz="1800" i="1" noProof="0" dirty="0" err="1">
                <a:latin typeface="Garamond" panose="02020404030301010803" pitchFamily="18" charset="0"/>
              </a:rPr>
              <a:t>Notices</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of</a:t>
            </a:r>
            <a:r>
              <a:rPr lang="es-ES_tradnl" sz="1800" i="1" noProof="0" dirty="0">
                <a:latin typeface="Garamond" panose="02020404030301010803" pitchFamily="18" charset="0"/>
              </a:rPr>
              <a:t> Error – NOE</a:t>
            </a:r>
            <a:r>
              <a:rPr lang="es-ES_tradnl" sz="1800" noProof="0" dirty="0">
                <a:latin typeface="Garamond" panose="02020404030301010803" pitchFamily="18" charset="0"/>
              </a:rPr>
              <a:t>);</a:t>
            </a:r>
          </a:p>
          <a:p>
            <a:pPr lvl="1" algn="just"/>
            <a:r>
              <a:rPr lang="es-ES_tradnl" sz="1800" noProof="0" dirty="0">
                <a:latin typeface="Garamond" panose="02020404030301010803" pitchFamily="18" charset="0"/>
              </a:rPr>
              <a:t>Registro o bitácora de contactos con el cliente (</a:t>
            </a:r>
            <a:r>
              <a:rPr lang="es-ES_tradnl" sz="1800" i="1" noProof="0" dirty="0" err="1">
                <a:latin typeface="Garamond" panose="02020404030301010803" pitchFamily="18" charset="0"/>
              </a:rPr>
              <a:t>customer</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contact</a:t>
            </a:r>
            <a:r>
              <a:rPr lang="es-ES_tradnl" sz="1800" i="1" noProof="0" dirty="0">
                <a:latin typeface="Garamond" panose="02020404030301010803" pitchFamily="18" charset="0"/>
              </a:rPr>
              <a:t> log</a:t>
            </a:r>
            <a:r>
              <a:rPr lang="es-ES_tradnl" sz="1800" noProof="0" dirty="0">
                <a:latin typeface="Garamond" panose="02020404030301010803" pitchFamily="18" charset="0"/>
              </a:rPr>
              <a:t>);</a:t>
            </a:r>
          </a:p>
        </p:txBody>
      </p:sp>
      <p:pic>
        <p:nvPicPr>
          <p:cNvPr id="6" name="Content Placeholder 5" descr="Investigation Discovery - Wikipedia, la enciclopedia libre">
            <a:extLst>
              <a:ext uri="{FF2B5EF4-FFF2-40B4-BE49-F238E27FC236}">
                <a16:creationId xmlns:a16="http://schemas.microsoft.com/office/drawing/2014/main" id="{9F3E4645-DE27-9E3D-B3EE-4F30D9ED0E7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324360" y="771753"/>
            <a:ext cx="4850935" cy="5316095"/>
          </a:xfrm>
          <a:prstGeom prst="rect">
            <a:avLst/>
          </a:prstGeom>
        </p:spPr>
      </p:pic>
    </p:spTree>
    <p:extLst>
      <p:ext uri="{BB962C8B-B14F-4D97-AF65-F5344CB8AC3E}">
        <p14:creationId xmlns:p14="http://schemas.microsoft.com/office/powerpoint/2010/main" val="41043887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1D4E2-BCB1-2649-43D2-03E11AF28348}"/>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s-ES_tradnl" sz="2500" b="1" noProof="0" dirty="0" err="1">
                <a:latin typeface="Garamond" panose="02020404030301010803" pitchFamily="18" charset="0"/>
              </a:rPr>
              <a:t>Checklist</a:t>
            </a:r>
            <a:r>
              <a:rPr lang="es-ES_tradnl" sz="2500" b="1" noProof="0" dirty="0">
                <a:latin typeface="Garamond" panose="02020404030301010803" pitchFamily="18" charset="0"/>
              </a:rPr>
              <a:t> de documentos a considerar pedir, dependiendo de sus acciones: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EB24E6-727D-96AD-6904-C3084F149B23}"/>
              </a:ext>
            </a:extLst>
          </p:cNvPr>
          <p:cNvSpPr>
            <a:spLocks noGrp="1"/>
          </p:cNvSpPr>
          <p:nvPr>
            <p:ph sz="half" idx="1"/>
          </p:nvPr>
        </p:nvSpPr>
        <p:spPr>
          <a:xfrm>
            <a:off x="590719" y="2330505"/>
            <a:ext cx="4559425" cy="3979585"/>
          </a:xfrm>
        </p:spPr>
        <p:txBody>
          <a:bodyPr vert="horz" lIns="91440" tIns="45720" rIns="91440" bIns="45720" rtlCol="0" anchor="ctr">
            <a:normAutofit fontScale="85000" lnSpcReduction="10000"/>
          </a:bodyPr>
          <a:lstStyle/>
          <a:p>
            <a:pPr lvl="1" algn="just"/>
            <a:r>
              <a:rPr lang="es-ES_tradnl" noProof="0" dirty="0">
                <a:latin typeface="Garamond" panose="02020404030301010803" pitchFamily="18" charset="0"/>
              </a:rPr>
              <a:t>Grabaciones de llamadas telefónicas;</a:t>
            </a:r>
          </a:p>
          <a:p>
            <a:pPr lvl="1" algn="just"/>
            <a:r>
              <a:rPr lang="es-ES_tradnl" noProof="0" dirty="0">
                <a:latin typeface="Garamond" panose="02020404030301010803" pitchFamily="18" charset="0"/>
              </a:rPr>
              <a:t>Documentos relacionados con la mitigación de pérdidas (</a:t>
            </a:r>
            <a:r>
              <a:rPr lang="es-ES_tradnl" i="1" noProof="0" dirty="0" err="1">
                <a:latin typeface="Garamond" panose="02020404030301010803" pitchFamily="18" charset="0"/>
              </a:rPr>
              <a:t>loss</a:t>
            </a:r>
            <a:r>
              <a:rPr lang="es-ES_tradnl" i="1" noProof="0" dirty="0">
                <a:latin typeface="Garamond" panose="02020404030301010803" pitchFamily="18" charset="0"/>
              </a:rPr>
              <a:t> </a:t>
            </a:r>
            <a:r>
              <a:rPr lang="es-ES_tradnl" i="1" noProof="0" dirty="0" err="1">
                <a:latin typeface="Garamond" panose="02020404030301010803" pitchFamily="18" charset="0"/>
              </a:rPr>
              <a:t>mitigation</a:t>
            </a:r>
            <a:r>
              <a:rPr lang="es-ES_tradnl" noProof="0" dirty="0">
                <a:latin typeface="Garamond" panose="02020404030301010803" pitchFamily="18" charset="0"/>
              </a:rPr>
              <a:t>), incluyendo documentos recibidos del prestatario, documentos enviados por el </a:t>
            </a:r>
            <a:r>
              <a:rPr lang="es-ES_tradnl" i="1" noProof="0" dirty="0" err="1">
                <a:latin typeface="Garamond" panose="02020404030301010803" pitchFamily="18" charset="0"/>
              </a:rPr>
              <a:t>servicer</a:t>
            </a:r>
            <a:r>
              <a:rPr lang="es-ES_tradnl" noProof="0" dirty="0">
                <a:latin typeface="Garamond" panose="02020404030301010803" pitchFamily="18" charset="0"/>
              </a:rPr>
              <a:t>, notificaciones de intervención temprana (</a:t>
            </a:r>
            <a:r>
              <a:rPr lang="es-ES_tradnl" i="1" noProof="0" dirty="0" err="1">
                <a:latin typeface="Garamond" panose="02020404030301010803" pitchFamily="18" charset="0"/>
              </a:rPr>
              <a:t>early</a:t>
            </a:r>
            <a:r>
              <a:rPr lang="es-ES_tradnl" i="1" noProof="0" dirty="0">
                <a:latin typeface="Garamond" panose="02020404030301010803" pitchFamily="18" charset="0"/>
              </a:rPr>
              <a:t> </a:t>
            </a:r>
            <a:r>
              <a:rPr lang="es-ES_tradnl" i="1" noProof="0" dirty="0" err="1">
                <a:latin typeface="Garamond" panose="02020404030301010803" pitchFamily="18" charset="0"/>
              </a:rPr>
              <a:t>intervention</a:t>
            </a:r>
            <a:r>
              <a:rPr lang="es-ES_tradnl" i="1" noProof="0" dirty="0">
                <a:latin typeface="Garamond" panose="02020404030301010803" pitchFamily="18" charset="0"/>
              </a:rPr>
              <a:t> </a:t>
            </a:r>
            <a:r>
              <a:rPr lang="es-ES_tradnl" i="1" noProof="0" dirty="0" err="1">
                <a:latin typeface="Garamond" panose="02020404030301010803" pitchFamily="18" charset="0"/>
              </a:rPr>
              <a:t>notices</a:t>
            </a:r>
            <a:r>
              <a:rPr lang="es-ES_tradnl" noProof="0" dirty="0">
                <a:latin typeface="Garamond" panose="02020404030301010803" pitchFamily="18" charset="0"/>
              </a:rPr>
              <a:t>), datos utilizados para el análisis de valor presente neto (</a:t>
            </a:r>
            <a:r>
              <a:rPr lang="es-ES_tradnl" i="1" noProof="0" dirty="0">
                <a:latin typeface="Garamond" panose="02020404030301010803" pitchFamily="18" charset="0"/>
              </a:rPr>
              <a:t>Net Present </a:t>
            </a:r>
            <a:r>
              <a:rPr lang="es-ES_tradnl" i="1" noProof="0" dirty="0" err="1">
                <a:latin typeface="Garamond" panose="02020404030301010803" pitchFamily="18" charset="0"/>
              </a:rPr>
              <a:t>Value</a:t>
            </a:r>
            <a:r>
              <a:rPr lang="es-ES_tradnl" i="1" noProof="0" dirty="0">
                <a:latin typeface="Garamond" panose="02020404030301010803" pitchFamily="18" charset="0"/>
              </a:rPr>
              <a:t> – NPV</a:t>
            </a:r>
            <a:r>
              <a:rPr lang="es-ES_tradnl" noProof="0" dirty="0">
                <a:latin typeface="Garamond" panose="02020404030301010803" pitchFamily="18" charset="0"/>
              </a:rPr>
              <a:t>) y las políticas y procedimientos del </a:t>
            </a:r>
            <a:r>
              <a:rPr lang="es-ES_tradnl" i="1" noProof="0" dirty="0" err="1">
                <a:latin typeface="Garamond" panose="02020404030301010803" pitchFamily="18" charset="0"/>
              </a:rPr>
              <a:t>servicer</a:t>
            </a:r>
            <a:r>
              <a:rPr lang="es-ES_tradnl" noProof="0" dirty="0">
                <a:latin typeface="Garamond" panose="02020404030301010803" pitchFamily="18" charset="0"/>
              </a:rPr>
              <a:t>; e</a:t>
            </a:r>
          </a:p>
          <a:p>
            <a:pPr lvl="1" algn="just"/>
            <a:r>
              <a:rPr lang="es-ES_tradnl" noProof="0" dirty="0">
                <a:latin typeface="Garamond" panose="02020404030301010803" pitchFamily="18" charset="0"/>
              </a:rPr>
              <a:t>Inspecciones de la propiedad y tasaciones o valoraciones escritas.</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Who's Calling? Here's What You Need to Know Before Picking Up the Phone ...">
            <a:extLst>
              <a:ext uri="{FF2B5EF4-FFF2-40B4-BE49-F238E27FC236}">
                <a16:creationId xmlns:a16="http://schemas.microsoft.com/office/drawing/2014/main" id="{E6E9C1AD-8F23-FC06-4E7E-044C3345BAD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5611" r="26363"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6291967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5F109-C6BB-731D-6274-51701324A36D}"/>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s-ES_tradnl" sz="2400" b="1" i="1" kern="1200" noProof="0" dirty="0" err="1">
                <a:solidFill>
                  <a:schemeClr val="tx1"/>
                </a:solidFill>
                <a:latin typeface="Garamond" panose="02020404030301010803" pitchFamily="18" charset="0"/>
              </a:rPr>
              <a:t>Checklist</a:t>
            </a:r>
            <a:r>
              <a:rPr lang="es-ES_tradnl" sz="2400" b="1" kern="1200" noProof="0" dirty="0">
                <a:solidFill>
                  <a:schemeClr val="tx1"/>
                </a:solidFill>
                <a:latin typeface="Garamond" panose="02020404030301010803" pitchFamily="18" charset="0"/>
              </a:rPr>
              <a:t> de documentos a considerar pedir, dependiendo de sus acciones:</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Checklist Images | Free Photos, PNG Stickers, Wallpapers &amp; Backgrounds ...">
            <a:extLst>
              <a:ext uri="{FF2B5EF4-FFF2-40B4-BE49-F238E27FC236}">
                <a16:creationId xmlns:a16="http://schemas.microsoft.com/office/drawing/2014/main" id="{0C5F9BD7-819A-FB0F-2218-187D215FAFA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DB769EA-EC51-934B-0024-96B8C46A1ADA}"/>
              </a:ext>
            </a:extLst>
          </p:cNvPr>
          <p:cNvSpPr>
            <a:spLocks noGrp="1"/>
          </p:cNvSpPr>
          <p:nvPr>
            <p:ph sz="half" idx="1"/>
          </p:nvPr>
        </p:nvSpPr>
        <p:spPr>
          <a:xfrm>
            <a:off x="5894962" y="1984443"/>
            <a:ext cx="5458838" cy="4192520"/>
          </a:xfrm>
        </p:spPr>
        <p:txBody>
          <a:bodyPr vert="horz" lIns="91440" tIns="45720" rIns="91440" bIns="45720" rtlCol="0">
            <a:normAutofit fontScale="92500" lnSpcReduction="20000"/>
          </a:bodyPr>
          <a:lstStyle/>
          <a:p>
            <a:pPr algn="just"/>
            <a:r>
              <a:rPr lang="es-ES_tradnl" sz="2000" noProof="0" dirty="0">
                <a:latin typeface="Garamond" panose="02020404030301010803" pitchFamily="18" charset="0"/>
              </a:rPr>
              <a:t>Cualesquiera registros del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que no puedan obtenerse voluntariamente de éste, incluyendo:</a:t>
            </a:r>
          </a:p>
          <a:p>
            <a:pPr lvl="1" algn="just"/>
            <a:r>
              <a:rPr lang="es-ES_tradnl" sz="2000" noProof="0" dirty="0">
                <a:latin typeface="Garamond" panose="02020404030301010803" pitchFamily="18" charset="0"/>
              </a:rPr>
              <a:t>El expediente completo del acreedor.</a:t>
            </a:r>
          </a:p>
          <a:p>
            <a:pPr lvl="1" algn="just"/>
            <a:r>
              <a:rPr lang="es-ES_tradnl" sz="2000" noProof="0" dirty="0">
                <a:latin typeface="Garamond" panose="02020404030301010803" pitchFamily="18" charset="0"/>
              </a:rPr>
              <a:t>El expediente completo del cesionario.</a:t>
            </a:r>
          </a:p>
          <a:p>
            <a:pPr lvl="1" algn="just"/>
            <a:r>
              <a:rPr lang="es-ES_tradnl" sz="2000" noProof="0" dirty="0">
                <a:latin typeface="Garamond" panose="02020404030301010803" pitchFamily="18" charset="0"/>
              </a:rPr>
              <a:t>Querellas presentadas por otros prestatarios contra el prestamista o cesionario relacionadas con actuaciones indebidas de alguna persona o entidad que intervino en la transacción.</a:t>
            </a:r>
          </a:p>
          <a:p>
            <a:pPr lvl="1" algn="just"/>
            <a:r>
              <a:rPr lang="es-ES_tradnl" sz="2000" noProof="0" dirty="0">
                <a:latin typeface="Garamond" panose="02020404030301010803" pitchFamily="18" charset="0"/>
              </a:rPr>
              <a:t>Acciones administrativas o judiciales iniciadas contra el prestamista, cesionario o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alegando conducta similar.</a:t>
            </a:r>
          </a:p>
          <a:p>
            <a:pPr lvl="1" algn="just"/>
            <a:r>
              <a:rPr lang="es-ES_tradnl" sz="2000" noProof="0" dirty="0">
                <a:latin typeface="Garamond" panose="02020404030301010803" pitchFamily="18" charset="0"/>
              </a:rPr>
              <a:t>Información sobre el número de préstamos originados por el mismo prestamista que incurrieron en incumplimiento (</a:t>
            </a:r>
            <a:r>
              <a:rPr lang="es-ES_tradnl" sz="2000" i="1" noProof="0" dirty="0">
                <a:latin typeface="Garamond" panose="02020404030301010803" pitchFamily="18" charset="0"/>
              </a:rPr>
              <a:t>default</a:t>
            </a:r>
            <a:r>
              <a:rPr lang="es-ES_tradnl" sz="2000" noProof="0" dirty="0">
                <a:latin typeface="Garamond" panose="02020404030301010803" pitchFamily="18" charset="0"/>
              </a:rPr>
              <a:t>) o fueron objeto de ejecución hipotecaria, así como estadísticas de ejecuciones y tasas de incumplimiento durante un período determinado.</a:t>
            </a:r>
          </a:p>
        </p:txBody>
      </p:sp>
    </p:spTree>
    <p:extLst>
      <p:ext uri="{BB962C8B-B14F-4D97-AF65-F5344CB8AC3E}">
        <p14:creationId xmlns:p14="http://schemas.microsoft.com/office/powerpoint/2010/main" val="15260669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6CA1-A9C5-6D07-10D8-77F399647748}"/>
              </a:ext>
            </a:extLst>
          </p:cNvPr>
          <p:cNvSpPr>
            <a:spLocks noGrp="1"/>
          </p:cNvSpPr>
          <p:nvPr>
            <p:ph type="title"/>
          </p:nvPr>
        </p:nvSpPr>
        <p:spPr>
          <a:xfrm>
            <a:off x="5868557" y="1138036"/>
            <a:ext cx="5444382" cy="1402470"/>
          </a:xfrm>
        </p:spPr>
        <p:txBody>
          <a:bodyPr vert="horz" lIns="91440" tIns="45720" rIns="91440" bIns="45720" rtlCol="0" anchor="t">
            <a:normAutofit/>
          </a:bodyPr>
          <a:lstStyle/>
          <a:p>
            <a:pPr algn="ctr"/>
            <a:r>
              <a:rPr lang="en-US" sz="3000" b="1" i="1" dirty="0">
                <a:latin typeface="Garamond" panose="02020404030301010803" pitchFamily="18" charset="0"/>
              </a:rPr>
              <a:t>Checklist</a:t>
            </a:r>
            <a:r>
              <a:rPr lang="en-US" sz="3000" b="1" dirty="0">
                <a:latin typeface="Garamond" panose="02020404030301010803" pitchFamily="18" charset="0"/>
              </a:rPr>
              <a:t> de </a:t>
            </a:r>
            <a:r>
              <a:rPr lang="en-US" sz="3000" b="1" dirty="0" err="1">
                <a:latin typeface="Garamond" panose="02020404030301010803" pitchFamily="18" charset="0"/>
              </a:rPr>
              <a:t>documentos</a:t>
            </a:r>
            <a:r>
              <a:rPr lang="en-US" sz="3000" b="1" dirty="0">
                <a:latin typeface="Garamond" panose="02020404030301010803" pitchFamily="18" charset="0"/>
              </a:rPr>
              <a:t> a </a:t>
            </a:r>
            <a:r>
              <a:rPr lang="en-US" sz="3000" b="1" dirty="0" err="1">
                <a:latin typeface="Garamond" panose="02020404030301010803" pitchFamily="18" charset="0"/>
              </a:rPr>
              <a:t>considerar</a:t>
            </a:r>
            <a:r>
              <a:rPr lang="en-US" sz="3000" b="1" dirty="0">
                <a:latin typeface="Garamond" panose="02020404030301010803" pitchFamily="18" charset="0"/>
              </a:rPr>
              <a:t> </a:t>
            </a:r>
            <a:r>
              <a:rPr lang="en-US" sz="3000" b="1" dirty="0" err="1">
                <a:latin typeface="Garamond" panose="02020404030301010803" pitchFamily="18" charset="0"/>
              </a:rPr>
              <a:t>pedir</a:t>
            </a:r>
            <a:r>
              <a:rPr lang="en-US" sz="3000" b="1" dirty="0">
                <a:latin typeface="Garamond" panose="02020404030301010803" pitchFamily="18" charset="0"/>
              </a:rPr>
              <a:t>, </a:t>
            </a:r>
            <a:r>
              <a:rPr lang="en-US" sz="3000" b="1" dirty="0" err="1">
                <a:latin typeface="Garamond" panose="02020404030301010803" pitchFamily="18" charset="0"/>
              </a:rPr>
              <a:t>dependiendo</a:t>
            </a:r>
            <a:r>
              <a:rPr lang="en-US" sz="3000" b="1" dirty="0">
                <a:latin typeface="Garamond" panose="02020404030301010803" pitchFamily="18" charset="0"/>
              </a:rPr>
              <a:t> de sus </a:t>
            </a:r>
            <a:r>
              <a:rPr lang="en-US" sz="3000" b="1" dirty="0" err="1">
                <a:latin typeface="Garamond" panose="02020404030301010803" pitchFamily="18" charset="0"/>
              </a:rPr>
              <a:t>acciones</a:t>
            </a:r>
            <a:r>
              <a:rPr lang="en-US" sz="3000" b="1" dirty="0">
                <a:latin typeface="Garamond" panose="02020404030301010803" pitchFamily="18" charset="0"/>
              </a:rPr>
              <a:t>:</a:t>
            </a:r>
          </a:p>
        </p:txBody>
      </p:sp>
      <p:pic>
        <p:nvPicPr>
          <p:cNvPr id="6" name="Content Placeholder 5" descr="Checklist Images | Free Photos, PNG Stickers, Wallpapers &amp; Backgrounds ...">
            <a:extLst>
              <a:ext uri="{FF2B5EF4-FFF2-40B4-BE49-F238E27FC236}">
                <a16:creationId xmlns:a16="http://schemas.microsoft.com/office/drawing/2014/main" id="{AB75A05C-BDC3-3217-C9FF-A1FC35275C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38717" r="11145" b="-1"/>
          <a:stretch>
            <a:fillRect/>
          </a:stretch>
        </p:blipFill>
        <p:spPr>
          <a:xfrm>
            <a:off x="-1" y="10"/>
            <a:ext cx="5151179" cy="6857990"/>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77B591-CCDF-9260-B2E4-AC45B557A158}"/>
              </a:ext>
            </a:extLst>
          </p:cNvPr>
          <p:cNvSpPr>
            <a:spLocks noGrp="1"/>
          </p:cNvSpPr>
          <p:nvPr>
            <p:ph sz="half" idx="1"/>
          </p:nvPr>
        </p:nvSpPr>
        <p:spPr>
          <a:xfrm>
            <a:off x="5868557" y="2551176"/>
            <a:ext cx="5444382" cy="3591207"/>
          </a:xfrm>
        </p:spPr>
        <p:txBody>
          <a:bodyPr vert="horz" lIns="91440" tIns="45720" rIns="91440" bIns="45720" rtlCol="0">
            <a:normAutofit fontScale="92500" lnSpcReduction="10000"/>
          </a:bodyPr>
          <a:lstStyle/>
          <a:p>
            <a:pPr algn="just"/>
            <a:r>
              <a:rPr lang="es-ES_tradnl" sz="2400" noProof="0" dirty="0">
                <a:latin typeface="Garamond" panose="02020404030301010803" pitchFamily="18" charset="0"/>
              </a:rPr>
              <a:t>Los nombres e información de contacto de empleados actuales o anteriores que participaron en la administración del préstamo del prestatario durante el período en que ocurrieron las alegadas irregularidades.</a:t>
            </a:r>
          </a:p>
          <a:p>
            <a:pPr algn="just"/>
            <a:r>
              <a:rPr lang="es-ES_tradnl" sz="2400" noProof="0" dirty="0">
                <a:latin typeface="Garamond" panose="02020404030301010803" pitchFamily="18" charset="0"/>
              </a:rPr>
              <a:t>Manuales de adiestramiento del personal.</a:t>
            </a:r>
          </a:p>
          <a:p>
            <a:pPr algn="just"/>
            <a:r>
              <a:rPr lang="es-ES_tradnl" sz="2400" noProof="0" dirty="0">
                <a:latin typeface="Garamond" panose="02020404030301010803" pitchFamily="18" charset="0"/>
              </a:rPr>
              <a:t>Correspondencia con cualquier agencia reguladora relacionada con actuaciones indebidas similares.</a:t>
            </a:r>
          </a:p>
          <a:p>
            <a:pPr algn="just"/>
            <a:r>
              <a:rPr lang="es-ES_tradnl" sz="2400" noProof="0" dirty="0">
                <a:latin typeface="Garamond" panose="02020404030301010803" pitchFamily="18" charset="0"/>
              </a:rPr>
              <a:t>Manuales o guías del prestamista sobre tasaciones (</a:t>
            </a:r>
            <a:r>
              <a:rPr lang="es-ES_tradnl" sz="2400" i="1" noProof="0" dirty="0" err="1">
                <a:latin typeface="Garamond" panose="02020404030301010803" pitchFamily="18" charset="0"/>
              </a:rPr>
              <a:t>appraisal</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manuals</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or</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guidelines</a:t>
            </a:r>
            <a:r>
              <a:rPr lang="es-ES_tradnl" sz="2400" noProof="0" dirty="0">
                <a:latin typeface="Garamond" panose="02020404030301010803" pitchFamily="18" charset="0"/>
              </a:rPr>
              <a:t>).</a:t>
            </a:r>
          </a:p>
        </p:txBody>
      </p:sp>
    </p:spTree>
    <p:extLst>
      <p:ext uri="{BB962C8B-B14F-4D97-AF65-F5344CB8AC3E}">
        <p14:creationId xmlns:p14="http://schemas.microsoft.com/office/powerpoint/2010/main" val="17147816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8302AF-D101-F177-7325-40D981404DEA}"/>
              </a:ext>
            </a:extLst>
          </p:cNvPr>
          <p:cNvSpPr>
            <a:spLocks noGrp="1"/>
          </p:cNvSpPr>
          <p:nvPr>
            <p:ph type="title"/>
          </p:nvPr>
        </p:nvSpPr>
        <p:spPr>
          <a:xfrm>
            <a:off x="5894962" y="479493"/>
            <a:ext cx="5458838" cy="1325563"/>
          </a:xfrm>
        </p:spPr>
        <p:txBody>
          <a:bodyPr vert="horz" lIns="91440" tIns="45720" rIns="91440" bIns="45720" rtlCol="0" anchor="ctr">
            <a:normAutofit fontScale="90000"/>
          </a:bodyPr>
          <a:lstStyle/>
          <a:p>
            <a:pPr algn="ctr"/>
            <a:r>
              <a:rPr lang="en-US" sz="3200" b="1" kern="1200" dirty="0">
                <a:solidFill>
                  <a:schemeClr val="tx1"/>
                </a:solidFill>
                <a:latin typeface="Garamond" panose="02020404030301010803" pitchFamily="18" charset="0"/>
              </a:rPr>
              <a:t>Checklist de </a:t>
            </a:r>
            <a:r>
              <a:rPr lang="en-US" sz="3200" b="1" kern="1200" dirty="0" err="1">
                <a:solidFill>
                  <a:schemeClr val="tx1"/>
                </a:solidFill>
                <a:latin typeface="Garamond" panose="02020404030301010803" pitchFamily="18" charset="0"/>
              </a:rPr>
              <a:t>documentos</a:t>
            </a:r>
            <a:r>
              <a:rPr lang="en-US" sz="3200" b="1" kern="1200" dirty="0">
                <a:solidFill>
                  <a:schemeClr val="tx1"/>
                </a:solidFill>
                <a:latin typeface="Garamond" panose="02020404030301010803" pitchFamily="18" charset="0"/>
              </a:rPr>
              <a:t> a </a:t>
            </a:r>
            <a:r>
              <a:rPr lang="en-US" sz="3200" b="1" kern="1200" dirty="0" err="1">
                <a:solidFill>
                  <a:schemeClr val="tx1"/>
                </a:solidFill>
                <a:latin typeface="Garamond" panose="02020404030301010803" pitchFamily="18" charset="0"/>
              </a:rPr>
              <a:t>considerar</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pedir</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dependiendo</a:t>
            </a:r>
            <a:r>
              <a:rPr lang="en-US" sz="3200" b="1" kern="1200" dirty="0">
                <a:solidFill>
                  <a:schemeClr val="tx1"/>
                </a:solidFill>
                <a:latin typeface="Garamond" panose="02020404030301010803" pitchFamily="18" charset="0"/>
              </a:rPr>
              <a:t> de sus </a:t>
            </a:r>
            <a:r>
              <a:rPr lang="en-US" sz="3200" b="1" kern="1200" dirty="0" err="1">
                <a:solidFill>
                  <a:schemeClr val="tx1"/>
                </a:solidFill>
                <a:latin typeface="Garamond" panose="02020404030301010803" pitchFamily="18" charset="0"/>
              </a:rPr>
              <a:t>acciones</a:t>
            </a:r>
            <a:r>
              <a:rPr lang="en-US" sz="3200" b="1" kern="1200" dirty="0">
                <a:solidFill>
                  <a:schemeClr val="tx1"/>
                </a:solidFill>
                <a:latin typeface="Garamond" panose="02020404030301010803" pitchFamily="18" charset="0"/>
              </a:rPr>
              <a:t>:</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SVG &gt; copy illustration space to - Free SVG Image &amp; Icon. | SVG Silh">
            <a:extLst>
              <a:ext uri="{FF2B5EF4-FFF2-40B4-BE49-F238E27FC236}">
                <a16:creationId xmlns:a16="http://schemas.microsoft.com/office/drawing/2014/main" id="{C449382C-B17E-CEE6-C869-6A34C0BB5407}"/>
              </a:ext>
            </a:extLst>
          </p:cNvPr>
          <p:cNvPicPr>
            <a:picLocks noGrp="1" noChangeAspect="1"/>
          </p:cNvPicPr>
          <p:nvPr>
            <p:ph sz="half" idx="2"/>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74299" y="511293"/>
            <a:ext cx="423514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2CDD8E9-3CB1-A9B2-4396-073BFC6B7E18}"/>
              </a:ext>
            </a:extLst>
          </p:cNvPr>
          <p:cNvSpPr>
            <a:spLocks noGrp="1"/>
          </p:cNvSpPr>
          <p:nvPr>
            <p:ph sz="half" idx="1"/>
          </p:nvPr>
        </p:nvSpPr>
        <p:spPr>
          <a:xfrm>
            <a:off x="5894962" y="1984443"/>
            <a:ext cx="5458838" cy="4192520"/>
          </a:xfrm>
        </p:spPr>
        <p:txBody>
          <a:bodyPr vert="horz" lIns="91440" tIns="45720" rIns="91440" bIns="45720" rtlCol="0">
            <a:normAutofit fontScale="92500"/>
          </a:bodyPr>
          <a:lstStyle/>
          <a:p>
            <a:pPr algn="just"/>
            <a:r>
              <a:rPr lang="es-ES_tradnl" sz="4000" noProof="0" dirty="0">
                <a:latin typeface="Garamond" panose="02020404030301010803" pitchFamily="18" charset="0"/>
              </a:rPr>
              <a:t>El </a:t>
            </a:r>
            <a:r>
              <a:rPr lang="es-ES_tradnl" sz="4000" i="1" noProof="0" dirty="0" err="1">
                <a:latin typeface="Garamond" panose="02020404030301010803" pitchFamily="18" charset="0"/>
              </a:rPr>
              <a:t>Pooling</a:t>
            </a:r>
            <a:r>
              <a:rPr lang="es-ES_tradnl" sz="4000" i="1" noProof="0" dirty="0">
                <a:latin typeface="Garamond" panose="02020404030301010803" pitchFamily="18" charset="0"/>
              </a:rPr>
              <a:t> and </a:t>
            </a:r>
            <a:r>
              <a:rPr lang="es-ES_tradnl" sz="4000" i="1" noProof="0" dirty="0" err="1">
                <a:latin typeface="Garamond" panose="02020404030301010803" pitchFamily="18" charset="0"/>
              </a:rPr>
              <a:t>Servicing</a:t>
            </a:r>
            <a:r>
              <a:rPr lang="es-ES_tradnl" sz="4000" i="1" noProof="0" dirty="0">
                <a:latin typeface="Garamond" panose="02020404030301010803" pitchFamily="18" charset="0"/>
              </a:rPr>
              <a:t> </a:t>
            </a:r>
            <a:r>
              <a:rPr lang="es-ES_tradnl" sz="4000" i="1" noProof="0" dirty="0" err="1">
                <a:latin typeface="Garamond" panose="02020404030301010803" pitchFamily="18" charset="0"/>
              </a:rPr>
              <a:t>Agreement</a:t>
            </a:r>
            <a:r>
              <a:rPr lang="es-ES_tradnl" sz="4000" i="1" noProof="0" dirty="0">
                <a:latin typeface="Garamond" panose="02020404030301010803" pitchFamily="18" charset="0"/>
              </a:rPr>
              <a:t> </a:t>
            </a:r>
            <a:r>
              <a:rPr lang="es-ES_tradnl" sz="4000" noProof="0" dirty="0">
                <a:latin typeface="Garamond" panose="02020404030301010803" pitchFamily="18" charset="0"/>
              </a:rPr>
              <a:t>(PSA), así como cualquier otro documento relacionado con la compra, transferencia, cesión o adquisición del pagaré y de la hipoteca objeto del litigio.</a:t>
            </a:r>
          </a:p>
        </p:txBody>
      </p:sp>
    </p:spTree>
    <p:extLst>
      <p:ext uri="{BB962C8B-B14F-4D97-AF65-F5344CB8AC3E}">
        <p14:creationId xmlns:p14="http://schemas.microsoft.com/office/powerpoint/2010/main" val="42434383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B3C7C6F-08B9-9DE6-EBAC-4E43B1F894DE}"/>
              </a:ext>
            </a:extLst>
          </p:cNvPr>
          <p:cNvSpPr>
            <a:spLocks noGrp="1"/>
          </p:cNvSpPr>
          <p:nvPr>
            <p:ph type="title"/>
          </p:nvPr>
        </p:nvSpPr>
        <p:spPr>
          <a:xfrm>
            <a:off x="1113810" y="2960716"/>
            <a:ext cx="4036334" cy="2387600"/>
          </a:xfrm>
        </p:spPr>
        <p:txBody>
          <a:bodyPr vert="horz" lIns="91440" tIns="45720" rIns="91440" bIns="45720" rtlCol="0" anchor="t">
            <a:normAutofit/>
          </a:bodyPr>
          <a:lstStyle/>
          <a:p>
            <a:pPr algn="ctr"/>
            <a:r>
              <a:rPr lang="es-ES_tradnl" sz="5400" b="1" kern="1200" noProof="0" dirty="0">
                <a:solidFill>
                  <a:schemeClr val="tx1"/>
                </a:solidFill>
                <a:latin typeface="Garamond" panose="02020404030301010803" pitchFamily="18" charset="0"/>
              </a:rPr>
              <a:t>Problemas específicos</a:t>
            </a:r>
          </a:p>
        </p:txBody>
      </p:sp>
      <p:grpSp>
        <p:nvGrpSpPr>
          <p:cNvPr id="17" name="Group 1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8" name="Rectangle 1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99 Problems - Prod. ATBeatZ by AustinXO ♪ - Audiotool">
            <a:extLst>
              <a:ext uri="{FF2B5EF4-FFF2-40B4-BE49-F238E27FC236}">
                <a16:creationId xmlns:a16="http://schemas.microsoft.com/office/drawing/2014/main" id="{770CCA3E-8848-C3FE-A1BF-3005690B9E5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841706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C58B3-17DE-A344-937F-9B668720766D}"/>
              </a:ext>
            </a:extLst>
          </p:cNvPr>
          <p:cNvSpPr>
            <a:spLocks noGrp="1"/>
          </p:cNvSpPr>
          <p:nvPr>
            <p:ph type="title"/>
          </p:nvPr>
        </p:nvSpPr>
        <p:spPr>
          <a:xfrm>
            <a:off x="1113810" y="2960716"/>
            <a:ext cx="4036334" cy="2387600"/>
          </a:xfrm>
        </p:spPr>
        <p:txBody>
          <a:bodyPr vert="horz" lIns="91440" tIns="45720" rIns="91440" bIns="45720" rtlCol="0" anchor="t">
            <a:normAutofit/>
          </a:bodyPr>
          <a:lstStyle/>
          <a:p>
            <a:pPr algn="ctr"/>
            <a:r>
              <a:rPr lang="en-US" sz="5400" b="1" kern="1200" dirty="0">
                <a:solidFill>
                  <a:schemeClr val="tx1"/>
                </a:solidFill>
                <a:latin typeface="Garamond" panose="02020404030301010803" pitchFamily="18" charset="0"/>
              </a:rPr>
              <a:t>Standing</a:t>
            </a:r>
          </a:p>
        </p:txBody>
      </p:sp>
      <p:grpSp>
        <p:nvGrpSpPr>
          <p:cNvPr id="25" name="Group 2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Serious male fighters punching in boxing ring · Free Stock Photo">
            <a:extLst>
              <a:ext uri="{FF2B5EF4-FFF2-40B4-BE49-F238E27FC236}">
                <a16:creationId xmlns:a16="http://schemas.microsoft.com/office/drawing/2014/main" id="{AF0C2AF1-9C56-392F-973B-4101CF66FF3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22492" y="1551983"/>
            <a:ext cx="5536001" cy="3695280"/>
          </a:xfrm>
          <a:prstGeom prst="rect">
            <a:avLst/>
          </a:prstGeom>
        </p:spPr>
      </p:pic>
    </p:spTree>
    <p:extLst>
      <p:ext uri="{BB962C8B-B14F-4D97-AF65-F5344CB8AC3E}">
        <p14:creationId xmlns:p14="http://schemas.microsoft.com/office/powerpoint/2010/main" val="14947116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CC09BAA-F7A5-5DDB-29EE-0751F2872106}"/>
              </a:ext>
            </a:extLst>
          </p:cNvPr>
          <p:cNvSpPr>
            <a:spLocks noGrp="1"/>
          </p:cNvSpPr>
          <p:nvPr>
            <p:ph type="title"/>
          </p:nvPr>
        </p:nvSpPr>
        <p:spPr>
          <a:xfrm>
            <a:off x="1113810" y="2960716"/>
            <a:ext cx="4036334" cy="2387600"/>
          </a:xfrm>
        </p:spPr>
        <p:txBody>
          <a:bodyPr vert="horz" lIns="91440" tIns="45720" rIns="91440" bIns="45720" rtlCol="0" anchor="t">
            <a:normAutofit/>
          </a:bodyPr>
          <a:lstStyle/>
          <a:p>
            <a:pPr algn="ctr"/>
            <a:r>
              <a:rPr lang="en-US" sz="5400" b="1" kern="1200" dirty="0" err="1">
                <a:solidFill>
                  <a:schemeClr val="tx1"/>
                </a:solidFill>
                <a:latin typeface="Garamond" panose="02020404030301010803" pitchFamily="18" charset="0"/>
              </a:rPr>
              <a:t>Recordatorio</a:t>
            </a:r>
            <a:endParaRPr lang="en-US" sz="5400" b="1" kern="1200" dirty="0">
              <a:solidFill>
                <a:schemeClr val="tx1"/>
              </a:solidFill>
              <a:latin typeface="Garamond" panose="02020404030301010803" pitchFamily="18" charset="0"/>
            </a:endParaRPr>
          </a:p>
        </p:txBody>
      </p:sp>
      <p:sp>
        <p:nvSpPr>
          <p:cNvPr id="7" name="Content Placeholder 6">
            <a:extLst>
              <a:ext uri="{FF2B5EF4-FFF2-40B4-BE49-F238E27FC236}">
                <a16:creationId xmlns:a16="http://schemas.microsoft.com/office/drawing/2014/main" id="{5E467D34-5792-A6E5-7487-BE2256715EBC}"/>
              </a:ext>
            </a:extLst>
          </p:cNvPr>
          <p:cNvSpPr>
            <a:spLocks noGrp="1"/>
          </p:cNvSpPr>
          <p:nvPr>
            <p:ph sz="half" idx="1"/>
          </p:nvPr>
        </p:nvSpPr>
        <p:spPr>
          <a:xfrm>
            <a:off x="1113809" y="953037"/>
            <a:ext cx="4036333" cy="1709849"/>
          </a:xfrm>
        </p:spPr>
        <p:txBody>
          <a:bodyPr vert="horz" lIns="91440" tIns="45720" rIns="91440" bIns="45720" rtlCol="0" anchor="b">
            <a:normAutofit/>
          </a:bodyPr>
          <a:lstStyle/>
          <a:p>
            <a:pPr marL="0" indent="0" algn="just">
              <a:buNone/>
            </a:pPr>
            <a:r>
              <a:rPr lang="es-ES_tradnl" sz="2000" kern="1200" noProof="0" dirty="0">
                <a:solidFill>
                  <a:schemeClr val="tx1"/>
                </a:solidFill>
                <a:latin typeface="Garamond" panose="02020404030301010803" pitchFamily="18" charset="0"/>
              </a:rPr>
              <a:t>Recuerden: standing no significa únicamente demostrar quién posee físicamente el pagaré.</a:t>
            </a:r>
          </a:p>
        </p:txBody>
      </p:sp>
      <p:grpSp>
        <p:nvGrpSpPr>
          <p:cNvPr id="17" name="Group 1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8" name="Rectangle 1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USCIS Expands Hold On Adjudication Of Immigration Benefit Applications ...">
            <a:extLst>
              <a:ext uri="{FF2B5EF4-FFF2-40B4-BE49-F238E27FC236}">
                <a16:creationId xmlns:a16="http://schemas.microsoft.com/office/drawing/2014/main" id="{EA0B56BB-377E-AB02-0270-87081D3009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18183479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F36CB6-CAC0-4B77-4C98-BDBF202EFC6E}"/>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b="1" kern="1200" dirty="0" err="1">
                <a:solidFill>
                  <a:schemeClr val="tx1"/>
                </a:solidFill>
                <a:latin typeface="Garamond" panose="02020404030301010803" pitchFamily="18" charset="0"/>
              </a:rPr>
              <a:t>Distintos</a:t>
            </a:r>
            <a:r>
              <a:rPr lang="en-US" b="1" kern="1200" dirty="0">
                <a:solidFill>
                  <a:schemeClr val="tx1"/>
                </a:solidFill>
                <a:latin typeface="Garamond" panose="02020404030301010803" pitchFamily="18" charset="0"/>
              </a:rPr>
              <a:t> </a:t>
            </a:r>
            <a:r>
              <a:rPr lang="en-US" b="1" i="1" kern="1200" dirty="0">
                <a:solidFill>
                  <a:schemeClr val="tx1"/>
                </a:solidFill>
                <a:latin typeface="Garamond" panose="02020404030301010803" pitchFamily="18" charset="0"/>
              </a:rPr>
              <a:t>players </a:t>
            </a:r>
            <a:r>
              <a:rPr lang="en-US" b="1" kern="1200" dirty="0" err="1">
                <a:solidFill>
                  <a:schemeClr val="tx1"/>
                </a:solidFill>
                <a:latin typeface="Garamond" panose="02020404030301010803" pitchFamily="18" charset="0"/>
              </a:rPr>
              <a:t>en</a:t>
            </a:r>
            <a:r>
              <a:rPr lang="en-US" b="1" kern="1200" dirty="0">
                <a:solidFill>
                  <a:schemeClr val="tx1"/>
                </a:solidFill>
                <a:latin typeface="Garamond" panose="02020404030301010803" pitchFamily="18" charset="0"/>
              </a:rPr>
              <a:t> el mercado </a:t>
            </a:r>
            <a:r>
              <a:rPr lang="en-US" b="1" kern="1200" dirty="0" err="1">
                <a:solidFill>
                  <a:schemeClr val="tx1"/>
                </a:solidFill>
                <a:latin typeface="Garamond" panose="02020404030301010803" pitchFamily="18" charset="0"/>
              </a:rPr>
              <a:t>hipotecario</a:t>
            </a:r>
            <a:endParaRPr lang="en-US"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5F554D-1BFC-55B7-7088-D55019C1C256}"/>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n-US" sz="3200" i="1" dirty="0">
                <a:latin typeface="Garamond" panose="02020404030301010803" pitchFamily="18" charset="0"/>
              </a:rPr>
              <a:t>Holder</a:t>
            </a:r>
          </a:p>
          <a:p>
            <a:pPr algn="just"/>
            <a:r>
              <a:rPr lang="en-US" sz="3200" i="1" dirty="0">
                <a:latin typeface="Garamond" panose="02020404030301010803" pitchFamily="18" charset="0"/>
              </a:rPr>
              <a:t>Owner</a:t>
            </a:r>
          </a:p>
          <a:p>
            <a:pPr algn="just"/>
            <a:r>
              <a:rPr lang="en-US" sz="3200" i="1" dirty="0">
                <a:latin typeface="Garamond" panose="02020404030301010803" pitchFamily="18" charset="0"/>
              </a:rPr>
              <a:t>Investor</a:t>
            </a:r>
          </a:p>
          <a:p>
            <a:pPr algn="just"/>
            <a:r>
              <a:rPr lang="en-US" sz="3200" i="1" dirty="0">
                <a:latin typeface="Garamond" panose="02020404030301010803" pitchFamily="18" charset="0"/>
              </a:rPr>
              <a:t>Servicer</a:t>
            </a:r>
          </a:p>
          <a:p>
            <a:pPr algn="just"/>
            <a:r>
              <a:rPr lang="en-US" sz="3200" i="1" dirty="0">
                <a:latin typeface="Garamond" panose="02020404030301010803" pitchFamily="18" charset="0"/>
              </a:rPr>
              <a:t>Custodian</a:t>
            </a:r>
          </a:p>
          <a:p>
            <a:pPr algn="just"/>
            <a:r>
              <a:rPr lang="en-US" sz="3200" i="1" dirty="0">
                <a:latin typeface="Garamond" panose="02020404030301010803" pitchFamily="18" charset="0"/>
              </a:rPr>
              <a:t>Trust</a:t>
            </a:r>
          </a:p>
        </p:txBody>
      </p:sp>
      <p:pic>
        <p:nvPicPr>
          <p:cNvPr id="6" name="Content Placeholder 5" descr="Gambar : bitcoin, investasi, berpikir, uang, money thought bubble ...">
            <a:extLst>
              <a:ext uri="{FF2B5EF4-FFF2-40B4-BE49-F238E27FC236}">
                <a16:creationId xmlns:a16="http://schemas.microsoft.com/office/drawing/2014/main" id="{F15A69D3-3FCE-6CB4-78EE-B46A6EF57C1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043089" y="2484255"/>
            <a:ext cx="4887163"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536593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8D6C2-461C-4468-6779-AEE81111C6D8}"/>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n-US" sz="3600" b="1" kern="1200" dirty="0" err="1">
                <a:solidFill>
                  <a:schemeClr val="tx1"/>
                </a:solidFill>
                <a:latin typeface="Garamond" panose="02020404030301010803" pitchFamily="18" charset="0"/>
              </a:rPr>
              <a:t>Legitimación</a:t>
            </a:r>
            <a:r>
              <a:rPr lang="en-US" sz="3600" b="1" kern="1200" dirty="0">
                <a:solidFill>
                  <a:schemeClr val="tx1"/>
                </a:solidFill>
                <a:latin typeface="Garamond" panose="02020404030301010803" pitchFamily="18" charset="0"/>
              </a:rPr>
              <a:t> </a:t>
            </a:r>
            <a:r>
              <a:rPr lang="en-US" sz="3600" b="1" kern="1200" dirty="0" err="1">
                <a:solidFill>
                  <a:schemeClr val="tx1"/>
                </a:solidFill>
                <a:latin typeface="Garamond" panose="02020404030301010803" pitchFamily="18" charset="0"/>
              </a:rPr>
              <a:t>activa</a:t>
            </a:r>
            <a:endParaRPr lang="en-US" sz="3600" b="1" kern="1200" dirty="0">
              <a:solidFill>
                <a:schemeClr val="tx1"/>
              </a:solidFill>
              <a:latin typeface="Garamond" panose="02020404030301010803" pitchFamily="18" charset="0"/>
            </a:endParaRPr>
          </a:p>
        </p:txBody>
      </p:sp>
      <p:sp>
        <p:nvSpPr>
          <p:cNvPr id="3" name="Content Placeholder 2">
            <a:extLst>
              <a:ext uri="{FF2B5EF4-FFF2-40B4-BE49-F238E27FC236}">
                <a16:creationId xmlns:a16="http://schemas.microsoft.com/office/drawing/2014/main" id="{2F68B353-26E7-8A72-B022-169A8D39CD51}"/>
              </a:ext>
            </a:extLst>
          </p:cNvPr>
          <p:cNvSpPr>
            <a:spLocks noGrp="1"/>
          </p:cNvSpPr>
          <p:nvPr>
            <p:ph sz="half" idx="1"/>
          </p:nvPr>
        </p:nvSpPr>
        <p:spPr>
          <a:xfrm>
            <a:off x="1045029" y="2524721"/>
            <a:ext cx="4991629" cy="3677123"/>
          </a:xfrm>
        </p:spPr>
        <p:txBody>
          <a:bodyPr vert="horz" lIns="91440" tIns="45720" rIns="91440" bIns="45720" rtlCol="0" anchor="ctr">
            <a:normAutofit fontScale="92500" lnSpcReduction="20000"/>
          </a:bodyPr>
          <a:lstStyle/>
          <a:p>
            <a:pPr algn="just"/>
            <a:r>
              <a:rPr lang="es-ES_tradnl" noProof="0" dirty="0">
                <a:latin typeface="Garamond" panose="02020404030301010803" pitchFamily="18" charset="0"/>
              </a:rPr>
              <a:t>Siempre preguntar si el préstamo ha sido </a:t>
            </a:r>
            <a:r>
              <a:rPr lang="es-ES_tradnl" noProof="0" dirty="0" err="1">
                <a:latin typeface="Garamond" panose="02020404030301010803" pitchFamily="18" charset="0"/>
              </a:rPr>
              <a:t>bursatilizado</a:t>
            </a:r>
            <a:r>
              <a:rPr lang="es-ES_tradnl" noProof="0" dirty="0">
                <a:latin typeface="Garamond" panose="02020404030301010803" pitchFamily="18" charset="0"/>
              </a:rPr>
              <a:t> (</a:t>
            </a:r>
            <a:r>
              <a:rPr lang="es-ES_tradnl" i="1" noProof="0" dirty="0" err="1">
                <a:latin typeface="Garamond" panose="02020404030301010803" pitchFamily="18" charset="0"/>
              </a:rPr>
              <a:t>securitization</a:t>
            </a:r>
            <a:r>
              <a:rPr lang="es-ES_tradnl" noProof="0" dirty="0">
                <a:latin typeface="Garamond" panose="02020404030301010803" pitchFamily="18" charset="0"/>
              </a:rPr>
              <a:t>).</a:t>
            </a:r>
          </a:p>
          <a:p>
            <a:pPr algn="just"/>
            <a:r>
              <a:rPr lang="es-ES_tradnl" noProof="0" dirty="0">
                <a:latin typeface="Garamond" panose="02020404030301010803" pitchFamily="18" charset="0"/>
              </a:rPr>
              <a:t>Siempre preguntar si hubo un “</a:t>
            </a:r>
            <a:r>
              <a:rPr lang="es-ES_tradnl" i="1" noProof="0" dirty="0">
                <a:latin typeface="Garamond" panose="02020404030301010803" pitchFamily="18" charset="0"/>
              </a:rPr>
              <a:t>true</a:t>
            </a:r>
            <a:r>
              <a:rPr lang="es-ES_tradnl" noProof="0" dirty="0">
                <a:latin typeface="Garamond" panose="02020404030301010803" pitchFamily="18" charset="0"/>
              </a:rPr>
              <a:t> </a:t>
            </a:r>
            <a:r>
              <a:rPr lang="es-ES_tradnl" i="1" noProof="0" dirty="0">
                <a:latin typeface="Garamond" panose="02020404030301010803" pitchFamily="18" charset="0"/>
              </a:rPr>
              <a:t>sale</a:t>
            </a:r>
            <a:r>
              <a:rPr lang="es-ES_tradnl" noProof="0" dirty="0">
                <a:latin typeface="Garamond" panose="02020404030301010803" pitchFamily="18" charset="0"/>
              </a:rPr>
              <a:t>”.</a:t>
            </a:r>
          </a:p>
          <a:p>
            <a:pPr algn="just"/>
            <a:r>
              <a:rPr lang="es-ES_tradnl" noProof="0" dirty="0">
                <a:latin typeface="Garamond" panose="02020404030301010803" pitchFamily="18" charset="0"/>
              </a:rPr>
              <a:t>Siempre preguntar quién es el inversionista del préstamo.</a:t>
            </a:r>
          </a:p>
          <a:p>
            <a:pPr algn="just"/>
            <a:r>
              <a:rPr lang="es-ES_tradnl" noProof="0" dirty="0">
                <a:latin typeface="Garamond" panose="02020404030301010803" pitchFamily="18" charset="0"/>
              </a:rPr>
              <a:t>Siempre preguntar quién es el tenedor del instrumento.</a:t>
            </a:r>
          </a:p>
          <a:p>
            <a:pPr algn="just"/>
            <a:r>
              <a:rPr lang="es-ES_tradnl" noProof="0" dirty="0">
                <a:latin typeface="Garamond" panose="02020404030301010803" pitchFamily="18" charset="0"/>
              </a:rPr>
              <a:t>Siempre preguntar quién es el dueño del préstamo.</a:t>
            </a:r>
          </a:p>
        </p:txBody>
      </p:sp>
      <p:sp>
        <p:nvSpPr>
          <p:cNvPr id="26" name="Rectangle 25">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Standing Professional Business Man Free Transparent Image HQ ...">
            <a:extLst>
              <a:ext uri="{FF2B5EF4-FFF2-40B4-BE49-F238E27FC236}">
                <a16:creationId xmlns:a16="http://schemas.microsoft.com/office/drawing/2014/main" id="{D9194020-FC62-E107-1931-D69463ADB00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827017" y="901032"/>
            <a:ext cx="2430204" cy="5116220"/>
          </a:xfrm>
          <a:prstGeom prst="rect">
            <a:avLst/>
          </a:prstGeom>
        </p:spPr>
      </p:pic>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CE925D1-E984-C814-1D12-86F6ECE525F6}"/>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freepngimg.com/png/147842-standing-professional-business-man-free-transparent-image-hq">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219398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E751D-6C33-F364-B097-1AFC0EC7405A}"/>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3600" b="1" dirty="0" err="1">
                <a:latin typeface="Garamond" panose="02020404030301010803" pitchFamily="18" charset="0"/>
              </a:rPr>
              <a:t>Legitimación</a:t>
            </a:r>
            <a:r>
              <a:rPr lang="en-US" sz="3600" b="1" dirty="0">
                <a:latin typeface="Garamond" panose="02020404030301010803" pitchFamily="18" charset="0"/>
              </a:rPr>
              <a:t> </a:t>
            </a:r>
            <a:r>
              <a:rPr lang="en-US" sz="3600" b="1" dirty="0" err="1">
                <a:latin typeface="Garamond" panose="02020404030301010803" pitchFamily="18" charset="0"/>
              </a:rPr>
              <a:t>activa</a:t>
            </a:r>
            <a:endParaRPr lang="en-US" sz="3600" b="1" dirty="0">
              <a:latin typeface="Garamond" panose="02020404030301010803" pitchFamily="18" charset="0"/>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BBDCC9-FB3F-8E22-0E37-A9A381447B64}"/>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20000"/>
          </a:bodyPr>
          <a:lstStyle/>
          <a:p>
            <a:pPr algn="just"/>
            <a:r>
              <a:rPr lang="es-ES_tradnl" noProof="0" dirty="0">
                <a:latin typeface="Garamond" panose="02020404030301010803" pitchFamily="18" charset="0"/>
              </a:rPr>
              <a:t>Siempre pedir la examinación del pagaré.</a:t>
            </a:r>
          </a:p>
          <a:p>
            <a:pPr lvl="1" algn="just"/>
            <a:r>
              <a:rPr lang="es-ES_tradnl" sz="2800" noProof="0" dirty="0">
                <a:latin typeface="Garamond" panose="02020404030301010803" pitchFamily="18" charset="0"/>
              </a:rPr>
              <a:t>Investigar si se llevó a cabo un proceso de restitución de pagaré extraviado.</a:t>
            </a:r>
          </a:p>
          <a:p>
            <a:pPr lvl="1" algn="just"/>
            <a:r>
              <a:rPr lang="es-ES_tradnl" sz="2800" dirty="0">
                <a:latin typeface="Garamond" panose="02020404030301010803" pitchFamily="18" charset="0"/>
              </a:rPr>
              <a:t>Si se le están dando las garantías adecuadas para proteger al consumidor (véase LTC y Reglamento Hipotecario).</a:t>
            </a:r>
            <a:endParaRPr lang="es-ES_tradnl" sz="2800" noProof="0" dirty="0">
              <a:latin typeface="Garamond" panose="02020404030301010803" pitchFamily="18" charset="0"/>
            </a:endParaRP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remium Royalty Free Image - ID: 259787">
            <a:extLst>
              <a:ext uri="{FF2B5EF4-FFF2-40B4-BE49-F238E27FC236}">
                <a16:creationId xmlns:a16="http://schemas.microsoft.com/office/drawing/2014/main" id="{07B09399-7A6E-4D56-BC9A-15851CC768F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9189" r="10253" b="2"/>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26006938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11B97A-2FB0-4625-8C2E-CDCB1AF6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76FB3-F7D0-A71E-8BF1-737076F276BF}"/>
              </a:ext>
            </a:extLst>
          </p:cNvPr>
          <p:cNvSpPr>
            <a:spLocks noGrp="1"/>
          </p:cNvSpPr>
          <p:nvPr>
            <p:ph type="title"/>
          </p:nvPr>
        </p:nvSpPr>
        <p:spPr>
          <a:xfrm>
            <a:off x="1060232" y="3801738"/>
            <a:ext cx="10071536" cy="929750"/>
          </a:xfrm>
        </p:spPr>
        <p:txBody>
          <a:bodyPr vert="horz" lIns="91440" tIns="45720" rIns="91440" bIns="45720" rtlCol="0" anchor="b">
            <a:normAutofit/>
          </a:bodyPr>
          <a:lstStyle/>
          <a:p>
            <a:pPr algn="ctr"/>
            <a:r>
              <a:rPr lang="es-ES_tradnl" sz="5200" b="1" noProof="0" dirty="0">
                <a:latin typeface="Garamond" panose="02020404030301010803" pitchFamily="18" charset="0"/>
              </a:rPr>
              <a:t>Problemas de legitimación activa</a:t>
            </a:r>
          </a:p>
        </p:txBody>
      </p:sp>
      <p:pic>
        <p:nvPicPr>
          <p:cNvPr id="4" name="Picture 3" descr="Transaction - Free of Charge Creative Commons Highway Sign image">
            <a:extLst>
              <a:ext uri="{FF2B5EF4-FFF2-40B4-BE49-F238E27FC236}">
                <a16:creationId xmlns:a16="http://schemas.microsoft.com/office/drawing/2014/main" id="{6E9EF507-5443-B0BC-215C-E52F12C7B4B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4492" y="1049368"/>
            <a:ext cx="3292790" cy="2189705"/>
          </a:xfrm>
          <a:prstGeom prst="rect">
            <a:avLst/>
          </a:prstGeom>
        </p:spPr>
      </p:pic>
      <p:pic>
        <p:nvPicPr>
          <p:cNvPr id="8" name="Content Placeholder 7">
            <a:extLst>
              <a:ext uri="{FF2B5EF4-FFF2-40B4-BE49-F238E27FC236}">
                <a16:creationId xmlns:a16="http://schemas.microsoft.com/office/drawing/2014/main" id="{931D2E63-BF71-D06A-55C1-ADD744D6B755}"/>
              </a:ext>
            </a:extLst>
          </p:cNvPr>
          <p:cNvPicPr>
            <a:picLocks noGrp="1" noChangeAspect="1"/>
          </p:cNvPicPr>
          <p:nvPr>
            <p:ph sz="half" idx="2"/>
          </p:nvPr>
        </p:nvPicPr>
        <p:blipFill>
          <a:blip r:embed="rId4"/>
          <a:stretch>
            <a:fillRect/>
          </a:stretch>
        </p:blipFill>
        <p:spPr>
          <a:xfrm>
            <a:off x="4457293" y="1049368"/>
            <a:ext cx="3292790" cy="2189705"/>
          </a:xfrm>
          <a:prstGeom prst="rect">
            <a:avLst/>
          </a:prstGeom>
        </p:spPr>
      </p:pic>
      <p:pic>
        <p:nvPicPr>
          <p:cNvPr id="6" name="Content Placeholder 5">
            <a:extLst>
              <a:ext uri="{FF2B5EF4-FFF2-40B4-BE49-F238E27FC236}">
                <a16:creationId xmlns:a16="http://schemas.microsoft.com/office/drawing/2014/main" id="{12C63316-8EC7-D4D3-E280-D9D613AFA217}"/>
              </a:ext>
            </a:extLst>
          </p:cNvPr>
          <p:cNvPicPr>
            <a:picLocks noGrp="1" noChangeAspect="1"/>
          </p:cNvPicPr>
          <p:nvPr>
            <p:ph sz="half" idx="1"/>
          </p:nvPr>
        </p:nvPicPr>
        <p:blipFill>
          <a:blip r:embed="rId5"/>
          <a:stretch>
            <a:fillRect/>
          </a:stretch>
        </p:blipFill>
        <p:spPr>
          <a:xfrm>
            <a:off x="8015984" y="1129867"/>
            <a:ext cx="3292790" cy="2109205"/>
          </a:xfrm>
          <a:prstGeom prst="rect">
            <a:avLst/>
          </a:prstGeom>
        </p:spPr>
      </p:pic>
    </p:spTree>
    <p:extLst>
      <p:ext uri="{BB962C8B-B14F-4D97-AF65-F5344CB8AC3E}">
        <p14:creationId xmlns:p14="http://schemas.microsoft.com/office/powerpoint/2010/main" val="2372846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9AF9B10-4872-A6A6-D1CC-ED28195EB290}"/>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3100" b="1" dirty="0" err="1">
                <a:latin typeface="Garamond" panose="02020404030301010803" pitchFamily="18" charset="0"/>
              </a:rPr>
              <a:t>Busquen</a:t>
            </a:r>
            <a:r>
              <a:rPr lang="en-US" sz="3100" b="1" dirty="0">
                <a:latin typeface="Garamond" panose="02020404030301010803" pitchFamily="18" charset="0"/>
              </a:rPr>
              <a:t> a sus </a:t>
            </a:r>
            <a:r>
              <a:rPr lang="en-US" sz="3100" b="1" dirty="0" err="1">
                <a:latin typeface="Garamond" panose="02020404030301010803" pitchFamily="18" charset="0"/>
              </a:rPr>
              <a:t>clientes</a:t>
            </a:r>
            <a:r>
              <a:rPr lang="en-US" sz="3100" b="1" dirty="0">
                <a:latin typeface="Garamond" panose="02020404030301010803" pitchFamily="18" charset="0"/>
              </a:rPr>
              <a:t> </a:t>
            </a:r>
            <a:r>
              <a:rPr lang="en-US" sz="3100" b="1" dirty="0" err="1">
                <a:latin typeface="Garamond" panose="02020404030301010803" pitchFamily="18" charset="0"/>
              </a:rPr>
              <a:t>en</a:t>
            </a:r>
            <a:r>
              <a:rPr lang="en-US" sz="3100" b="1" dirty="0">
                <a:latin typeface="Garamond" panose="02020404030301010803" pitchFamily="18" charset="0"/>
              </a:rPr>
              <a:t> la base de </a:t>
            </a:r>
            <a:r>
              <a:rPr lang="en-US" sz="3100" b="1" dirty="0" err="1">
                <a:latin typeface="Garamond" panose="02020404030301010803" pitchFamily="18" charset="0"/>
              </a:rPr>
              <a:t>datos</a:t>
            </a:r>
            <a:r>
              <a:rPr lang="en-US" sz="3100" b="1" dirty="0">
                <a:latin typeface="Garamond" panose="02020404030301010803" pitchFamily="18" charset="0"/>
              </a:rPr>
              <a:t> de Freddie</a:t>
            </a:r>
          </a:p>
        </p:txBody>
      </p:sp>
      <p:sp>
        <p:nvSpPr>
          <p:cNvPr id="7" name="Content Placeholder 6">
            <a:extLst>
              <a:ext uri="{FF2B5EF4-FFF2-40B4-BE49-F238E27FC236}">
                <a16:creationId xmlns:a16="http://schemas.microsoft.com/office/drawing/2014/main" id="{CC9990C7-C494-A042-6C5B-7C26AC4AFDC3}"/>
              </a:ext>
            </a:extLst>
          </p:cNvPr>
          <p:cNvSpPr>
            <a:spLocks noGrp="1"/>
          </p:cNvSpPr>
          <p:nvPr>
            <p:ph sz="half" idx="1"/>
          </p:nvPr>
        </p:nvSpPr>
        <p:spPr>
          <a:xfrm>
            <a:off x="590719" y="2330505"/>
            <a:ext cx="4559425" cy="3979585"/>
          </a:xfrm>
        </p:spPr>
        <p:txBody>
          <a:bodyPr vert="horz" lIns="91440" tIns="45720" rIns="91440" bIns="45720" rtlCol="0" anchor="ctr">
            <a:normAutofit lnSpcReduction="10000"/>
          </a:bodyPr>
          <a:lstStyle/>
          <a:p>
            <a:pPr algn="just"/>
            <a:r>
              <a:rPr lang="en-US" sz="2000" dirty="0">
                <a:latin typeface="Garamond" panose="02020404030301010803" pitchFamily="18" charset="0"/>
                <a:cs typeface="Times New Roman" panose="02020603050405020304" pitchFamily="18" charset="0"/>
                <a:hlinkClick r:id="rId2"/>
              </a:rPr>
              <a:t>https://yourhome.fanniemae.com/calculators-tools/loan-lookup</a:t>
            </a:r>
            <a:endParaRPr lang="en-US" sz="2000" dirty="0">
              <a:latin typeface="Garamond" panose="02020404030301010803" pitchFamily="18" charset="0"/>
              <a:cs typeface="Times New Roman" panose="02020603050405020304" pitchFamily="18" charset="0"/>
            </a:endParaRPr>
          </a:p>
          <a:p>
            <a:pPr algn="just"/>
            <a:r>
              <a:rPr lang="en-US" sz="2000" dirty="0" err="1">
                <a:latin typeface="Garamond" panose="02020404030301010803" pitchFamily="18" charset="0"/>
                <a:cs typeface="Times New Roman" panose="02020603050405020304" pitchFamily="18" charset="0"/>
              </a:rPr>
              <a:t>Información</a:t>
            </a:r>
            <a:r>
              <a:rPr lang="en-US" sz="2000" dirty="0">
                <a:latin typeface="Garamond" panose="02020404030301010803" pitchFamily="18" charset="0"/>
                <a:cs typeface="Times New Roman" panose="02020603050405020304" pitchFamily="18" charset="0"/>
              </a:rPr>
              <a:t> que </a:t>
            </a:r>
            <a:r>
              <a:rPr lang="en-US" sz="2000" dirty="0" err="1">
                <a:latin typeface="Garamond" panose="02020404030301010803" pitchFamily="18" charset="0"/>
                <a:cs typeface="Times New Roman" panose="02020603050405020304" pitchFamily="18" charset="0"/>
              </a:rPr>
              <a:t>necesitan</a:t>
            </a:r>
            <a:r>
              <a:rPr lang="en-US" sz="2000" dirty="0">
                <a:latin typeface="Garamond" panose="02020404030301010803" pitchFamily="18" charset="0"/>
                <a:cs typeface="Times New Roman" panose="02020603050405020304" pitchFamily="18" charset="0"/>
              </a:rPr>
              <a:t>:</a:t>
            </a:r>
          </a:p>
          <a:p>
            <a:pPr lvl="1" algn="just"/>
            <a:r>
              <a:rPr lang="en-US" sz="2000" dirty="0">
                <a:latin typeface="Garamond" panose="02020404030301010803" pitchFamily="18" charset="0"/>
                <a:cs typeface="Times New Roman" panose="02020603050405020304" pitchFamily="18" charset="0"/>
              </a:rPr>
              <a:t>First name</a:t>
            </a:r>
          </a:p>
          <a:p>
            <a:pPr lvl="1" algn="just"/>
            <a:r>
              <a:rPr lang="en-US" sz="2000" dirty="0">
                <a:latin typeface="Garamond" panose="02020404030301010803" pitchFamily="18" charset="0"/>
                <a:cs typeface="Times New Roman" panose="02020603050405020304" pitchFamily="18" charset="0"/>
              </a:rPr>
              <a:t>Last name</a:t>
            </a:r>
          </a:p>
          <a:p>
            <a:pPr lvl="1" algn="just"/>
            <a:r>
              <a:rPr lang="en-US" sz="2000" dirty="0">
                <a:latin typeface="Garamond" panose="02020404030301010803" pitchFamily="18" charset="0"/>
                <a:cs typeface="Times New Roman" panose="02020603050405020304" pitchFamily="18" charset="0"/>
              </a:rPr>
              <a:t>Street Address </a:t>
            </a:r>
          </a:p>
          <a:p>
            <a:pPr lvl="1" algn="just"/>
            <a:r>
              <a:rPr lang="en-US" sz="2000" dirty="0">
                <a:latin typeface="Garamond" panose="02020404030301010803" pitchFamily="18" charset="0"/>
                <a:cs typeface="Times New Roman" panose="02020603050405020304" pitchFamily="18" charset="0"/>
              </a:rPr>
              <a:t>Unit number (optional)</a:t>
            </a:r>
          </a:p>
          <a:p>
            <a:pPr lvl="1" algn="just"/>
            <a:r>
              <a:rPr lang="en-US" sz="2000" dirty="0">
                <a:latin typeface="Garamond" panose="02020404030301010803" pitchFamily="18" charset="0"/>
                <a:cs typeface="Times New Roman" panose="02020603050405020304" pitchFamily="18" charset="0"/>
              </a:rPr>
              <a:t>City</a:t>
            </a:r>
          </a:p>
          <a:p>
            <a:pPr lvl="1" algn="just"/>
            <a:r>
              <a:rPr lang="en-US" sz="2000" dirty="0">
                <a:latin typeface="Garamond" panose="02020404030301010803" pitchFamily="18" charset="0"/>
                <a:cs typeface="Times New Roman" panose="02020603050405020304" pitchFamily="18" charset="0"/>
              </a:rPr>
              <a:t>State</a:t>
            </a:r>
          </a:p>
          <a:p>
            <a:pPr lvl="1" algn="just"/>
            <a:r>
              <a:rPr lang="en-US" sz="2000" dirty="0">
                <a:latin typeface="Garamond" panose="02020404030301010803" pitchFamily="18" charset="0"/>
                <a:cs typeface="Times New Roman" panose="02020603050405020304" pitchFamily="18" charset="0"/>
              </a:rPr>
              <a:t>Zip Code</a:t>
            </a:r>
          </a:p>
          <a:p>
            <a:pPr lvl="1" algn="just"/>
            <a:r>
              <a:rPr lang="en-US" sz="2000" dirty="0">
                <a:latin typeface="Garamond" panose="02020404030301010803" pitchFamily="18" charset="0"/>
                <a:cs typeface="Times New Roman" panose="02020603050405020304" pitchFamily="18" charset="0"/>
              </a:rPr>
              <a:t>Last 4 digits of SS#</a:t>
            </a:r>
          </a:p>
          <a:p>
            <a:pPr lvl="1" algn="just"/>
            <a:r>
              <a:rPr lang="en-US" sz="2000" dirty="0" err="1">
                <a:latin typeface="Garamond" panose="02020404030301010803" pitchFamily="18" charset="0"/>
                <a:cs typeface="Times New Roman" panose="02020603050405020304" pitchFamily="18" charset="0"/>
              </a:rPr>
              <a:t>Autorización</a:t>
            </a:r>
            <a:r>
              <a:rPr lang="en-US" sz="2000" dirty="0">
                <a:latin typeface="Garamond" panose="02020404030301010803" pitchFamily="18" charset="0"/>
                <a:cs typeface="Times New Roman" panose="02020603050405020304" pitchFamily="18" charset="0"/>
              </a:rPr>
              <a:t> del </a:t>
            </a:r>
            <a:r>
              <a:rPr lang="en-US" sz="2000" dirty="0" err="1">
                <a:latin typeface="Garamond" panose="02020404030301010803" pitchFamily="18" charset="0"/>
                <a:cs typeface="Times New Roman" panose="02020603050405020304" pitchFamily="18" charset="0"/>
              </a:rPr>
              <a:t>cliente</a:t>
            </a:r>
            <a:endParaRPr lang="en-US" sz="2000" dirty="0">
              <a:latin typeface="Garamond" panose="02020404030301010803" pitchFamily="18" charset="0"/>
              <a:cs typeface="Times New Roman" panose="02020603050405020304" pitchFamily="18" charset="0"/>
            </a:endParaRPr>
          </a:p>
        </p:txBody>
      </p:sp>
      <p:pic>
        <p:nvPicPr>
          <p:cNvPr id="23" name="Content Placeholder 22" descr="A person in a hat and scarf&#10;&#10;AI-generated content may be incorrect.">
            <a:extLst>
              <a:ext uri="{FF2B5EF4-FFF2-40B4-BE49-F238E27FC236}">
                <a16:creationId xmlns:a16="http://schemas.microsoft.com/office/drawing/2014/main" id="{4D96068E-3D41-5721-FE5B-2322B28F19C5}"/>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rcRect l="6362" r="35613" b="2"/>
          <a:stretch>
            <a:fillRect/>
          </a:stretch>
        </p:blipFill>
        <p:spPr>
          <a:xfrm>
            <a:off x="5977788" y="799352"/>
            <a:ext cx="5425410" cy="5259296"/>
          </a:xfrm>
          <a:prstGeom prst="rect">
            <a:avLst/>
          </a:prstGeom>
        </p:spPr>
      </p:pic>
      <p:sp>
        <p:nvSpPr>
          <p:cNvPr id="24" name="TextBox 23">
            <a:extLst>
              <a:ext uri="{FF2B5EF4-FFF2-40B4-BE49-F238E27FC236}">
                <a16:creationId xmlns:a16="http://schemas.microsoft.com/office/drawing/2014/main" id="{1E7F17FF-0337-EDD4-AD90-1A5DCD3DBAF9}"/>
              </a:ext>
            </a:extLst>
          </p:cNvPr>
          <p:cNvSpPr txBox="1"/>
          <p:nvPr/>
        </p:nvSpPr>
        <p:spPr>
          <a:xfrm>
            <a:off x="8669757" y="5858593"/>
            <a:ext cx="2733441" cy="200055"/>
          </a:xfrm>
          <a:prstGeom prst="rect">
            <a:avLst/>
          </a:prstGeom>
          <a:solidFill>
            <a:srgbClr val="000000"/>
          </a:solidFill>
        </p:spPr>
        <p:txBody>
          <a:bodyPr wrap="none" rtlCol="0">
            <a:spAutoFit/>
          </a:bodyPr>
          <a:lstStyle/>
          <a:p>
            <a:pPr algn="r">
              <a:spcAft>
                <a:spcPts val="600"/>
              </a:spcAft>
            </a:pPr>
            <a:r>
              <a:rPr lang="es-ES_tradnl" sz="700">
                <a:solidFill>
                  <a:srgbClr val="FFFFFF"/>
                </a:solidFill>
                <a:hlinkClick r:id="rId4" tooltip="https://www.wired.it/play/televisione/2017/01/16/5-serie-vedere-dopo-sherlock/">
                  <a:extLst>
                    <a:ext uri="{A12FA001-AC4F-418D-AE19-62706E023703}">
                      <ahyp:hlinkClr xmlns:ahyp="http://schemas.microsoft.com/office/drawing/2018/hyperlinkcolor" val="tx"/>
                    </a:ext>
                  </a:extLst>
                </a:hlinkClick>
              </a:rPr>
              <a:t>This Photo</a:t>
            </a:r>
            <a:r>
              <a:rPr lang="es-ES_tradnl" sz="700">
                <a:solidFill>
                  <a:srgbClr val="FFFFFF"/>
                </a:solidFill>
              </a:rPr>
              <a:t> by Unknown Author is licensed under </a:t>
            </a:r>
            <a:r>
              <a:rPr lang="es-ES_tradnl"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s-ES_tradnl" sz="700">
              <a:solidFill>
                <a:srgbClr val="FFFFFF"/>
              </a:solidFill>
            </a:endParaRPr>
          </a:p>
        </p:txBody>
      </p:sp>
    </p:spTree>
    <p:extLst>
      <p:ext uri="{BB962C8B-B14F-4D97-AF65-F5344CB8AC3E}">
        <p14:creationId xmlns:p14="http://schemas.microsoft.com/office/powerpoint/2010/main" val="10645021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checkerboard(across)">
                                      <p:cBhvr>
                                        <p:cTn id="10" dur="500"/>
                                        <p:tgtEl>
                                          <p:spTgt spid="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checkerboard(across)">
                                      <p:cBhvr>
                                        <p:cTn id="15" dur="500"/>
                                        <p:tgtEl>
                                          <p:spTgt spid="7">
                                            <p:txEl>
                                              <p:pRg st="1" end="1"/>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7">
                                            <p:txEl>
                                              <p:pRg st="2" end="2"/>
                                            </p:txEl>
                                          </p:spTgt>
                                        </p:tgtEl>
                                        <p:attrNameLst>
                                          <p:attrName>style.visibility</p:attrName>
                                        </p:attrNameLst>
                                      </p:cBhvr>
                                      <p:to>
                                        <p:strVal val="visible"/>
                                      </p:to>
                                    </p:set>
                                    <p:animEffect transition="in" filter="checkerboard(across)">
                                      <p:cBhvr>
                                        <p:cTn id="18" dur="500"/>
                                        <p:tgtEl>
                                          <p:spTgt spid="7">
                                            <p:txEl>
                                              <p:pRg st="2" end="2"/>
                                            </p:txEl>
                                          </p:spTgt>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checkerboard(across)">
                                      <p:cBhvr>
                                        <p:cTn id="21" dur="500"/>
                                        <p:tgtEl>
                                          <p:spTgt spid="7">
                                            <p:txEl>
                                              <p:pRg st="3" end="3"/>
                                            </p:txEl>
                                          </p:spTgt>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7">
                                            <p:txEl>
                                              <p:pRg st="4" end="4"/>
                                            </p:txEl>
                                          </p:spTgt>
                                        </p:tgtEl>
                                        <p:attrNameLst>
                                          <p:attrName>style.visibility</p:attrName>
                                        </p:attrNameLst>
                                      </p:cBhvr>
                                      <p:to>
                                        <p:strVal val="visible"/>
                                      </p:to>
                                    </p:set>
                                    <p:animEffect transition="in" filter="checkerboard(across)">
                                      <p:cBhvr>
                                        <p:cTn id="24" dur="500"/>
                                        <p:tgtEl>
                                          <p:spTgt spid="7">
                                            <p:txEl>
                                              <p:pRg st="4" end="4"/>
                                            </p:txEl>
                                          </p:spTgt>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Effect transition="in" filter="checkerboard(across)">
                                      <p:cBhvr>
                                        <p:cTn id="27" dur="500"/>
                                        <p:tgtEl>
                                          <p:spTgt spid="7">
                                            <p:txEl>
                                              <p:pRg st="5" end="5"/>
                                            </p:txEl>
                                          </p:spTgt>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7">
                                            <p:txEl>
                                              <p:pRg st="6" end="6"/>
                                            </p:txEl>
                                          </p:spTgt>
                                        </p:tgtEl>
                                        <p:attrNameLst>
                                          <p:attrName>style.visibility</p:attrName>
                                        </p:attrNameLst>
                                      </p:cBhvr>
                                      <p:to>
                                        <p:strVal val="visible"/>
                                      </p:to>
                                    </p:set>
                                    <p:animEffect transition="in" filter="checkerboard(across)">
                                      <p:cBhvr>
                                        <p:cTn id="30" dur="500"/>
                                        <p:tgtEl>
                                          <p:spTgt spid="7">
                                            <p:txEl>
                                              <p:pRg st="6" end="6"/>
                                            </p:txEl>
                                          </p:spTgt>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7">
                                            <p:txEl>
                                              <p:pRg st="7" end="7"/>
                                            </p:txEl>
                                          </p:spTgt>
                                        </p:tgtEl>
                                        <p:attrNameLst>
                                          <p:attrName>style.visibility</p:attrName>
                                        </p:attrNameLst>
                                      </p:cBhvr>
                                      <p:to>
                                        <p:strVal val="visible"/>
                                      </p:to>
                                    </p:set>
                                    <p:animEffect transition="in" filter="checkerboard(across)">
                                      <p:cBhvr>
                                        <p:cTn id="33" dur="500"/>
                                        <p:tgtEl>
                                          <p:spTgt spid="7">
                                            <p:txEl>
                                              <p:pRg st="7" end="7"/>
                                            </p:txEl>
                                          </p:spTgt>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7">
                                            <p:txEl>
                                              <p:pRg st="8" end="8"/>
                                            </p:txEl>
                                          </p:spTgt>
                                        </p:tgtEl>
                                        <p:attrNameLst>
                                          <p:attrName>style.visibility</p:attrName>
                                        </p:attrNameLst>
                                      </p:cBhvr>
                                      <p:to>
                                        <p:strVal val="visible"/>
                                      </p:to>
                                    </p:set>
                                    <p:animEffect transition="in" filter="checkerboard(across)">
                                      <p:cBhvr>
                                        <p:cTn id="36" dur="500"/>
                                        <p:tgtEl>
                                          <p:spTgt spid="7">
                                            <p:txEl>
                                              <p:pRg st="8" end="8"/>
                                            </p:txEl>
                                          </p:spTgt>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7">
                                            <p:txEl>
                                              <p:pRg st="9" end="9"/>
                                            </p:txEl>
                                          </p:spTgt>
                                        </p:tgtEl>
                                        <p:attrNameLst>
                                          <p:attrName>style.visibility</p:attrName>
                                        </p:attrNameLst>
                                      </p:cBhvr>
                                      <p:to>
                                        <p:strVal val="visible"/>
                                      </p:to>
                                    </p:set>
                                    <p:animEffect transition="in" filter="checkerboard(across)">
                                      <p:cBhvr>
                                        <p:cTn id="39" dur="500"/>
                                        <p:tgtEl>
                                          <p:spTgt spid="7">
                                            <p:txEl>
                                              <p:pRg st="9" end="9"/>
                                            </p:txEl>
                                          </p:spTgt>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7">
                                            <p:txEl>
                                              <p:pRg st="10" end="10"/>
                                            </p:txEl>
                                          </p:spTgt>
                                        </p:tgtEl>
                                        <p:attrNameLst>
                                          <p:attrName>style.visibility</p:attrName>
                                        </p:attrNameLst>
                                      </p:cBhvr>
                                      <p:to>
                                        <p:strVal val="visible"/>
                                      </p:to>
                                    </p:set>
                                    <p:animEffect transition="in" filter="checkerboard(across)">
                                      <p:cBhvr>
                                        <p:cTn id="42" dur="500"/>
                                        <p:tgtEl>
                                          <p:spTgt spid="7">
                                            <p:txEl>
                                              <p:pRg st="10" end="10"/>
                                            </p:txEl>
                                          </p:spTgt>
                                        </p:tgtEl>
                                      </p:cBhvr>
                                    </p:animEffect>
                                  </p:childTnLst>
                                </p:cTn>
                              </p:par>
                              <p:par>
                                <p:cTn id="43" presetID="5" presetClass="entr" presetSubtype="10" fill="hold"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checkerboard(across)">
                                      <p:cBhvr>
                                        <p:cTn id="45" dur="500"/>
                                        <p:tgtEl>
                                          <p:spTgt spid="23"/>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checkerboard(across)">
                                      <p:cBhvr>
                                        <p:cTn id="48"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24"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94F8-C55D-0633-A654-9543F1596755}"/>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pPr algn="ctr"/>
            <a:r>
              <a:rPr lang="en-US" sz="3100" b="1" dirty="0" err="1">
                <a:latin typeface="Garamond" panose="02020404030301010803" pitchFamily="18" charset="0"/>
              </a:rPr>
              <a:t>Busquen</a:t>
            </a:r>
            <a:r>
              <a:rPr lang="en-US" sz="3100" b="1" dirty="0">
                <a:latin typeface="Garamond" panose="02020404030301010803" pitchFamily="18" charset="0"/>
              </a:rPr>
              <a:t> a sus </a:t>
            </a:r>
            <a:r>
              <a:rPr lang="en-US" sz="3100" b="1" dirty="0" err="1">
                <a:latin typeface="Garamond" panose="02020404030301010803" pitchFamily="18" charset="0"/>
              </a:rPr>
              <a:t>clientes</a:t>
            </a:r>
            <a:r>
              <a:rPr lang="en-US" sz="3100" b="1" dirty="0">
                <a:latin typeface="Garamond" panose="02020404030301010803" pitchFamily="18" charset="0"/>
              </a:rPr>
              <a:t> </a:t>
            </a:r>
            <a:r>
              <a:rPr lang="en-US" sz="3100" b="1" dirty="0" err="1">
                <a:latin typeface="Garamond" panose="02020404030301010803" pitchFamily="18" charset="0"/>
              </a:rPr>
              <a:t>en</a:t>
            </a:r>
            <a:r>
              <a:rPr lang="en-US" sz="3100" b="1" dirty="0">
                <a:latin typeface="Garamond" panose="02020404030301010803" pitchFamily="18" charset="0"/>
              </a:rPr>
              <a:t> la base de </a:t>
            </a:r>
            <a:r>
              <a:rPr lang="en-US" sz="3100" b="1" dirty="0" err="1">
                <a:latin typeface="Garamond" panose="02020404030301010803" pitchFamily="18" charset="0"/>
              </a:rPr>
              <a:t>datos</a:t>
            </a:r>
            <a:r>
              <a:rPr lang="en-US" sz="3100" b="1" dirty="0">
                <a:latin typeface="Garamond" panose="02020404030301010803" pitchFamily="18" charset="0"/>
              </a:rPr>
              <a:t> de Freddie</a:t>
            </a:r>
          </a:p>
        </p:txBody>
      </p:sp>
      <p:sp>
        <p:nvSpPr>
          <p:cNvPr id="3" name="Content Placeholder 2">
            <a:extLst>
              <a:ext uri="{FF2B5EF4-FFF2-40B4-BE49-F238E27FC236}">
                <a16:creationId xmlns:a16="http://schemas.microsoft.com/office/drawing/2014/main" id="{335A1120-F14F-F1D7-5676-4CA3A54E0BF7}"/>
              </a:ext>
            </a:extLst>
          </p:cNvPr>
          <p:cNvSpPr>
            <a:spLocks noGrp="1"/>
          </p:cNvSpPr>
          <p:nvPr>
            <p:ph sz="half" idx="1"/>
          </p:nvPr>
        </p:nvSpPr>
        <p:spPr>
          <a:xfrm>
            <a:off x="590719" y="2330505"/>
            <a:ext cx="4559425" cy="3979585"/>
          </a:xfrm>
        </p:spPr>
        <p:txBody>
          <a:bodyPr vert="horz" lIns="91440" tIns="45720" rIns="91440" bIns="45720" rtlCol="0" anchor="ctr">
            <a:normAutofit lnSpcReduction="10000"/>
          </a:bodyPr>
          <a:lstStyle/>
          <a:p>
            <a:pPr algn="just"/>
            <a:r>
              <a:rPr lang="en-US" sz="1900" dirty="0">
                <a:latin typeface="Garamond" panose="02020404030301010803" pitchFamily="18" charset="0"/>
                <a:cs typeface="Times New Roman" panose="02020603050405020304" pitchFamily="18" charset="0"/>
                <a:hlinkClick r:id="rId2"/>
              </a:rPr>
              <a:t>https://myhome.freddiemac.com/resources/loanlookup</a:t>
            </a:r>
            <a:endParaRPr lang="en-US" sz="1900" dirty="0">
              <a:latin typeface="Garamond" panose="02020404030301010803" pitchFamily="18" charset="0"/>
              <a:cs typeface="Times New Roman" panose="02020603050405020304" pitchFamily="18" charset="0"/>
            </a:endParaRPr>
          </a:p>
          <a:p>
            <a:pPr algn="just"/>
            <a:r>
              <a:rPr lang="en-US" sz="1900" dirty="0" err="1">
                <a:latin typeface="Garamond" panose="02020404030301010803" pitchFamily="18" charset="0"/>
                <a:cs typeface="Times New Roman" panose="02020603050405020304" pitchFamily="18" charset="0"/>
              </a:rPr>
              <a:t>Información</a:t>
            </a:r>
            <a:r>
              <a:rPr lang="en-US" sz="1900" dirty="0">
                <a:latin typeface="Garamond" panose="02020404030301010803" pitchFamily="18" charset="0"/>
                <a:cs typeface="Times New Roman" panose="02020603050405020304" pitchFamily="18" charset="0"/>
              </a:rPr>
              <a:t> que </a:t>
            </a:r>
            <a:r>
              <a:rPr lang="en-US" sz="1900" dirty="0" err="1">
                <a:latin typeface="Garamond" panose="02020404030301010803" pitchFamily="18" charset="0"/>
                <a:cs typeface="Times New Roman" panose="02020603050405020304" pitchFamily="18" charset="0"/>
              </a:rPr>
              <a:t>necesitan</a:t>
            </a:r>
            <a:r>
              <a:rPr lang="en-US" sz="1900" dirty="0">
                <a:latin typeface="Garamond" panose="02020404030301010803" pitchFamily="18" charset="0"/>
                <a:cs typeface="Times New Roman" panose="02020603050405020304" pitchFamily="18" charset="0"/>
              </a:rPr>
              <a:t>:</a:t>
            </a:r>
          </a:p>
          <a:p>
            <a:pPr lvl="1" algn="just"/>
            <a:r>
              <a:rPr lang="en-US" sz="1900" dirty="0">
                <a:latin typeface="Garamond" panose="02020404030301010803" pitchFamily="18" charset="0"/>
                <a:cs typeface="Times New Roman" panose="02020603050405020304" pitchFamily="18" charset="0"/>
              </a:rPr>
              <a:t>House number</a:t>
            </a:r>
          </a:p>
          <a:p>
            <a:pPr lvl="1" algn="just"/>
            <a:r>
              <a:rPr lang="en-US" sz="1900" dirty="0">
                <a:latin typeface="Garamond" panose="02020404030301010803" pitchFamily="18" charset="0"/>
                <a:cs typeface="Times New Roman" panose="02020603050405020304" pitchFamily="18" charset="0"/>
              </a:rPr>
              <a:t>Unit number</a:t>
            </a:r>
          </a:p>
          <a:p>
            <a:pPr lvl="1" algn="just"/>
            <a:r>
              <a:rPr lang="en-US" sz="1900" dirty="0">
                <a:latin typeface="Garamond" panose="02020404030301010803" pitchFamily="18" charset="0"/>
                <a:cs typeface="Times New Roman" panose="02020603050405020304" pitchFamily="18" charset="0"/>
              </a:rPr>
              <a:t>Street name</a:t>
            </a:r>
          </a:p>
          <a:p>
            <a:pPr lvl="1" algn="just"/>
            <a:r>
              <a:rPr lang="en-US" sz="1900" dirty="0">
                <a:latin typeface="Garamond" panose="02020404030301010803" pitchFamily="18" charset="0"/>
                <a:cs typeface="Times New Roman" panose="02020603050405020304" pitchFamily="18" charset="0"/>
              </a:rPr>
              <a:t>Street suffix (e.g. avenue, court, drive, etc.)</a:t>
            </a:r>
          </a:p>
          <a:p>
            <a:pPr lvl="1" algn="just"/>
            <a:r>
              <a:rPr lang="en-US" sz="1900" dirty="0">
                <a:latin typeface="Garamond" panose="02020404030301010803" pitchFamily="18" charset="0"/>
                <a:cs typeface="Times New Roman" panose="02020603050405020304" pitchFamily="18" charset="0"/>
              </a:rPr>
              <a:t>City</a:t>
            </a:r>
          </a:p>
          <a:p>
            <a:pPr lvl="1" algn="just"/>
            <a:r>
              <a:rPr lang="en-US" sz="1900" dirty="0">
                <a:latin typeface="Garamond" panose="02020404030301010803" pitchFamily="18" charset="0"/>
                <a:cs typeface="Times New Roman" panose="02020603050405020304" pitchFamily="18" charset="0"/>
              </a:rPr>
              <a:t>State</a:t>
            </a:r>
          </a:p>
          <a:p>
            <a:pPr lvl="1" algn="just"/>
            <a:r>
              <a:rPr lang="en-US" sz="1900" dirty="0">
                <a:latin typeface="Garamond" panose="02020404030301010803" pitchFamily="18" charset="0"/>
                <a:cs typeface="Times New Roman" panose="02020603050405020304" pitchFamily="18" charset="0"/>
              </a:rPr>
              <a:t>Five digit zip code</a:t>
            </a:r>
          </a:p>
          <a:p>
            <a:pPr lvl="1" algn="just"/>
            <a:r>
              <a:rPr lang="en-US" sz="1900" dirty="0">
                <a:latin typeface="Garamond" panose="02020404030301010803" pitchFamily="18" charset="0"/>
                <a:cs typeface="Times New Roman" panose="02020603050405020304" pitchFamily="18" charset="0"/>
              </a:rPr>
              <a:t>Last 4 digit of SS #</a:t>
            </a:r>
          </a:p>
          <a:p>
            <a:pPr lvl="1" algn="just"/>
            <a:r>
              <a:rPr lang="en-US" sz="1900" dirty="0" err="1">
                <a:latin typeface="Garamond" panose="02020404030301010803" pitchFamily="18" charset="0"/>
                <a:cs typeface="Times New Roman" panose="02020603050405020304" pitchFamily="18" charset="0"/>
              </a:rPr>
              <a:t>Autorización</a:t>
            </a:r>
            <a:r>
              <a:rPr lang="en-US" sz="1900" dirty="0">
                <a:latin typeface="Garamond" panose="02020404030301010803" pitchFamily="18" charset="0"/>
                <a:cs typeface="Times New Roman" panose="02020603050405020304" pitchFamily="18" charset="0"/>
              </a:rPr>
              <a:t> del </a:t>
            </a:r>
            <a:r>
              <a:rPr lang="en-US" sz="1900" dirty="0" err="1">
                <a:latin typeface="Garamond" panose="02020404030301010803" pitchFamily="18" charset="0"/>
                <a:cs typeface="Times New Roman" panose="02020603050405020304" pitchFamily="18" charset="0"/>
              </a:rPr>
              <a:t>cliente</a:t>
            </a:r>
            <a:endParaRPr lang="en-US" sz="1900" dirty="0">
              <a:latin typeface="Garamond" panose="02020404030301010803" pitchFamily="18" charset="0"/>
              <a:cs typeface="Times New Roman" panose="02020603050405020304" pitchFamily="18" charset="0"/>
            </a:endParaRPr>
          </a:p>
        </p:txBody>
      </p:sp>
      <p:pic>
        <p:nvPicPr>
          <p:cNvPr id="8" name="Content Placeholder 7" descr="Two men running in a tunnel&#10;&#10;AI-generated content may be incorrect.">
            <a:extLst>
              <a:ext uri="{FF2B5EF4-FFF2-40B4-BE49-F238E27FC236}">
                <a16:creationId xmlns:a16="http://schemas.microsoft.com/office/drawing/2014/main" id="{7368605B-FF22-3C30-0108-0E0E2EE92228}"/>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rcRect l="23721" r="18254"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5932101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checkerboard(across)">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heckerboard(across)">
                                      <p:cBhvr>
                                        <p:cTn id="15" dur="500"/>
                                        <p:tgtEl>
                                          <p:spTgt spid="3">
                                            <p:txEl>
                                              <p:pRg st="1" end="1"/>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heckerboard(across)">
                                      <p:cBhvr>
                                        <p:cTn id="18" dur="500"/>
                                        <p:tgtEl>
                                          <p:spTgt spid="3">
                                            <p:txEl>
                                              <p:pRg st="2" end="2"/>
                                            </p:txEl>
                                          </p:spTgt>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heckerboard(across)">
                                      <p:cBhvr>
                                        <p:cTn id="21" dur="500"/>
                                        <p:tgtEl>
                                          <p:spTgt spid="3">
                                            <p:txEl>
                                              <p:pRg st="3" end="3"/>
                                            </p:txEl>
                                          </p:spTgt>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heckerboard(across)">
                                      <p:cBhvr>
                                        <p:cTn id="24" dur="500"/>
                                        <p:tgtEl>
                                          <p:spTgt spid="3">
                                            <p:txEl>
                                              <p:pRg st="4" end="4"/>
                                            </p:txEl>
                                          </p:spTgt>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heckerboard(across)">
                                      <p:cBhvr>
                                        <p:cTn id="27" dur="500"/>
                                        <p:tgtEl>
                                          <p:spTgt spid="3">
                                            <p:txEl>
                                              <p:pRg st="5" end="5"/>
                                            </p:txEl>
                                          </p:spTgt>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checkerboard(across)">
                                      <p:cBhvr>
                                        <p:cTn id="30" dur="500"/>
                                        <p:tgtEl>
                                          <p:spTgt spid="3">
                                            <p:txEl>
                                              <p:pRg st="6" end="6"/>
                                            </p:txEl>
                                          </p:spTgt>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checkerboard(across)">
                                      <p:cBhvr>
                                        <p:cTn id="33" dur="500"/>
                                        <p:tgtEl>
                                          <p:spTgt spid="3">
                                            <p:txEl>
                                              <p:pRg st="7" end="7"/>
                                            </p:txEl>
                                          </p:spTgt>
                                        </p:tgtEl>
                                      </p:cBhvr>
                                    </p:animEffect>
                                  </p:childTnLst>
                                </p:cTn>
                              </p:par>
                              <p:par>
                                <p:cTn id="34" presetID="5" presetClass="entr" presetSubtype="10" fill="hold" grpId="0"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checkerboard(across)">
                                      <p:cBhvr>
                                        <p:cTn id="36" dur="500"/>
                                        <p:tgtEl>
                                          <p:spTgt spid="3">
                                            <p:txEl>
                                              <p:pRg st="8" end="8"/>
                                            </p:txEl>
                                          </p:spTgt>
                                        </p:tgtEl>
                                      </p:cBhvr>
                                    </p:animEffect>
                                  </p:childTnLst>
                                </p:cTn>
                              </p:par>
                              <p:par>
                                <p:cTn id="37" presetID="5" presetClass="entr" presetSubtype="10" fill="hold" grpId="0"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checkerboard(across)">
                                      <p:cBhvr>
                                        <p:cTn id="39" dur="500"/>
                                        <p:tgtEl>
                                          <p:spTgt spid="3">
                                            <p:txEl>
                                              <p:pRg st="9" end="9"/>
                                            </p:txEl>
                                          </p:spTgt>
                                        </p:tgtEl>
                                      </p:cBhvr>
                                    </p:animEffect>
                                  </p:childTnLst>
                                </p:cTn>
                              </p:par>
                              <p:par>
                                <p:cTn id="40" presetID="5" presetClass="entr" presetSubtype="10" fill="hold" grpId="0" nodeType="with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checkerboard(across)">
                                      <p:cBhvr>
                                        <p:cTn id="42" dur="500"/>
                                        <p:tgtEl>
                                          <p:spTgt spid="3">
                                            <p:txEl>
                                              <p:pRg st="10" end="10"/>
                                            </p:txEl>
                                          </p:spTgt>
                                        </p:tgtEl>
                                      </p:cBhvr>
                                    </p:animEffect>
                                  </p:childTnLst>
                                </p:cTn>
                              </p:par>
                              <p:par>
                                <p:cTn id="43" presetID="5" presetClass="entr" presetSubtype="10" fill="hold" nodeType="with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checkerboard(across)">
                                      <p:cBhvr>
                                        <p:cTn id="4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E47195D-EC06-4298-8805-0F0D65997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6C467-5D08-CDD7-F904-337CEDA29B87}"/>
              </a:ext>
            </a:extLst>
          </p:cNvPr>
          <p:cNvSpPr>
            <a:spLocks noGrp="1"/>
          </p:cNvSpPr>
          <p:nvPr>
            <p:ph type="title"/>
          </p:nvPr>
        </p:nvSpPr>
        <p:spPr>
          <a:xfrm>
            <a:off x="9267909" y="2023110"/>
            <a:ext cx="2469624" cy="2846070"/>
          </a:xfrm>
        </p:spPr>
        <p:txBody>
          <a:bodyPr vert="horz" lIns="91440" tIns="45720" rIns="91440" bIns="45720" rtlCol="0" anchor="ctr">
            <a:normAutofit fontScale="90000"/>
          </a:bodyPr>
          <a:lstStyle/>
          <a:p>
            <a:pPr algn="ctr"/>
            <a:r>
              <a:rPr lang="es-ES_tradnl" b="1" noProof="0" dirty="0">
                <a:latin typeface="Garamond" panose="02020404030301010803" pitchFamily="18" charset="0"/>
              </a:rPr>
              <a:t>Los recibos, nada es pertinente</a:t>
            </a:r>
          </a:p>
        </p:txBody>
      </p:sp>
      <p:sp>
        <p:nvSpPr>
          <p:cNvPr id="28" name="Rectangle 2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F4BF2385-EB97-A765-F871-0AE5D57580E9}"/>
              </a:ext>
            </a:extLst>
          </p:cNvPr>
          <p:cNvPicPr>
            <a:picLocks noGrp="1" noChangeAspect="1"/>
          </p:cNvPicPr>
          <p:nvPr>
            <p:ph sz="half" idx="2"/>
          </p:nvPr>
        </p:nvPicPr>
        <p:blipFill>
          <a:blip r:embed="rId2"/>
          <a:stretch>
            <a:fillRect/>
          </a:stretch>
        </p:blipFill>
        <p:spPr>
          <a:xfrm>
            <a:off x="4369518" y="959089"/>
            <a:ext cx="3685032" cy="4493942"/>
          </a:xfrm>
          <a:prstGeom prst="rect">
            <a:avLst/>
          </a:prstGeom>
        </p:spPr>
      </p:pic>
      <p:pic>
        <p:nvPicPr>
          <p:cNvPr id="6" name="Content Placeholder 5">
            <a:extLst>
              <a:ext uri="{FF2B5EF4-FFF2-40B4-BE49-F238E27FC236}">
                <a16:creationId xmlns:a16="http://schemas.microsoft.com/office/drawing/2014/main" id="{2796CFA9-68DC-48DF-AA7D-1AB0C3E398DF}"/>
              </a:ext>
            </a:extLst>
          </p:cNvPr>
          <p:cNvPicPr>
            <a:picLocks noChangeAspect="1"/>
          </p:cNvPicPr>
          <p:nvPr/>
        </p:nvPicPr>
        <p:blipFill>
          <a:blip r:embed="rId3"/>
          <a:stretch>
            <a:fillRect/>
          </a:stretch>
        </p:blipFill>
        <p:spPr>
          <a:xfrm>
            <a:off x="684486" y="664307"/>
            <a:ext cx="3685032" cy="3331223"/>
          </a:xfrm>
          <a:prstGeom prst="rect">
            <a:avLst/>
          </a:prstGeom>
        </p:spPr>
      </p:pic>
      <p:sp>
        <p:nvSpPr>
          <p:cNvPr id="32" name="Rectangle 3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59851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3017B7-DB56-477D-A4AE-8EC1B3C99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6E405DA-F9EB-6B99-AAE5-502BD7AC6930}"/>
              </a:ext>
            </a:extLst>
          </p:cNvPr>
          <p:cNvSpPr>
            <a:spLocks noGrp="1"/>
          </p:cNvSpPr>
          <p:nvPr>
            <p:ph type="title"/>
          </p:nvPr>
        </p:nvSpPr>
        <p:spPr>
          <a:xfrm>
            <a:off x="7331384" y="679730"/>
            <a:ext cx="4171994" cy="3932729"/>
          </a:xfrm>
        </p:spPr>
        <p:txBody>
          <a:bodyPr vert="horz" lIns="91440" tIns="45720" rIns="91440" bIns="45720" rtlCol="0" anchor="b">
            <a:normAutofit/>
          </a:bodyPr>
          <a:lstStyle/>
          <a:p>
            <a:pPr algn="ctr"/>
            <a:r>
              <a:rPr lang="en-US" sz="6000" b="1" dirty="0" err="1">
                <a:latin typeface="Garamond" panose="02020404030301010803" pitchFamily="18" charset="0"/>
              </a:rPr>
              <a:t>Liquidez</a:t>
            </a:r>
            <a:endParaRPr lang="en-US" sz="6000" b="1" dirty="0">
              <a:latin typeface="Garamond" panose="02020404030301010803" pitchFamily="18" charset="0"/>
            </a:endParaRPr>
          </a:p>
        </p:txBody>
      </p:sp>
      <p:grpSp>
        <p:nvGrpSpPr>
          <p:cNvPr id="32" name="Group 3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33" name="Straight Connector 3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Rectangle 3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Free Images : desktop, money, material, cash, bank, currency, dollar ...">
            <a:extLst>
              <a:ext uri="{FF2B5EF4-FFF2-40B4-BE49-F238E27FC236}">
                <a16:creationId xmlns:a16="http://schemas.microsoft.com/office/drawing/2014/main" id="{E8CF6B08-2AFD-714C-042E-41F246AAB76C}"/>
              </a:ext>
            </a:extLst>
          </p:cNvPr>
          <p:cNvPicPr>
            <a:picLocks noChangeAspect="1"/>
          </p:cNvPicPr>
          <p:nvPr/>
        </p:nvPicPr>
        <p:blipFill>
          <a:blip r:embed="rId2">
            <a:extLst>
              <a:ext uri="{837473B0-CC2E-450A-ABE3-18F120FF3D39}">
                <a1611:picAttrSrcUrl xmlns:a1611="http://schemas.microsoft.com/office/drawing/2016/11/main" r:id="rId3"/>
              </a:ext>
            </a:extLst>
          </a:blip>
          <a:srcRect l="29548" r="2493" b="-2"/>
          <a:stretch>
            <a:fillRect/>
          </a:stretch>
        </p:blipFill>
        <p:spPr>
          <a:xfrm>
            <a:off x="942597" y="612553"/>
            <a:ext cx="5608830" cy="5632894"/>
          </a:xfrm>
          <a:prstGeom prst="rect">
            <a:avLst/>
          </a:prstGeom>
        </p:spPr>
      </p:pic>
    </p:spTree>
    <p:extLst>
      <p:ext uri="{BB962C8B-B14F-4D97-AF65-F5344CB8AC3E}">
        <p14:creationId xmlns:p14="http://schemas.microsoft.com/office/powerpoint/2010/main" val="754644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F8BAE-428D-F487-F601-CBB1E9A5A5DD}"/>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s-ES_tradnl" sz="3600" b="1" kern="1200" noProof="0" dirty="0">
                <a:solidFill>
                  <a:schemeClr val="tx1"/>
                </a:solidFill>
                <a:latin typeface="Garamond" panose="02020404030301010803" pitchFamily="18" charset="0"/>
              </a:rPr>
              <a:t>Liquidez</a:t>
            </a: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NTRO AUDIOVISUAL: In Time (2011)">
            <a:extLst>
              <a:ext uri="{FF2B5EF4-FFF2-40B4-BE49-F238E27FC236}">
                <a16:creationId xmlns:a16="http://schemas.microsoft.com/office/drawing/2014/main" id="{07CBCC55-906D-89C9-ED33-1529D0CF608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933701"/>
            <a:ext cx="5628018" cy="2757728"/>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664044-39F6-6CFA-7BEC-CD44EDF5F88F}"/>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10000"/>
          </a:bodyPr>
          <a:lstStyle/>
          <a:p>
            <a:pPr algn="just"/>
            <a:r>
              <a:rPr lang="es-ES_tradnl" noProof="0" dirty="0">
                <a:latin typeface="Garamond" panose="02020404030301010803" pitchFamily="18" charset="0"/>
              </a:rPr>
              <a:t>Solicitar la fecha de aceleración.</a:t>
            </a:r>
          </a:p>
          <a:p>
            <a:pPr algn="just"/>
            <a:r>
              <a:rPr lang="es-ES_tradnl" noProof="0" dirty="0">
                <a:latin typeface="Garamond" panose="02020404030301010803" pitchFamily="18" charset="0"/>
              </a:rPr>
              <a:t>Siempre solicitar el </a:t>
            </a:r>
            <a:r>
              <a:rPr lang="es-ES_tradnl" i="1" noProof="0" dirty="0">
                <a:latin typeface="Garamond" panose="02020404030301010803" pitchFamily="18" charset="0"/>
              </a:rPr>
              <a:t>per diem</a:t>
            </a:r>
            <a:r>
              <a:rPr lang="es-ES_tradnl" noProof="0" dirty="0">
                <a:latin typeface="Garamond" panose="02020404030301010803" pitchFamily="18" charset="0"/>
              </a:rPr>
              <a:t>.</a:t>
            </a:r>
          </a:p>
          <a:p>
            <a:pPr algn="just"/>
            <a:r>
              <a:rPr lang="es-ES_tradnl" noProof="0" dirty="0">
                <a:latin typeface="Garamond" panose="02020404030301010803" pitchFamily="18" charset="0"/>
              </a:rPr>
              <a:t>Pedir desglose de las cuantías reclamadas, especialmente los adelantos corporativos.</a:t>
            </a:r>
          </a:p>
          <a:p>
            <a:pPr algn="just"/>
            <a:r>
              <a:rPr lang="es-ES_tradnl" noProof="0" dirty="0">
                <a:latin typeface="Garamond" panose="02020404030301010803" pitchFamily="18" charset="0"/>
              </a:rPr>
              <a:t>Siempre soliciten balance de cancelación y balance de reinstalación.</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F506DC7-2B98-9164-7931-0B99AF43B6DA}"/>
              </a:ext>
            </a:extLst>
          </p:cNvPr>
          <p:cNvSpPr txBox="1"/>
          <p:nvPr/>
        </p:nvSpPr>
        <p:spPr>
          <a:xfrm>
            <a:off x="3615092" y="4491374"/>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antroaudiovisual.blogspot.com/2011/12/in-time-2011.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367144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27" name="Straight Connector 26">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 name="Rectangle 29">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742C3-3F2E-2BA9-6BBD-6293275170F7}"/>
              </a:ext>
            </a:extLst>
          </p:cNvPr>
          <p:cNvSpPr>
            <a:spLocks noGrp="1"/>
          </p:cNvSpPr>
          <p:nvPr>
            <p:ph type="title"/>
          </p:nvPr>
        </p:nvSpPr>
        <p:spPr>
          <a:xfrm>
            <a:off x="1060232" y="3941205"/>
            <a:ext cx="10071536" cy="929750"/>
          </a:xfrm>
        </p:spPr>
        <p:txBody>
          <a:bodyPr vert="horz" lIns="91440" tIns="45720" rIns="91440" bIns="45720" rtlCol="0" anchor="b">
            <a:normAutofit/>
          </a:bodyPr>
          <a:lstStyle/>
          <a:p>
            <a:pPr algn="ctr"/>
            <a:r>
              <a:rPr lang="en-US" sz="5200" b="1" dirty="0">
                <a:latin typeface="Garamond" panose="02020404030301010803" pitchFamily="18" charset="0"/>
              </a:rPr>
              <a:t>No es </a:t>
            </a:r>
            <a:r>
              <a:rPr lang="es-ES_tradnl" sz="5200" b="1" noProof="0" dirty="0">
                <a:latin typeface="Garamond" panose="02020404030301010803" pitchFamily="18" charset="0"/>
              </a:rPr>
              <a:t>liquido</a:t>
            </a:r>
            <a:endParaRPr lang="en-US" sz="5200" b="1" dirty="0">
              <a:latin typeface="Garamond" panose="02020404030301010803" pitchFamily="18" charset="0"/>
            </a:endParaRPr>
          </a:p>
        </p:txBody>
      </p:sp>
      <p:pic>
        <p:nvPicPr>
          <p:cNvPr id="6" name="Content Placeholder 5">
            <a:extLst>
              <a:ext uri="{FF2B5EF4-FFF2-40B4-BE49-F238E27FC236}">
                <a16:creationId xmlns:a16="http://schemas.microsoft.com/office/drawing/2014/main" id="{2BA3C3F1-47CC-DA1F-DE6A-C36FBBDFECDB}"/>
              </a:ext>
            </a:extLst>
          </p:cNvPr>
          <p:cNvPicPr>
            <a:picLocks noChangeAspect="1"/>
          </p:cNvPicPr>
          <p:nvPr/>
        </p:nvPicPr>
        <p:blipFill>
          <a:blip r:embed="rId2"/>
          <a:stretch>
            <a:fillRect/>
          </a:stretch>
        </p:blipFill>
        <p:spPr>
          <a:xfrm>
            <a:off x="897717" y="1391368"/>
            <a:ext cx="5069590" cy="1558898"/>
          </a:xfrm>
          <a:prstGeom prst="rect">
            <a:avLst/>
          </a:prstGeom>
        </p:spPr>
      </p:pic>
      <p:pic>
        <p:nvPicPr>
          <p:cNvPr id="5" name="Content Placeholder 4" descr="Free Images : water, drop, liquid, wave, petal, glass, reflection, drip ...">
            <a:extLst>
              <a:ext uri="{FF2B5EF4-FFF2-40B4-BE49-F238E27FC236}">
                <a16:creationId xmlns:a16="http://schemas.microsoft.com/office/drawing/2014/main" id="{54ED53EE-5B03-A3E8-1EDC-25582F63819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506333" y="671201"/>
            <a:ext cx="4510123" cy="2999232"/>
          </a:xfrm>
          <a:prstGeom prst="rect">
            <a:avLst/>
          </a:prstGeom>
        </p:spPr>
      </p:pic>
    </p:spTree>
    <p:extLst>
      <p:ext uri="{BB962C8B-B14F-4D97-AF65-F5344CB8AC3E}">
        <p14:creationId xmlns:p14="http://schemas.microsoft.com/office/powerpoint/2010/main" val="892093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D4398-2474-2B0A-C9FD-F2A49D9E510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b="1" kern="1200" dirty="0">
                <a:solidFill>
                  <a:schemeClr val="tx1"/>
                </a:solidFill>
                <a:latin typeface="Garamond" panose="02020404030301010803" pitchFamily="18" charset="0"/>
              </a:rPr>
              <a:t>La </a:t>
            </a:r>
            <a:r>
              <a:rPr lang="en-US" b="1" kern="1200" dirty="0" err="1">
                <a:solidFill>
                  <a:schemeClr val="tx1"/>
                </a:solidFill>
                <a:latin typeface="Garamond" panose="02020404030301010803" pitchFamily="18" charset="0"/>
              </a:rPr>
              <a:t>prescripción</a:t>
            </a:r>
            <a:endParaRPr lang="en-US" b="1" kern="1200" dirty="0">
              <a:solidFill>
                <a:schemeClr val="tx1"/>
              </a:solidFill>
              <a:latin typeface="Garamond" panose="02020404030301010803" pitchFamily="18" charset="0"/>
            </a:endParaRP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Statute Of Limitations - Free of Charge Creative Commons Legal Engraved ...">
            <a:extLst>
              <a:ext uri="{FF2B5EF4-FFF2-40B4-BE49-F238E27FC236}">
                <a16:creationId xmlns:a16="http://schemas.microsoft.com/office/drawing/2014/main" id="{E98620FF-4057-1309-D2AD-DA1EED9617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22492" y="1551983"/>
            <a:ext cx="5536001" cy="3695280"/>
          </a:xfrm>
          <a:prstGeom prst="rect">
            <a:avLst/>
          </a:prstGeom>
        </p:spPr>
      </p:pic>
    </p:spTree>
    <p:extLst>
      <p:ext uri="{BB962C8B-B14F-4D97-AF65-F5344CB8AC3E}">
        <p14:creationId xmlns:p14="http://schemas.microsoft.com/office/powerpoint/2010/main" val="327038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B842E-87C6-A27F-16A2-25EEF91A604D}"/>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dirty="0">
                <a:solidFill>
                  <a:schemeClr val="tx1"/>
                </a:solidFill>
                <a:latin typeface="Garamond" panose="02020404030301010803" pitchFamily="18" charset="0"/>
              </a:rPr>
              <a:t>Los </a:t>
            </a:r>
            <a:r>
              <a:rPr lang="en-US" sz="4800" b="1" kern="1200" dirty="0" err="1">
                <a:solidFill>
                  <a:schemeClr val="tx1"/>
                </a:solidFill>
                <a:latin typeface="Garamond" panose="02020404030301010803" pitchFamily="18" charset="0"/>
              </a:rPr>
              <a:t>intereses</a:t>
            </a:r>
            <a:r>
              <a:rPr lang="en-US" sz="4800" b="1" kern="1200" dirty="0">
                <a:solidFill>
                  <a:schemeClr val="tx1"/>
                </a:solidFill>
                <a:latin typeface="Garamond" panose="02020404030301010803" pitchFamily="18" charset="0"/>
              </a:rPr>
              <a:t> </a:t>
            </a:r>
            <a:r>
              <a:rPr lang="en-US" sz="4800" b="1" kern="1200" dirty="0" err="1">
                <a:solidFill>
                  <a:schemeClr val="tx1"/>
                </a:solidFill>
                <a:latin typeface="Garamond" panose="02020404030301010803" pitchFamily="18" charset="0"/>
              </a:rPr>
              <a:t>prescriben</a:t>
            </a:r>
            <a:endParaRPr lang="en-US" sz="48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769499-BC2B-6085-F0A9-F37E5A23D7BD}"/>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2000" noProof="0" dirty="0">
                <a:latin typeface="Garamond" panose="02020404030301010803" pitchFamily="18" charset="0"/>
              </a:rPr>
              <a:t>El Art. 1866 del Código Civil de 1930 establece que prescriben a los cinco (5) años los pagos que deben hacerse por años o en plazos más breve.</a:t>
            </a:r>
          </a:p>
        </p:txBody>
      </p:sp>
      <p:pic>
        <p:nvPicPr>
          <p:cNvPr id="6" name="Content Placeholder 5" descr="Interest Rates - Free of Charge Creative Commons Green Highway sign image">
            <a:extLst>
              <a:ext uri="{FF2B5EF4-FFF2-40B4-BE49-F238E27FC236}">
                <a16:creationId xmlns:a16="http://schemas.microsoft.com/office/drawing/2014/main" id="{6C75ED95-EE12-75E8-7692-B1BCC350FC1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22472"/>
            <a:ext cx="5150277" cy="3437809"/>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22299D1-FFE6-D834-1287-D0C7E15221F4}"/>
              </a:ext>
            </a:extLst>
          </p:cNvPr>
          <p:cNvSpPr txBox="1"/>
          <p:nvPr/>
        </p:nvSpPr>
        <p:spPr>
          <a:xfrm>
            <a:off x="8629733" y="5860226"/>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server.org/highway-signs2/i/interest-rat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5511990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Fotografía Con Lente De Desplazamiento De Inclinación De Una Persona ...">
            <a:extLst>
              <a:ext uri="{FF2B5EF4-FFF2-40B4-BE49-F238E27FC236}">
                <a16:creationId xmlns:a16="http://schemas.microsoft.com/office/drawing/2014/main" id="{14BBD18D-69E9-0F9B-7E06-A3E4CD3BB65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5723" r="1"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36A136-74D3-7904-68BF-FB671DB463C3}"/>
              </a:ext>
            </a:extLst>
          </p:cNvPr>
          <p:cNvSpPr>
            <a:spLocks noGrp="1"/>
          </p:cNvSpPr>
          <p:nvPr>
            <p:ph type="title"/>
          </p:nvPr>
        </p:nvSpPr>
        <p:spPr>
          <a:xfrm>
            <a:off x="5827048" y="407987"/>
            <a:ext cx="5721484" cy="1325563"/>
          </a:xfrm>
        </p:spPr>
        <p:txBody>
          <a:bodyPr vert="horz" lIns="91440" tIns="45720" rIns="91440" bIns="45720" rtlCol="0" anchor="ctr">
            <a:normAutofit/>
          </a:bodyPr>
          <a:lstStyle/>
          <a:p>
            <a:pPr algn="ctr"/>
            <a:r>
              <a:rPr lang="es-ES_tradnl" sz="2800" b="1" noProof="0" dirty="0">
                <a:latin typeface="Garamond" panose="02020404030301010803" pitchFamily="18" charset="0"/>
              </a:rPr>
              <a:t>Identificación del evento que comienza a </a:t>
            </a:r>
            <a:r>
              <a:rPr lang="es-ES_tradnl" sz="2800" b="1" noProof="0" dirty="0" err="1">
                <a:latin typeface="Garamond" panose="02020404030301010803" pitchFamily="18" charset="0"/>
              </a:rPr>
              <a:t>decursar</a:t>
            </a:r>
            <a:r>
              <a:rPr lang="es-ES_tradnl" sz="2800" b="1" noProof="0" dirty="0">
                <a:latin typeface="Garamond" panose="02020404030301010803" pitchFamily="18" charset="0"/>
              </a:rPr>
              <a:t> el término de descubrimiento de prueba</a:t>
            </a:r>
          </a:p>
        </p:txBody>
      </p:sp>
      <p:sp>
        <p:nvSpPr>
          <p:cNvPr id="3" name="Content Placeholder 2">
            <a:extLst>
              <a:ext uri="{FF2B5EF4-FFF2-40B4-BE49-F238E27FC236}">
                <a16:creationId xmlns:a16="http://schemas.microsoft.com/office/drawing/2014/main" id="{F913E50D-35C2-0536-7AD0-18C124A6AE6A}"/>
              </a:ext>
            </a:extLst>
          </p:cNvPr>
          <p:cNvSpPr>
            <a:spLocks noGrp="1"/>
          </p:cNvSpPr>
          <p:nvPr>
            <p:ph sz="half" idx="1"/>
          </p:nvPr>
        </p:nvSpPr>
        <p:spPr>
          <a:xfrm>
            <a:off x="5827048" y="1868487"/>
            <a:ext cx="5721484" cy="4351338"/>
          </a:xfrm>
        </p:spPr>
        <p:txBody>
          <a:bodyPr vert="horz" lIns="91440" tIns="45720" rIns="91440" bIns="45720" rtlCol="0">
            <a:normAutofit fontScale="92500" lnSpcReduction="20000"/>
          </a:bodyPr>
          <a:lstStyle/>
          <a:p>
            <a:pPr algn="just"/>
            <a:r>
              <a:rPr lang="es-ES_tradnl" noProof="0" dirty="0">
                <a:latin typeface="Garamond" panose="02020404030301010803" pitchFamily="18" charset="0"/>
              </a:rPr>
              <a:t>Distintos eventos pueden activar el comienzo del término prescriptivo para una ejecución de hipoteca.</a:t>
            </a:r>
          </a:p>
          <a:p>
            <a:pPr algn="just"/>
            <a:r>
              <a:rPr lang="es-ES_tradnl" noProof="0" dirty="0">
                <a:latin typeface="Garamond" panose="02020404030301010803" pitchFamily="18" charset="0"/>
              </a:rPr>
              <a:t>Los importantes son:</a:t>
            </a:r>
          </a:p>
          <a:p>
            <a:pPr lvl="1" algn="just"/>
            <a:r>
              <a:rPr lang="es-ES_tradnl" sz="2800" noProof="0" dirty="0">
                <a:latin typeface="Garamond" panose="02020404030301010803" pitchFamily="18" charset="0"/>
              </a:rPr>
              <a:t>Pago de una cuota cuando vence conforme al contrato;</a:t>
            </a:r>
          </a:p>
          <a:p>
            <a:pPr lvl="1" algn="just"/>
            <a:r>
              <a:rPr lang="es-ES_tradnl" sz="2800" noProof="0" dirty="0">
                <a:latin typeface="Garamond" panose="02020404030301010803" pitchFamily="18" charset="0"/>
              </a:rPr>
              <a:t>La aceleración total de la deuda;</a:t>
            </a:r>
          </a:p>
          <a:p>
            <a:pPr lvl="1" algn="just"/>
            <a:r>
              <a:rPr lang="es-ES_tradnl" sz="2800" noProof="0" dirty="0">
                <a:latin typeface="Garamond" panose="02020404030301010803" pitchFamily="18" charset="0"/>
              </a:rPr>
              <a:t>Fecha de vencimiento final para completar todos los pagos programados.</a:t>
            </a:r>
          </a:p>
          <a:p>
            <a:pPr algn="just"/>
            <a:r>
              <a:rPr lang="es-ES_tradnl" noProof="0" dirty="0">
                <a:latin typeface="Garamond" panose="02020404030301010803" pitchFamily="18" charset="0"/>
              </a:rPr>
              <a:t>Cualquiera de estos eventos puede dar inicio a que el término comience a </a:t>
            </a:r>
            <a:r>
              <a:rPr lang="es-ES_tradnl" noProof="0" dirty="0" err="1">
                <a:latin typeface="Garamond" panose="02020404030301010803" pitchFamily="18" charset="0"/>
              </a:rPr>
              <a:t>decursar</a:t>
            </a:r>
            <a:r>
              <a:rPr lang="es-ES_tradnl" noProof="0" dirty="0">
                <a:latin typeface="Garamond" panose="02020404030301010803" pitchFamily="18" charset="0"/>
              </a:rPr>
              <a:t>.</a:t>
            </a:r>
          </a:p>
        </p:txBody>
      </p:sp>
    </p:spTree>
    <p:extLst>
      <p:ext uri="{BB962C8B-B14F-4D97-AF65-F5344CB8AC3E}">
        <p14:creationId xmlns:p14="http://schemas.microsoft.com/office/powerpoint/2010/main" val="23991629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You Better Watch Out’ Book Review: Holiday Horror with a Touch of ‘Saw ...">
            <a:extLst>
              <a:ext uri="{FF2B5EF4-FFF2-40B4-BE49-F238E27FC236}">
                <a16:creationId xmlns:a16="http://schemas.microsoft.com/office/drawing/2014/main" id="{229E9AA0-3FC2-CFFE-9834-F6EFFD6D01F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74346" y="520749"/>
            <a:ext cx="3710794"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5" name="Arc 1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0CB1CD-407F-61D4-5D13-E9AF0F830CC0}"/>
              </a:ext>
            </a:extLst>
          </p:cNvPr>
          <p:cNvSpPr>
            <a:spLocks noGrp="1"/>
          </p:cNvSpPr>
          <p:nvPr>
            <p:ph type="title"/>
          </p:nvPr>
        </p:nvSpPr>
        <p:spPr>
          <a:xfrm>
            <a:off x="838201" y="479493"/>
            <a:ext cx="5257800" cy="1325563"/>
          </a:xfrm>
        </p:spPr>
        <p:txBody>
          <a:bodyPr vert="horz" lIns="91440" tIns="45720" rIns="91440" bIns="45720" rtlCol="0" anchor="ctr">
            <a:normAutofit/>
          </a:bodyPr>
          <a:lstStyle/>
          <a:p>
            <a:pPr algn="ctr"/>
            <a:r>
              <a:rPr lang="en-US" b="1" kern="1200" dirty="0">
                <a:solidFill>
                  <a:schemeClr val="tx1"/>
                </a:solidFill>
                <a:latin typeface="Garamond" panose="02020404030301010803" pitchFamily="18" charset="0"/>
              </a:rPr>
              <a:t>OJO:</a:t>
            </a:r>
          </a:p>
        </p:txBody>
      </p:sp>
      <p:sp>
        <p:nvSpPr>
          <p:cNvPr id="3" name="Content Placeholder 2">
            <a:extLst>
              <a:ext uri="{FF2B5EF4-FFF2-40B4-BE49-F238E27FC236}">
                <a16:creationId xmlns:a16="http://schemas.microsoft.com/office/drawing/2014/main" id="{CC17DF47-67C7-3F4E-444F-F89E7932F21B}"/>
              </a:ext>
            </a:extLst>
          </p:cNvPr>
          <p:cNvSpPr>
            <a:spLocks noGrp="1"/>
          </p:cNvSpPr>
          <p:nvPr>
            <p:ph sz="half" idx="1"/>
          </p:nvPr>
        </p:nvSpPr>
        <p:spPr>
          <a:xfrm>
            <a:off x="838201" y="1984443"/>
            <a:ext cx="5257800" cy="4192520"/>
          </a:xfrm>
        </p:spPr>
        <p:txBody>
          <a:bodyPr vert="horz" lIns="91440" tIns="45720" rIns="91440" bIns="45720" rtlCol="0">
            <a:normAutofit/>
          </a:bodyPr>
          <a:lstStyle/>
          <a:p>
            <a:pPr algn="just"/>
            <a:r>
              <a:rPr lang="es-ES_tradnl" noProof="0" dirty="0">
                <a:latin typeface="Garamond" panose="02020404030301010803" pitchFamily="18" charset="0"/>
              </a:rPr>
              <a:t>Además, el cobro de una deuda prescrita o intereses prescrito puede dar lugar a una causa de acción por practicas injustas de cobro (FDCPA).</a:t>
            </a:r>
          </a:p>
        </p:txBody>
      </p:sp>
    </p:spTree>
    <p:extLst>
      <p:ext uri="{BB962C8B-B14F-4D97-AF65-F5344CB8AC3E}">
        <p14:creationId xmlns:p14="http://schemas.microsoft.com/office/powerpoint/2010/main" val="33129382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3F52D-92A2-EE41-35FB-E86951049302}"/>
              </a:ext>
            </a:extLst>
          </p:cNvPr>
          <p:cNvSpPr>
            <a:spLocks noGrp="1"/>
          </p:cNvSpPr>
          <p:nvPr>
            <p:ph type="title"/>
          </p:nvPr>
        </p:nvSpPr>
        <p:spPr>
          <a:xfrm>
            <a:off x="762000" y="1138265"/>
            <a:ext cx="5791199" cy="1401183"/>
          </a:xfrm>
        </p:spPr>
        <p:txBody>
          <a:bodyPr vert="horz" lIns="91440" tIns="45720" rIns="91440" bIns="45720" rtlCol="0" anchor="t">
            <a:normAutofit/>
          </a:bodyPr>
          <a:lstStyle/>
          <a:p>
            <a:pPr algn="ctr"/>
            <a:r>
              <a:rPr lang="en-US" sz="2400" b="1" kern="1200" dirty="0">
                <a:solidFill>
                  <a:schemeClr val="tx1"/>
                </a:solidFill>
                <a:latin typeface="Garamond" panose="02020404030301010803" pitchFamily="18" charset="0"/>
              </a:rPr>
              <a:t>La </a:t>
            </a:r>
            <a:r>
              <a:rPr lang="en-US" sz="2400" b="1" kern="1200" dirty="0" err="1">
                <a:solidFill>
                  <a:schemeClr val="tx1"/>
                </a:solidFill>
                <a:latin typeface="Garamond" panose="02020404030301010803" pitchFamily="18" charset="0"/>
              </a:rPr>
              <a:t>aceleración</a:t>
            </a:r>
            <a:r>
              <a:rPr lang="en-US" sz="2400" b="1" kern="1200" dirty="0">
                <a:solidFill>
                  <a:schemeClr val="tx1"/>
                </a:solidFill>
                <a:latin typeface="Garamond" panose="02020404030301010803" pitchFamily="18" charset="0"/>
              </a:rPr>
              <a:t> del </a:t>
            </a:r>
            <a:r>
              <a:rPr lang="en-US" sz="2400" b="1" kern="1200" dirty="0" err="1">
                <a:solidFill>
                  <a:schemeClr val="tx1"/>
                </a:solidFill>
                <a:latin typeface="Garamond" panose="02020404030301010803" pitchFamily="18" charset="0"/>
              </a:rPr>
              <a:t>préstamo</a:t>
            </a:r>
            <a:r>
              <a:rPr lang="en-US" sz="2400" b="1" kern="1200" dirty="0">
                <a:solidFill>
                  <a:schemeClr val="tx1"/>
                </a:solidFill>
                <a:latin typeface="Garamond" panose="02020404030301010803" pitchFamily="18" charset="0"/>
              </a:rPr>
              <a:t>, la </a:t>
            </a:r>
            <a:r>
              <a:rPr lang="en-US" sz="2400" b="1" kern="1200" dirty="0" err="1">
                <a:solidFill>
                  <a:schemeClr val="tx1"/>
                </a:solidFill>
                <a:latin typeface="Garamond" panose="02020404030301010803" pitchFamily="18" charset="0"/>
              </a:rPr>
              <a:t>madurez</a:t>
            </a:r>
            <a:r>
              <a:rPr lang="en-US" sz="2400" b="1" kern="1200" dirty="0">
                <a:solidFill>
                  <a:schemeClr val="tx1"/>
                </a:solidFill>
                <a:latin typeface="Garamond" panose="02020404030301010803" pitchFamily="18" charset="0"/>
              </a:rPr>
              <a:t> del </a:t>
            </a:r>
            <a:r>
              <a:rPr lang="en-US" sz="2400" b="1" kern="1200" dirty="0" err="1">
                <a:solidFill>
                  <a:schemeClr val="tx1"/>
                </a:solidFill>
                <a:latin typeface="Garamond" panose="02020404030301010803" pitchFamily="18" charset="0"/>
              </a:rPr>
              <a:t>préstamo</a:t>
            </a:r>
            <a:r>
              <a:rPr lang="en-US" sz="2400" b="1" kern="1200" dirty="0">
                <a:solidFill>
                  <a:schemeClr val="tx1"/>
                </a:solidFill>
                <a:latin typeface="Garamond" panose="02020404030301010803" pitchFamily="18" charset="0"/>
              </a:rPr>
              <a:t> y el </a:t>
            </a:r>
            <a:r>
              <a:rPr lang="en-US" sz="2400" b="1" kern="1200" dirty="0" err="1">
                <a:solidFill>
                  <a:schemeClr val="tx1"/>
                </a:solidFill>
                <a:latin typeface="Garamond" panose="02020404030301010803" pitchFamily="18" charset="0"/>
              </a:rPr>
              <a:t>término</a:t>
            </a:r>
            <a:r>
              <a:rPr lang="en-US" sz="2400" b="1" kern="1200" dirty="0">
                <a:solidFill>
                  <a:schemeClr val="tx1"/>
                </a:solidFill>
                <a:latin typeface="Garamond" panose="02020404030301010803" pitchFamily="18" charset="0"/>
              </a:rPr>
              <a:t> </a:t>
            </a:r>
            <a:r>
              <a:rPr lang="en-US" sz="2400" b="1" kern="1200" dirty="0" err="1">
                <a:solidFill>
                  <a:schemeClr val="tx1"/>
                </a:solidFill>
                <a:latin typeface="Garamond" panose="02020404030301010803" pitchFamily="18" charset="0"/>
              </a:rPr>
              <a:t>prescriptivo</a:t>
            </a:r>
            <a:endParaRPr lang="en-US" sz="2400" b="1" kern="1200" dirty="0">
              <a:solidFill>
                <a:schemeClr val="tx1"/>
              </a:solidFill>
              <a:latin typeface="Garamond" panose="02020404030301010803" pitchFamily="18" charset="0"/>
            </a:endParaRPr>
          </a:p>
        </p:txBody>
      </p:sp>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ACD884-3004-90E3-27F4-3251391D117F}"/>
              </a:ext>
            </a:extLst>
          </p:cNvPr>
          <p:cNvSpPr>
            <a:spLocks noGrp="1"/>
          </p:cNvSpPr>
          <p:nvPr>
            <p:ph sz="half" idx="1"/>
          </p:nvPr>
        </p:nvSpPr>
        <p:spPr>
          <a:xfrm>
            <a:off x="762000" y="2551176"/>
            <a:ext cx="5791199" cy="3602935"/>
          </a:xfrm>
        </p:spPr>
        <p:txBody>
          <a:bodyPr vert="horz" lIns="91440" tIns="45720" rIns="91440" bIns="45720" rtlCol="0">
            <a:normAutofit fontScale="92500"/>
          </a:bodyPr>
          <a:lstStyle/>
          <a:p>
            <a:pPr algn="just"/>
            <a:r>
              <a:rPr lang="es-ES_tradnl" noProof="0" dirty="0">
                <a:latin typeface="Garamond" panose="02020404030301010803" pitchFamily="18" charset="0"/>
              </a:rPr>
              <a:t>Para la totalidad de la deuda hipotecaria, el término prescriptivo comienza a transcurrir cuando vence la obligación de pagar el momento complete adeudado.</a:t>
            </a:r>
          </a:p>
          <a:p>
            <a:pPr algn="just"/>
            <a:r>
              <a:rPr lang="es-ES_tradnl" noProof="0" dirty="0">
                <a:latin typeface="Garamond" panose="02020404030301010803" pitchFamily="18" charset="0"/>
              </a:rPr>
              <a:t>La madurez del préstamo es un ejemplo de esto que, suele ser 20 a 30 años dependiendo el préstamo (USDA pueden ser 33 o 38 años). </a:t>
            </a:r>
          </a:p>
          <a:p>
            <a:pPr algn="just"/>
            <a:r>
              <a:rPr lang="es-ES_tradnl" noProof="0" dirty="0">
                <a:latin typeface="Garamond" panose="02020404030301010803" pitchFamily="18" charset="0"/>
              </a:rPr>
              <a:t>Suele estipularse en la escritura.</a:t>
            </a:r>
          </a:p>
        </p:txBody>
      </p:sp>
      <p:sp>
        <p:nvSpPr>
          <p:cNvPr id="13" name="Rectangle 1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Racer waving in front of checkered flag">
            <a:extLst>
              <a:ext uri="{FF2B5EF4-FFF2-40B4-BE49-F238E27FC236}">
                <a16:creationId xmlns:a16="http://schemas.microsoft.com/office/drawing/2014/main" id="{C6BFBDFD-5050-215B-9CB4-F5537DF94012}"/>
              </a:ext>
            </a:extLst>
          </p:cNvPr>
          <p:cNvPicPr>
            <a:picLocks noGrp="1" noChangeAspect="1"/>
          </p:cNvPicPr>
          <p:nvPr>
            <p:ph sz="half" idx="2"/>
          </p:nvPr>
        </p:nvPicPr>
        <p:blipFill>
          <a:blip r:embed="rId2"/>
          <a:stretch>
            <a:fillRect/>
          </a:stretch>
        </p:blipFill>
        <p:spPr>
          <a:xfrm>
            <a:off x="8032247" y="842824"/>
            <a:ext cx="3436079" cy="5167037"/>
          </a:xfrm>
          <a:prstGeom prst="rect">
            <a:avLst/>
          </a:prstGeom>
        </p:spPr>
      </p:pic>
    </p:spTree>
    <p:extLst>
      <p:ext uri="{BB962C8B-B14F-4D97-AF65-F5344CB8AC3E}">
        <p14:creationId xmlns:p14="http://schemas.microsoft.com/office/powerpoint/2010/main" val="16975079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3B6FE-AB44-C373-FA45-1EE742A6EE46}"/>
              </a:ext>
            </a:extLst>
          </p:cNvPr>
          <p:cNvSpPr>
            <a:spLocks noGrp="1"/>
          </p:cNvSpPr>
          <p:nvPr>
            <p:ph type="title"/>
          </p:nvPr>
        </p:nvSpPr>
        <p:spPr>
          <a:xfrm>
            <a:off x="8153400" y="1128094"/>
            <a:ext cx="3434180" cy="1415270"/>
          </a:xfrm>
        </p:spPr>
        <p:txBody>
          <a:bodyPr vert="horz" lIns="91440" tIns="45720" rIns="91440" bIns="45720" rtlCol="0" anchor="t">
            <a:normAutofit/>
          </a:bodyPr>
          <a:lstStyle/>
          <a:p>
            <a:pPr algn="ctr"/>
            <a:r>
              <a:rPr lang="es-ES_tradnl" sz="2400" b="1" noProof="0" dirty="0">
                <a:latin typeface="Garamond" panose="02020404030301010803" pitchFamily="18" charset="0"/>
              </a:rPr>
              <a:t>La aceleración del préstamo, la madurez del préstamo y el término prescriptivo</a:t>
            </a:r>
          </a:p>
        </p:txBody>
      </p:sp>
      <p:pic>
        <p:nvPicPr>
          <p:cNvPr id="6" name="Content Placeholder 5" descr="Blurred micro image of a street traffic">
            <a:extLst>
              <a:ext uri="{FF2B5EF4-FFF2-40B4-BE49-F238E27FC236}">
                <a16:creationId xmlns:a16="http://schemas.microsoft.com/office/drawing/2014/main" id="{2EC8525D-44DB-168F-5286-2BA7FB12FE5B}"/>
              </a:ext>
            </a:extLst>
          </p:cNvPr>
          <p:cNvPicPr>
            <a:picLocks noGrp="1" noChangeAspect="1"/>
          </p:cNvPicPr>
          <p:nvPr>
            <p:ph sz="half" idx="2"/>
          </p:nvPr>
        </p:nvPicPr>
        <p:blipFill>
          <a:blip r:embed="rId2"/>
          <a:srcRect l="23940" r="2354" b="-1"/>
          <a:stretch>
            <a:fillRect/>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638AC1-C104-63A2-83DD-BFAC80241A7D}"/>
              </a:ext>
            </a:extLst>
          </p:cNvPr>
          <p:cNvSpPr>
            <a:spLocks noGrp="1"/>
          </p:cNvSpPr>
          <p:nvPr>
            <p:ph sz="half" idx="1"/>
          </p:nvPr>
        </p:nvSpPr>
        <p:spPr>
          <a:xfrm>
            <a:off x="8153400" y="2543364"/>
            <a:ext cx="3434180" cy="3599019"/>
          </a:xfrm>
        </p:spPr>
        <p:txBody>
          <a:bodyPr vert="horz" lIns="91440" tIns="45720" rIns="91440" bIns="45720" rtlCol="0">
            <a:normAutofit lnSpcReduction="10000"/>
          </a:bodyPr>
          <a:lstStyle/>
          <a:p>
            <a:pPr algn="just"/>
            <a:r>
              <a:rPr lang="es-ES_tradnl" noProof="0" dirty="0">
                <a:latin typeface="Garamond" panose="02020404030301010803" pitchFamily="18" charset="0"/>
              </a:rPr>
              <a:t>Es decir, aun cuando no haya habido aceleración, el término prescriptivo para reclamar la totalidad del préstamo comienza, cuando llega la fecha final pactada para el pago completo.</a:t>
            </a:r>
          </a:p>
        </p:txBody>
      </p:sp>
    </p:spTree>
    <p:extLst>
      <p:ext uri="{BB962C8B-B14F-4D97-AF65-F5344CB8AC3E}">
        <p14:creationId xmlns:p14="http://schemas.microsoft.com/office/powerpoint/2010/main" val="5151480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87C9D-E6DF-3209-62F4-A995008E612D}"/>
              </a:ext>
            </a:extLst>
          </p:cNvPr>
          <p:cNvSpPr>
            <a:spLocks noGrp="1"/>
          </p:cNvSpPr>
          <p:nvPr>
            <p:ph type="title"/>
          </p:nvPr>
        </p:nvSpPr>
        <p:spPr>
          <a:xfrm>
            <a:off x="8153400" y="1128094"/>
            <a:ext cx="3434180" cy="700700"/>
          </a:xfrm>
        </p:spPr>
        <p:txBody>
          <a:bodyPr vert="horz" lIns="91440" tIns="45720" rIns="91440" bIns="45720" rtlCol="0" anchor="t">
            <a:normAutofit fontScale="90000"/>
          </a:bodyPr>
          <a:lstStyle/>
          <a:p>
            <a:pPr algn="ctr"/>
            <a:r>
              <a:rPr lang="es-ES_tradnl" sz="2400" b="1" noProof="0" dirty="0">
                <a:latin typeface="Garamond" panose="02020404030301010803" pitchFamily="18" charset="0"/>
              </a:rPr>
              <a:t>Aceleración del préstamo</a:t>
            </a:r>
          </a:p>
        </p:txBody>
      </p:sp>
      <p:pic>
        <p:nvPicPr>
          <p:cNvPr id="6" name="Content Placeholder 5" descr="Light trails of traffic at night">
            <a:extLst>
              <a:ext uri="{FF2B5EF4-FFF2-40B4-BE49-F238E27FC236}">
                <a16:creationId xmlns:a16="http://schemas.microsoft.com/office/drawing/2014/main" id="{5C571224-640A-B14E-2F46-B1C1B4A6F065}"/>
              </a:ext>
            </a:extLst>
          </p:cNvPr>
          <p:cNvPicPr>
            <a:picLocks noGrp="1" noChangeAspect="1"/>
          </p:cNvPicPr>
          <p:nvPr>
            <p:ph sz="half" idx="2"/>
          </p:nvPr>
        </p:nvPicPr>
        <p:blipFill>
          <a:blip r:embed="rId2"/>
          <a:srcRect l="6353" r="19941" b="-1"/>
          <a:stretch>
            <a:fillRect/>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1B207C-C11A-8D20-C50B-BB38B8900EC8}"/>
              </a:ext>
            </a:extLst>
          </p:cNvPr>
          <p:cNvSpPr>
            <a:spLocks noGrp="1"/>
          </p:cNvSpPr>
          <p:nvPr>
            <p:ph sz="half" idx="1"/>
          </p:nvPr>
        </p:nvSpPr>
        <p:spPr>
          <a:xfrm>
            <a:off x="8153400" y="1828794"/>
            <a:ext cx="3434180" cy="4313589"/>
          </a:xfrm>
        </p:spPr>
        <p:txBody>
          <a:bodyPr vert="horz" lIns="91440" tIns="45720" rIns="91440" bIns="45720" rtlCol="0">
            <a:normAutofit fontScale="92500" lnSpcReduction="20000"/>
          </a:bodyPr>
          <a:lstStyle/>
          <a:p>
            <a:pPr algn="just"/>
            <a:r>
              <a:rPr lang="es-ES_tradnl" noProof="0" dirty="0">
                <a:latin typeface="Garamond" panose="02020404030301010803" pitchFamily="18" charset="0"/>
              </a:rPr>
              <a:t>Recuerden que la prescripción es una defensa afirmativa y es renunciable.</a:t>
            </a:r>
          </a:p>
          <a:p>
            <a:pPr algn="just"/>
            <a:r>
              <a:rPr lang="es-ES_tradnl" noProof="0" dirty="0">
                <a:latin typeface="Garamond" panose="02020404030301010803" pitchFamily="18" charset="0"/>
              </a:rPr>
              <a:t>El prestatario tiene el peso de la prueba de demostrar que la acción de ejecución de hipoteca está prescrita.</a:t>
            </a:r>
          </a:p>
          <a:p>
            <a:pPr algn="just"/>
            <a:r>
              <a:rPr lang="es-ES_tradnl" noProof="0" dirty="0">
                <a:latin typeface="Garamond" panose="02020404030301010803" pitchFamily="18" charset="0"/>
              </a:rPr>
              <a:t>Hay que señalar a evidencia que establezca cuándo ocurrió la aceleración.</a:t>
            </a:r>
          </a:p>
        </p:txBody>
      </p:sp>
    </p:spTree>
    <p:extLst>
      <p:ext uri="{BB962C8B-B14F-4D97-AF65-F5344CB8AC3E}">
        <p14:creationId xmlns:p14="http://schemas.microsoft.com/office/powerpoint/2010/main" val="32602914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6E2E-8E7B-47EE-B28B-E9C161DDD19E}"/>
              </a:ext>
            </a:extLst>
          </p:cNvPr>
          <p:cNvSpPr>
            <a:spLocks noGrp="1"/>
          </p:cNvSpPr>
          <p:nvPr>
            <p:ph type="title"/>
          </p:nvPr>
        </p:nvSpPr>
        <p:spPr>
          <a:xfrm>
            <a:off x="762000" y="1138036"/>
            <a:ext cx="4085665" cy="708012"/>
          </a:xfrm>
        </p:spPr>
        <p:txBody>
          <a:bodyPr vert="horz" lIns="91440" tIns="45720" rIns="91440" bIns="45720" rtlCol="0" anchor="t">
            <a:normAutofit/>
          </a:bodyPr>
          <a:lstStyle/>
          <a:p>
            <a:pPr algn="ctr"/>
            <a:r>
              <a:rPr lang="es-ES_tradnl" sz="2800" b="1" noProof="0" dirty="0">
                <a:latin typeface="Garamond" panose="02020404030301010803" pitchFamily="18" charset="0"/>
              </a:rPr>
              <a:t>Aceleración del préstamo</a:t>
            </a:r>
          </a:p>
        </p:txBody>
      </p:sp>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F270E2-026D-0D95-EEE8-2A55ACF162A6}"/>
              </a:ext>
            </a:extLst>
          </p:cNvPr>
          <p:cNvSpPr>
            <a:spLocks noGrp="1"/>
          </p:cNvSpPr>
          <p:nvPr>
            <p:ph sz="half" idx="1"/>
          </p:nvPr>
        </p:nvSpPr>
        <p:spPr>
          <a:xfrm>
            <a:off x="762000" y="1846048"/>
            <a:ext cx="4085665" cy="4296335"/>
          </a:xfrm>
        </p:spPr>
        <p:txBody>
          <a:bodyPr vert="horz" lIns="91440" tIns="45720" rIns="91440" bIns="45720" rtlCol="0">
            <a:normAutofit fontScale="92500"/>
          </a:bodyPr>
          <a:lstStyle/>
          <a:p>
            <a:pPr algn="just"/>
            <a:r>
              <a:rPr lang="es-ES_tradnl" sz="2400" noProof="0" dirty="0">
                <a:latin typeface="Garamond" panose="02020404030301010803" pitchFamily="18" charset="0"/>
              </a:rPr>
              <a:t>La evidencia de aceleración suele ser una reclamación clara, expresa e inequívoca del acreedor exigiendo el pago total inmediato del saldo adeudado.</a:t>
            </a:r>
          </a:p>
          <a:p>
            <a:pPr algn="just"/>
            <a:r>
              <a:rPr lang="es-ES_tradnl" sz="2400" noProof="0" dirty="0">
                <a:latin typeface="Garamond" panose="02020404030301010803" pitchFamily="18" charset="0"/>
              </a:rPr>
              <a:t>Por eso hay que pedir las notificaciones de aceleración emitidas previamente por el acreedor.</a:t>
            </a:r>
          </a:p>
          <a:p>
            <a:pPr algn="just"/>
            <a:r>
              <a:rPr lang="es-ES_tradnl" sz="2400" noProof="0" dirty="0">
                <a:latin typeface="Garamond" panose="02020404030301010803" pitchFamily="18" charset="0"/>
              </a:rPr>
              <a:t>También indagar sobre actuaciones realizadas por éste en procedimientos anteriores de ejecuciones hipotecaria.</a:t>
            </a:r>
          </a:p>
        </p:txBody>
      </p:sp>
      <p:pic>
        <p:nvPicPr>
          <p:cNvPr id="6" name="Content Placeholder 5" descr="Police car on the street">
            <a:extLst>
              <a:ext uri="{FF2B5EF4-FFF2-40B4-BE49-F238E27FC236}">
                <a16:creationId xmlns:a16="http://schemas.microsoft.com/office/drawing/2014/main" id="{9DC499A5-77D7-D2A0-BFFC-BD3C738700EC}"/>
              </a:ext>
            </a:extLst>
          </p:cNvPr>
          <p:cNvPicPr>
            <a:picLocks noGrp="1" noChangeAspect="1"/>
          </p:cNvPicPr>
          <p:nvPr>
            <p:ph sz="half" idx="2"/>
          </p:nvPr>
        </p:nvPicPr>
        <p:blipFill>
          <a:blip r:embed="rId2"/>
          <a:srcRect l="7168" r="29166" b="-1"/>
          <a:stretch>
            <a:fillRect/>
          </a:stretch>
        </p:blipFill>
        <p:spPr>
          <a:xfrm>
            <a:off x="5650992" y="10"/>
            <a:ext cx="6541008" cy="6857990"/>
          </a:xfrm>
          <a:prstGeom prst="rect">
            <a:avLst/>
          </a:prstGeom>
        </p:spPr>
      </p:pic>
    </p:spTree>
    <p:extLst>
      <p:ext uri="{BB962C8B-B14F-4D97-AF65-F5344CB8AC3E}">
        <p14:creationId xmlns:p14="http://schemas.microsoft.com/office/powerpoint/2010/main" val="22485961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01E4-EA0F-89B6-E047-4E0336F09122}"/>
              </a:ext>
            </a:extLst>
          </p:cNvPr>
          <p:cNvSpPr>
            <a:spLocks noGrp="1"/>
          </p:cNvSpPr>
          <p:nvPr>
            <p:ph type="title"/>
          </p:nvPr>
        </p:nvSpPr>
        <p:spPr>
          <a:xfrm>
            <a:off x="762000" y="1138036"/>
            <a:ext cx="4085665" cy="725267"/>
          </a:xfrm>
        </p:spPr>
        <p:txBody>
          <a:bodyPr vert="horz" lIns="91440" tIns="45720" rIns="91440" bIns="45720" rtlCol="0" anchor="t">
            <a:normAutofit/>
          </a:bodyPr>
          <a:lstStyle/>
          <a:p>
            <a:pPr algn="ctr"/>
            <a:r>
              <a:rPr lang="en-US" sz="2800" b="1" dirty="0" err="1">
                <a:latin typeface="Garamond" panose="02020404030301010803" pitchFamily="18" charset="0"/>
              </a:rPr>
              <a:t>Aceleración</a:t>
            </a:r>
            <a:r>
              <a:rPr lang="en-US" sz="2800" b="1" dirty="0">
                <a:latin typeface="Garamond" panose="02020404030301010803" pitchFamily="18" charset="0"/>
              </a:rPr>
              <a:t> del </a:t>
            </a:r>
            <a:r>
              <a:rPr lang="en-US" sz="2800" b="1" dirty="0" err="1">
                <a:latin typeface="Garamond" panose="02020404030301010803" pitchFamily="18" charset="0"/>
              </a:rPr>
              <a:t>préstamo</a:t>
            </a:r>
            <a:endParaRPr lang="en-US" sz="2800" b="1" dirty="0">
              <a:latin typeface="Garamond" panose="02020404030301010803" pitchFamily="18" charset="0"/>
            </a:endParaRPr>
          </a:p>
        </p:txBody>
      </p:sp>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4699D0-3416-1323-E217-8A00E21C81CB}"/>
              </a:ext>
            </a:extLst>
          </p:cNvPr>
          <p:cNvSpPr>
            <a:spLocks noGrp="1"/>
          </p:cNvSpPr>
          <p:nvPr>
            <p:ph sz="half" idx="1"/>
          </p:nvPr>
        </p:nvSpPr>
        <p:spPr>
          <a:xfrm>
            <a:off x="762000" y="2130192"/>
            <a:ext cx="4085665" cy="4012191"/>
          </a:xfrm>
        </p:spPr>
        <p:txBody>
          <a:bodyPr vert="horz" lIns="91440" tIns="45720" rIns="91440" bIns="45720" rtlCol="0">
            <a:normAutofit fontScale="92500" lnSpcReduction="20000"/>
          </a:bodyPr>
          <a:lstStyle/>
          <a:p>
            <a:pPr algn="just"/>
            <a:r>
              <a:rPr lang="es-ES_tradnl" noProof="0" dirty="0">
                <a:latin typeface="Garamond" panose="02020404030301010803" pitchFamily="18" charset="0"/>
              </a:rPr>
              <a:t>La aceleración de la deuda elimina el derecho a continuar amortizando el préstamo mediante pagos a plazos.</a:t>
            </a:r>
          </a:p>
          <a:p>
            <a:pPr algn="just"/>
            <a:r>
              <a:rPr lang="es-ES_tradnl" noProof="0" dirty="0">
                <a:latin typeface="Garamond" panose="02020404030301010803" pitchFamily="18" charset="0"/>
              </a:rPr>
              <a:t>En su lugar, el saldo total pendiente del préstamo se torna vencido y exigible.</a:t>
            </a:r>
          </a:p>
          <a:p>
            <a:pPr algn="just"/>
            <a:r>
              <a:rPr lang="es-ES_tradnl" noProof="0" dirty="0">
                <a:latin typeface="Garamond" panose="02020404030301010803" pitchFamily="18" charset="0"/>
              </a:rPr>
              <a:t>Los documentos del préstamo pueden establecer cuándo puede ocurrir una aceleración.</a:t>
            </a:r>
          </a:p>
        </p:txBody>
      </p:sp>
      <p:pic>
        <p:nvPicPr>
          <p:cNvPr id="6" name="Content Placeholder 5" descr="Long-exposure photo of city at night">
            <a:extLst>
              <a:ext uri="{FF2B5EF4-FFF2-40B4-BE49-F238E27FC236}">
                <a16:creationId xmlns:a16="http://schemas.microsoft.com/office/drawing/2014/main" id="{0A24CB72-C8F7-977B-D0E1-B3611AD5FE83}"/>
              </a:ext>
            </a:extLst>
          </p:cNvPr>
          <p:cNvPicPr>
            <a:picLocks noGrp="1" noChangeAspect="1"/>
          </p:cNvPicPr>
          <p:nvPr>
            <p:ph sz="half" idx="2"/>
          </p:nvPr>
        </p:nvPicPr>
        <p:blipFill>
          <a:blip r:embed="rId2"/>
          <a:srcRect l="17535" r="29769" b="1"/>
          <a:stretch>
            <a:fillRect/>
          </a:stretch>
        </p:blipFill>
        <p:spPr>
          <a:xfrm>
            <a:off x="5650992" y="10"/>
            <a:ext cx="6541008" cy="6857990"/>
          </a:xfrm>
          <a:prstGeom prst="rect">
            <a:avLst/>
          </a:prstGeom>
        </p:spPr>
      </p:pic>
    </p:spTree>
    <p:extLst>
      <p:ext uri="{BB962C8B-B14F-4D97-AF65-F5344CB8AC3E}">
        <p14:creationId xmlns:p14="http://schemas.microsoft.com/office/powerpoint/2010/main" val="664693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930C1-EFD8-D80F-4353-465A7846A2D6}"/>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2800" b="1" dirty="0" err="1">
                <a:latin typeface="Garamond" panose="02020404030301010803" pitchFamily="18" charset="0"/>
              </a:rPr>
              <a:t>Aceleración</a:t>
            </a:r>
            <a:r>
              <a:rPr lang="en-US" sz="2800" b="1" dirty="0">
                <a:latin typeface="Garamond" panose="02020404030301010803" pitchFamily="18" charset="0"/>
              </a:rPr>
              <a:t> del </a:t>
            </a:r>
            <a:r>
              <a:rPr lang="en-US" sz="2800" b="1" dirty="0" err="1">
                <a:latin typeface="Garamond" panose="02020404030301010803" pitchFamily="18" charset="0"/>
              </a:rPr>
              <a:t>préstamo</a:t>
            </a:r>
            <a:endParaRPr lang="en-US" sz="2800" b="1" dirty="0">
              <a:latin typeface="Garamond" panose="02020404030301010803" pitchFamily="18" charset="0"/>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18D844-0197-E97E-9F4F-CAFEF7297C2B}"/>
              </a:ext>
            </a:extLst>
          </p:cNvPr>
          <p:cNvSpPr>
            <a:spLocks noGrp="1"/>
          </p:cNvSpPr>
          <p:nvPr>
            <p:ph sz="half" idx="1"/>
          </p:nvPr>
        </p:nvSpPr>
        <p:spPr>
          <a:xfrm>
            <a:off x="645066" y="2031101"/>
            <a:ext cx="4282984" cy="3511943"/>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Ojo que, en algunos préstamos se estipula clausula de aceleración automática.</a:t>
            </a:r>
          </a:p>
          <a:p>
            <a:pPr algn="just"/>
            <a:r>
              <a:rPr lang="es-ES_tradnl" sz="2400" noProof="0" dirty="0">
                <a:latin typeface="Garamond" panose="02020404030301010803" pitchFamily="18" charset="0"/>
              </a:rPr>
              <a:t>Lo más común es que el contrato requiera al acreedor algún tipo de notificación por escrito.</a:t>
            </a:r>
          </a:p>
          <a:p>
            <a:pPr algn="just"/>
            <a:r>
              <a:rPr lang="es-ES_tradnl" sz="2400" noProof="0" dirty="0">
                <a:latin typeface="Garamond" panose="02020404030301010803" pitchFamily="18" charset="0"/>
              </a:rPr>
              <a:t>Ese documento de aceleración suele contener la fecha en que la aceleración ocurrirá.</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lurred micro image of a street traffic">
            <a:extLst>
              <a:ext uri="{FF2B5EF4-FFF2-40B4-BE49-F238E27FC236}">
                <a16:creationId xmlns:a16="http://schemas.microsoft.com/office/drawing/2014/main" id="{EF721CA7-C188-0AB5-1CED-C0AD3D98C92A}"/>
              </a:ext>
            </a:extLst>
          </p:cNvPr>
          <p:cNvPicPr>
            <a:picLocks noGrp="1" noChangeAspect="1"/>
          </p:cNvPicPr>
          <p:nvPr>
            <p:ph sz="half" idx="2"/>
          </p:nvPr>
        </p:nvPicPr>
        <p:blipFill>
          <a:blip r:embed="rId2"/>
          <a:srcRect l="7672" r="21770" b="2"/>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213274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93DF2-C9DD-E759-B9A0-593B7519DC50}"/>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200" b="1" dirty="0" err="1">
                <a:latin typeface="Garamond" panose="02020404030301010803" pitchFamily="18" charset="0"/>
              </a:rPr>
              <a:t>Aceleración</a:t>
            </a:r>
            <a:r>
              <a:rPr lang="en-US" sz="3200" b="1" dirty="0">
                <a:latin typeface="Garamond" panose="02020404030301010803" pitchFamily="18" charset="0"/>
              </a:rPr>
              <a:t> del </a:t>
            </a:r>
            <a:r>
              <a:rPr lang="en-US" sz="3200" b="1" dirty="0" err="1">
                <a:latin typeface="Garamond" panose="02020404030301010803" pitchFamily="18" charset="0"/>
              </a:rPr>
              <a:t>préstamo</a:t>
            </a:r>
            <a:endParaRPr lang="en-US" sz="3200" b="1" dirty="0">
              <a:latin typeface="Garamond" panose="02020404030301010803" pitchFamily="18" charset="0"/>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CABE89-3294-9D37-6A04-76CFCC592829}"/>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3200" noProof="0" dirty="0">
                <a:latin typeface="Garamond" panose="02020404030301010803" pitchFamily="18" charset="0"/>
              </a:rPr>
              <a:t>Deben ustedes cerciorarse de qué guía y reglamento le aplica al préstamo asegurado o garantizado por las distintas entidades gubernamentales.</a:t>
            </a:r>
          </a:p>
          <a:p>
            <a:pPr algn="just"/>
            <a:r>
              <a:rPr lang="es-ES_tradnl" sz="3200" noProof="0" dirty="0">
                <a:latin typeface="Garamond" panose="02020404030301010803" pitchFamily="18" charset="0"/>
              </a:rPr>
              <a:t>Ellos pueden imponer requisitos adicionales pre aceleración y condiciones específicas de aceleración.</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raffic in city at night">
            <a:extLst>
              <a:ext uri="{FF2B5EF4-FFF2-40B4-BE49-F238E27FC236}">
                <a16:creationId xmlns:a16="http://schemas.microsoft.com/office/drawing/2014/main" id="{7928660B-4099-B21A-8C31-CE840E470C2F}"/>
              </a:ext>
            </a:extLst>
          </p:cNvPr>
          <p:cNvPicPr>
            <a:picLocks noGrp="1" noChangeAspect="1"/>
          </p:cNvPicPr>
          <p:nvPr>
            <p:ph sz="half" idx="2"/>
          </p:nvPr>
        </p:nvPicPr>
        <p:blipFill>
          <a:blip r:embed="rId2"/>
          <a:srcRect l="22878" r="8265"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3288664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BB489-607C-ACEB-6659-587364A3774F}"/>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dirty="0" err="1">
                <a:solidFill>
                  <a:schemeClr val="tx1"/>
                </a:solidFill>
                <a:latin typeface="Garamond" panose="02020404030301010803" pitchFamily="18" charset="0"/>
              </a:rPr>
              <a:t>Aceleración</a:t>
            </a:r>
            <a:r>
              <a:rPr lang="en-US" sz="4800" b="1" kern="1200" dirty="0">
                <a:solidFill>
                  <a:schemeClr val="tx1"/>
                </a:solidFill>
                <a:latin typeface="Garamond" panose="02020404030301010803" pitchFamily="18" charset="0"/>
              </a:rPr>
              <a:t> del </a:t>
            </a:r>
            <a:r>
              <a:rPr lang="en-US" sz="4800" b="1" kern="1200" dirty="0" err="1">
                <a:solidFill>
                  <a:schemeClr val="tx1"/>
                </a:solidFill>
                <a:latin typeface="Garamond" panose="02020404030301010803" pitchFamily="18" charset="0"/>
              </a:rPr>
              <a:t>préstamo</a:t>
            </a:r>
            <a:endParaRPr lang="en-US" sz="48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477CA6-C0C6-5BC8-4A85-B0DFDD63F4D7}"/>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3200" noProof="0" dirty="0">
                <a:latin typeface="Garamond" panose="02020404030301010803" pitchFamily="18" charset="0"/>
              </a:rPr>
              <a:t>La transferencia de un préstamo no reinicia el reloj de prescripción.</a:t>
            </a:r>
          </a:p>
          <a:p>
            <a:pPr algn="just"/>
            <a:r>
              <a:rPr lang="es-ES_tradnl" sz="3200" noProof="0" dirty="0">
                <a:latin typeface="Garamond" panose="02020404030301010803" pitchFamily="18" charset="0"/>
              </a:rPr>
              <a:t>El nuevo titular queda sujeto a la aceleración realizada por su predecesor.</a:t>
            </a:r>
          </a:p>
        </p:txBody>
      </p:sp>
      <p:pic>
        <p:nvPicPr>
          <p:cNvPr id="6" name="Content Placeholder 5" descr="Paper chain people and their shadows">
            <a:extLst>
              <a:ext uri="{FF2B5EF4-FFF2-40B4-BE49-F238E27FC236}">
                <a16:creationId xmlns:a16="http://schemas.microsoft.com/office/drawing/2014/main" id="{6A357920-69CA-FFCD-C436-AB54815C2D70}"/>
              </a:ext>
            </a:extLst>
          </p:cNvPr>
          <p:cNvPicPr>
            <a:picLocks noGrp="1" noChangeAspect="1"/>
          </p:cNvPicPr>
          <p:nvPr>
            <p:ph sz="half" idx="2"/>
          </p:nvPr>
        </p:nvPicPr>
        <p:blipFill>
          <a:blip r:embed="rId2"/>
          <a:stretch>
            <a:fillRect/>
          </a:stretch>
        </p:blipFill>
        <p:spPr>
          <a:xfrm>
            <a:off x="5911532" y="2622472"/>
            <a:ext cx="5150277" cy="3437809"/>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215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1EDFE-8179-C797-9E63-4A574BD12683}"/>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dirty="0">
                <a:solidFill>
                  <a:schemeClr val="tx1"/>
                </a:solidFill>
                <a:latin typeface="Garamond" panose="02020404030301010803" pitchFamily="18" charset="0"/>
              </a:rPr>
              <a:t>La </a:t>
            </a:r>
            <a:r>
              <a:rPr lang="en-US" sz="4800" b="1" kern="1200" dirty="0" err="1">
                <a:solidFill>
                  <a:schemeClr val="tx1"/>
                </a:solidFill>
                <a:latin typeface="Garamond" panose="02020404030301010803" pitchFamily="18" charset="0"/>
              </a:rPr>
              <a:t>acción</a:t>
            </a:r>
            <a:r>
              <a:rPr lang="en-US" sz="4800" b="1" kern="1200" dirty="0">
                <a:solidFill>
                  <a:schemeClr val="tx1"/>
                </a:solidFill>
                <a:latin typeface="Garamond" panose="02020404030301010803" pitchFamily="18" charset="0"/>
              </a:rPr>
              <a:t> </a:t>
            </a:r>
            <a:r>
              <a:rPr lang="en-US" sz="4800" b="1" kern="1200" dirty="0" err="1">
                <a:solidFill>
                  <a:schemeClr val="tx1"/>
                </a:solidFill>
                <a:latin typeface="Garamond" panose="02020404030301010803" pitchFamily="18" charset="0"/>
              </a:rPr>
              <a:t>hipotecaria</a:t>
            </a:r>
            <a:r>
              <a:rPr lang="en-US" sz="4800" b="1" kern="1200" dirty="0">
                <a:solidFill>
                  <a:schemeClr val="tx1"/>
                </a:solidFill>
                <a:latin typeface="Garamond" panose="02020404030301010803" pitchFamily="18" charset="0"/>
              </a:rPr>
              <a:t> prescribe</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ADCF6-DF34-E5E4-EA3F-9C7BF4C4B8D0}"/>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s-ES_tradnl" sz="2400" noProof="0" dirty="0">
                <a:latin typeface="Garamond" panose="02020404030301010803" pitchFamily="18" charset="0"/>
              </a:rPr>
              <a:t>El término prescriptivo de las acciones hipotecarias es de 20 años. Art. 1864 del Código Civil (1930) y Art. 1204 del Código Civil (2020).</a:t>
            </a:r>
          </a:p>
          <a:p>
            <a:pPr algn="just"/>
            <a:r>
              <a:rPr lang="es-ES_tradnl" sz="2400" noProof="0" dirty="0">
                <a:latin typeface="Garamond" panose="02020404030301010803" pitchFamily="18" charset="0"/>
              </a:rPr>
              <a:t>Para que el banco pueda demandar en cobro de dinero y ejecución de hipoteca, primero debe hacer acelerar la deuda para hacerla “exigible” en su totalidad. </a:t>
            </a:r>
          </a:p>
        </p:txBody>
      </p:sp>
      <p:pic>
        <p:nvPicPr>
          <p:cNvPr id="6" name="Content Placeholder 5" descr="A cutout of a house with shadow at the back">
            <a:extLst>
              <a:ext uri="{FF2B5EF4-FFF2-40B4-BE49-F238E27FC236}">
                <a16:creationId xmlns:a16="http://schemas.microsoft.com/office/drawing/2014/main" id="{86CC8A9F-5252-DEE3-8475-426251ADE30F}"/>
              </a:ext>
            </a:extLst>
          </p:cNvPr>
          <p:cNvPicPr>
            <a:picLocks noGrp="1" noChangeAspect="1"/>
          </p:cNvPicPr>
          <p:nvPr>
            <p:ph sz="half" idx="2"/>
          </p:nvPr>
        </p:nvPicPr>
        <p:blipFill>
          <a:blip r:embed="rId2"/>
          <a:stretch>
            <a:fillRect/>
          </a:stretch>
        </p:blipFill>
        <p:spPr>
          <a:xfrm>
            <a:off x="5911532" y="2673975"/>
            <a:ext cx="5150277" cy="333480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80266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D02D496-6B73-4F97-A645-768B8C29F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D699C-F1F9-739C-167E-B21278756B07}"/>
              </a:ext>
            </a:extLst>
          </p:cNvPr>
          <p:cNvSpPr>
            <a:spLocks noGrp="1"/>
          </p:cNvSpPr>
          <p:nvPr>
            <p:ph type="title"/>
          </p:nvPr>
        </p:nvSpPr>
        <p:spPr>
          <a:xfrm>
            <a:off x="4983287" y="679730"/>
            <a:ext cx="6370513" cy="3932729"/>
          </a:xfrm>
        </p:spPr>
        <p:txBody>
          <a:bodyPr vert="horz" lIns="91440" tIns="45720" rIns="91440" bIns="45720" rtlCol="0" anchor="b">
            <a:normAutofit/>
          </a:bodyPr>
          <a:lstStyle/>
          <a:p>
            <a:pPr algn="ctr"/>
            <a:r>
              <a:rPr lang="es-ES_tradnl" sz="8800" b="1" noProof="0" dirty="0">
                <a:latin typeface="Garamond" panose="02020404030301010803" pitchFamily="18" charset="0"/>
              </a:rPr>
              <a:t>Veamos un ejemplo en la práctica</a:t>
            </a:r>
          </a:p>
        </p:txBody>
      </p:sp>
      <p:grpSp>
        <p:nvGrpSpPr>
          <p:cNvPr id="31" name="Group 3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32" name="Straight Connector 3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5" y="269325"/>
            <a:ext cx="3700492"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4B1D3E-6B49-2A00-6194-38454A3C72BF}"/>
              </a:ext>
            </a:extLst>
          </p:cNvPr>
          <p:cNvPicPr>
            <a:picLocks noChangeAspect="1"/>
          </p:cNvPicPr>
          <p:nvPr/>
        </p:nvPicPr>
        <p:blipFill>
          <a:blip r:embed="rId2"/>
          <a:stretch>
            <a:fillRect/>
          </a:stretch>
        </p:blipFill>
        <p:spPr>
          <a:xfrm>
            <a:off x="838200" y="4387695"/>
            <a:ext cx="3258588" cy="1124212"/>
          </a:xfrm>
          <a:prstGeom prst="rect">
            <a:avLst/>
          </a:prstGeom>
        </p:spPr>
      </p:pic>
      <p:pic>
        <p:nvPicPr>
          <p:cNvPr id="10" name="Picture 9">
            <a:extLst>
              <a:ext uri="{FF2B5EF4-FFF2-40B4-BE49-F238E27FC236}">
                <a16:creationId xmlns:a16="http://schemas.microsoft.com/office/drawing/2014/main" id="{2585C949-8E79-1AA5-8EBB-95FFFCCA5332}"/>
              </a:ext>
            </a:extLst>
          </p:cNvPr>
          <p:cNvPicPr>
            <a:picLocks noChangeAspect="1"/>
          </p:cNvPicPr>
          <p:nvPr/>
        </p:nvPicPr>
        <p:blipFill>
          <a:blip r:embed="rId3"/>
          <a:stretch>
            <a:fillRect/>
          </a:stretch>
        </p:blipFill>
        <p:spPr>
          <a:xfrm>
            <a:off x="922714" y="3021427"/>
            <a:ext cx="3258588" cy="651717"/>
          </a:xfrm>
          <a:prstGeom prst="rect">
            <a:avLst/>
          </a:prstGeom>
        </p:spPr>
      </p:pic>
      <p:pic>
        <p:nvPicPr>
          <p:cNvPr id="8" name="Content Placeholder 7">
            <a:extLst>
              <a:ext uri="{FF2B5EF4-FFF2-40B4-BE49-F238E27FC236}">
                <a16:creationId xmlns:a16="http://schemas.microsoft.com/office/drawing/2014/main" id="{5E41DB1B-5B7B-4DA6-4AB9-BC088124A5FA}"/>
              </a:ext>
            </a:extLst>
          </p:cNvPr>
          <p:cNvPicPr>
            <a:picLocks noChangeAspect="1"/>
          </p:cNvPicPr>
          <p:nvPr/>
        </p:nvPicPr>
        <p:blipFill>
          <a:blip r:embed="rId4"/>
          <a:stretch>
            <a:fillRect/>
          </a:stretch>
        </p:blipFill>
        <p:spPr>
          <a:xfrm>
            <a:off x="1022302" y="1294191"/>
            <a:ext cx="3258588" cy="448055"/>
          </a:xfrm>
          <a:prstGeom prst="rect">
            <a:avLst/>
          </a:prstGeom>
        </p:spPr>
      </p:pic>
    </p:spTree>
    <p:extLst>
      <p:ext uri="{BB962C8B-B14F-4D97-AF65-F5344CB8AC3E}">
        <p14:creationId xmlns:p14="http://schemas.microsoft.com/office/powerpoint/2010/main" val="33050523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2B81BBB-2D2D-5CEB-E31B-EC9FF250513B}"/>
              </a:ext>
            </a:extLst>
          </p:cNvPr>
          <p:cNvPicPr>
            <a:picLocks noGrp="1" noChangeAspect="1"/>
          </p:cNvPicPr>
          <p:nvPr>
            <p:ph sz="half" idx="2"/>
          </p:nvPr>
        </p:nvPicPr>
        <p:blipFill>
          <a:blip r:embed="rId2"/>
          <a:stretch>
            <a:fillRect/>
          </a:stretch>
        </p:blipFill>
        <p:spPr>
          <a:xfrm>
            <a:off x="621675" y="1837490"/>
            <a:ext cx="6589537" cy="3179451"/>
          </a:xfrm>
          <a:prstGeom prst="rect">
            <a:avLst/>
          </a:prstGeom>
        </p:spPr>
      </p:pic>
      <p:sp>
        <p:nvSpPr>
          <p:cNvPr id="17" name="Right Triangle 1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D2588-F6C3-FC48-CB5C-5C5CE6B6ECB8}"/>
              </a:ext>
            </a:extLst>
          </p:cNvPr>
          <p:cNvSpPr>
            <a:spLocks noGrp="1"/>
          </p:cNvSpPr>
          <p:nvPr>
            <p:ph type="title"/>
          </p:nvPr>
        </p:nvSpPr>
        <p:spPr>
          <a:xfrm>
            <a:off x="8052497" y="1056640"/>
            <a:ext cx="3197660" cy="3125746"/>
          </a:xfrm>
        </p:spPr>
        <p:txBody>
          <a:bodyPr vert="horz" lIns="91440" tIns="45720" rIns="91440" bIns="45720" rtlCol="0" anchor="b">
            <a:normAutofit/>
          </a:bodyPr>
          <a:lstStyle/>
          <a:p>
            <a:pPr algn="ctr"/>
            <a:r>
              <a:rPr lang="en-US" sz="4800" b="1" kern="1200" dirty="0" err="1">
                <a:solidFill>
                  <a:schemeClr val="tx1"/>
                </a:solidFill>
                <a:latin typeface="Garamond" panose="02020404030301010803" pitchFamily="18" charset="0"/>
              </a:rPr>
              <a:t>Véamos</a:t>
            </a:r>
            <a:r>
              <a:rPr lang="en-US" sz="4800" b="1" kern="1200" dirty="0">
                <a:solidFill>
                  <a:schemeClr val="tx1"/>
                </a:solidFill>
                <a:latin typeface="Garamond" panose="02020404030301010803" pitchFamily="18" charset="0"/>
              </a:rPr>
              <a:t> un </a:t>
            </a:r>
            <a:r>
              <a:rPr lang="en-US" sz="4800" b="1" kern="1200" dirty="0" err="1">
                <a:solidFill>
                  <a:schemeClr val="tx1"/>
                </a:solidFill>
                <a:latin typeface="Garamond" panose="02020404030301010803" pitchFamily="18" charset="0"/>
              </a:rPr>
              <a:t>ejemplo</a:t>
            </a:r>
            <a:r>
              <a:rPr lang="en-US" sz="4800" b="1" kern="1200" dirty="0">
                <a:solidFill>
                  <a:schemeClr val="tx1"/>
                </a:solidFill>
                <a:latin typeface="Garamond" panose="02020404030301010803" pitchFamily="18" charset="0"/>
              </a:rPr>
              <a:t> </a:t>
            </a:r>
            <a:r>
              <a:rPr lang="en-US" sz="4800" b="1" kern="1200" dirty="0" err="1">
                <a:solidFill>
                  <a:schemeClr val="tx1"/>
                </a:solidFill>
                <a:latin typeface="Garamond" panose="02020404030301010803" pitchFamily="18" charset="0"/>
              </a:rPr>
              <a:t>en</a:t>
            </a:r>
            <a:r>
              <a:rPr lang="en-US" sz="4800" b="1" kern="1200" dirty="0">
                <a:solidFill>
                  <a:schemeClr val="tx1"/>
                </a:solidFill>
                <a:latin typeface="Garamond" panose="02020404030301010803" pitchFamily="18" charset="0"/>
              </a:rPr>
              <a:t> la </a:t>
            </a:r>
            <a:r>
              <a:rPr lang="en-US" sz="4800" b="1" kern="1200" dirty="0" err="1">
                <a:solidFill>
                  <a:schemeClr val="tx1"/>
                </a:solidFill>
                <a:latin typeface="Garamond" panose="02020404030301010803" pitchFamily="18" charset="0"/>
              </a:rPr>
              <a:t>práctica</a:t>
            </a:r>
            <a:endParaRPr lang="en-US" sz="4800" b="1" kern="1200" dirty="0">
              <a:solidFill>
                <a:schemeClr val="tx1"/>
              </a:solidFill>
              <a:latin typeface="Garamond" panose="02020404030301010803" pitchFamily="18" charset="0"/>
            </a:endParaRPr>
          </a:p>
        </p:txBody>
      </p:sp>
    </p:spTree>
    <p:extLst>
      <p:ext uri="{BB962C8B-B14F-4D97-AF65-F5344CB8AC3E}">
        <p14:creationId xmlns:p14="http://schemas.microsoft.com/office/powerpoint/2010/main" val="12285622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5C7E0-2F74-EE93-EC4F-58813E9280AF}"/>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200" b="1" dirty="0" err="1">
                <a:latin typeface="Garamond" panose="02020404030301010803" pitchFamily="18" charset="0"/>
              </a:rPr>
              <a:t>Condiciones</a:t>
            </a:r>
            <a:r>
              <a:rPr lang="en-US" sz="3200" b="1" dirty="0">
                <a:latin typeface="Garamond" panose="02020404030301010803" pitchFamily="18" charset="0"/>
              </a:rPr>
              <a:t> </a:t>
            </a:r>
            <a:r>
              <a:rPr lang="en-US" sz="3200" b="1" dirty="0" err="1">
                <a:latin typeface="Garamond" panose="02020404030301010803" pitchFamily="18" charset="0"/>
              </a:rPr>
              <a:t>precedentes</a:t>
            </a:r>
            <a:endParaRPr lang="en-US" sz="3200" b="1" dirty="0">
              <a:latin typeface="Garamond" panose="02020404030301010803" pitchFamily="18" charset="0"/>
            </a:endParaRPr>
          </a:p>
        </p:txBody>
      </p:sp>
      <p:grpSp>
        <p:nvGrpSpPr>
          <p:cNvPr id="24" name="Group 2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5" name="Rectangle 2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D7F6CB-A23C-6A61-7AE9-08B1AB917617}"/>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marL="0" algn="just"/>
            <a:r>
              <a:rPr lang="es-ES_tradnl" sz="2400" noProof="0" dirty="0">
                <a:latin typeface="Garamond" panose="02020404030301010803" pitchFamily="18" charset="0"/>
              </a:rPr>
              <a:t>Pre, según la RAE, indica anterioridad local o temporal, prioridad o encarecimiento. </a:t>
            </a:r>
          </a:p>
          <a:p>
            <a:pPr marL="0" algn="just"/>
            <a:r>
              <a:rPr lang="es-ES_tradnl" sz="2400" noProof="0" dirty="0">
                <a:latin typeface="Garamond" panose="02020404030301010803" pitchFamily="18" charset="0"/>
              </a:rPr>
              <a:t>En las obligaciones recíprocas, el incumplimiento, por una parte, de una condición precedente, le incapacita para exigir a la otra el cumplimiento de su obligación. Colberg  v. Trigo, 16 D.P.R.. 732, 733 (1910); López v. </a:t>
            </a:r>
            <a:r>
              <a:rPr lang="es-ES_tradnl" sz="2400" noProof="0" dirty="0" err="1">
                <a:latin typeface="Garamond" panose="02020404030301010803" pitchFamily="18" charset="0"/>
              </a:rPr>
              <a:t>Dst</a:t>
            </a:r>
            <a:r>
              <a:rPr lang="es-ES_tradnl" sz="2400" noProof="0" dirty="0">
                <a:latin typeface="Garamond" panose="02020404030301010803" pitchFamily="18" charset="0"/>
              </a:rPr>
              <a:t>. de San Juan, 46 </a:t>
            </a:r>
            <a:r>
              <a:rPr lang="es-ES_tradnl" sz="2400" dirty="0">
                <a:latin typeface="Garamond" panose="02020404030301010803" pitchFamily="18" charset="0"/>
              </a:rPr>
              <a:t>D.P.R</a:t>
            </a:r>
            <a:r>
              <a:rPr lang="es-ES_tradnl" sz="2400" noProof="0" dirty="0">
                <a:latin typeface="Garamond" panose="02020404030301010803" pitchFamily="18" charset="0"/>
              </a:rPr>
              <a:t>. 282, 287 (1934). </a:t>
            </a:r>
          </a:p>
        </p:txBody>
      </p:sp>
      <p:sp>
        <p:nvSpPr>
          <p:cNvPr id="30" name="Rectangle 2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efore season 1 Reviews - Metacritic">
            <a:extLst>
              <a:ext uri="{FF2B5EF4-FFF2-40B4-BE49-F238E27FC236}">
                <a16:creationId xmlns:a16="http://schemas.microsoft.com/office/drawing/2014/main" id="{1E8805D0-87BE-2E33-7FB4-EEB84C82D98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4924" r="37050"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02254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7198C1E-ADCA-1107-061D-47741D42303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pPr algn="ctr"/>
            <a:r>
              <a:rPr lang="en-US" sz="3600" b="1" i="1" dirty="0">
                <a:latin typeface="Garamond" panose="02020404030301010803" pitchFamily="18" charset="0"/>
              </a:rPr>
              <a:t>Reverse mortgages</a:t>
            </a: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The 6 Best Reverse Mortgage Companies for 2026 | Free Buyers Guide">
            <a:extLst>
              <a:ext uri="{FF2B5EF4-FFF2-40B4-BE49-F238E27FC236}">
                <a16:creationId xmlns:a16="http://schemas.microsoft.com/office/drawing/2014/main" id="{2B47624B-E641-6989-6D1C-4C619F8504B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l="2559" r="-1" b="-1"/>
          <a:stretch>
            <a:fillRect/>
          </a:stretch>
        </p:blipFill>
        <p:spPr>
          <a:xfrm>
            <a:off x="545238" y="858525"/>
            <a:ext cx="7608304" cy="5211906"/>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49700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F9A08C-3311-D4C5-1B88-EEB59ADFD08B}"/>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s-ES_tradnl" sz="2400" b="1" i="1" kern="1200" noProof="0" dirty="0">
                <a:solidFill>
                  <a:schemeClr val="tx1"/>
                </a:solidFill>
                <a:latin typeface="Garamond" panose="02020404030301010803" pitchFamily="18" charset="0"/>
              </a:rPr>
              <a:t>Reverse </a:t>
            </a:r>
            <a:r>
              <a:rPr lang="es-ES_tradnl" sz="2400" b="1" i="1" kern="1200" noProof="0" dirty="0" err="1">
                <a:solidFill>
                  <a:schemeClr val="tx1"/>
                </a:solidFill>
                <a:latin typeface="Garamond" panose="02020404030301010803" pitchFamily="18" charset="0"/>
              </a:rPr>
              <a:t>Mortgage</a:t>
            </a:r>
            <a:r>
              <a:rPr lang="es-ES_tradnl" sz="2400" b="1" kern="1200" noProof="0" dirty="0">
                <a:solidFill>
                  <a:schemeClr val="tx1"/>
                </a:solidFill>
                <a:latin typeface="Garamond" panose="02020404030301010803" pitchFamily="18" charset="0"/>
              </a:rPr>
              <a:t>: causas de aceleración &amp; causas de madurez del préstamo</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Teenage girl driving car">
            <a:extLst>
              <a:ext uri="{FF2B5EF4-FFF2-40B4-BE49-F238E27FC236}">
                <a16:creationId xmlns:a16="http://schemas.microsoft.com/office/drawing/2014/main" id="{DB23FEB0-E7E8-6685-9F3F-014A9C4E7545}"/>
              </a:ext>
            </a:extLst>
          </p:cNvPr>
          <p:cNvPicPr>
            <a:picLocks noGrp="1" noChangeAspect="1"/>
          </p:cNvPicPr>
          <p:nvPr>
            <p:ph sz="half" idx="2"/>
          </p:nvPr>
        </p:nvPicPr>
        <p:blipFill>
          <a:blip r:embed="rId2"/>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F081BA7-600F-1BE9-D421-74FDBA487AF2}"/>
              </a:ext>
            </a:extLst>
          </p:cNvPr>
          <p:cNvSpPr>
            <a:spLocks noGrp="1"/>
          </p:cNvSpPr>
          <p:nvPr>
            <p:ph sz="half" idx="1"/>
          </p:nvPr>
        </p:nvSpPr>
        <p:spPr>
          <a:xfrm>
            <a:off x="5894962" y="1984443"/>
            <a:ext cx="5458838" cy="4192520"/>
          </a:xfrm>
        </p:spPr>
        <p:txBody>
          <a:bodyPr vert="horz" lIns="91440" tIns="45720" rIns="91440" bIns="45720" rtlCol="0">
            <a:normAutofit lnSpcReduction="10000"/>
          </a:bodyPr>
          <a:lstStyle/>
          <a:p>
            <a:pPr algn="just"/>
            <a:r>
              <a:rPr lang="es-ES_tradnl" sz="2400" noProof="0" dirty="0">
                <a:latin typeface="Garamond" panose="02020404030301010803" pitchFamily="18" charset="0"/>
              </a:rPr>
              <a:t>Es una distinción muy importante que hacer.</a:t>
            </a:r>
          </a:p>
          <a:p>
            <a:pPr algn="just"/>
            <a:r>
              <a:rPr lang="es-ES_tradnl" sz="2400" noProof="0" dirty="0">
                <a:latin typeface="Garamond" panose="02020404030301010803" pitchFamily="18" charset="0"/>
              </a:rPr>
              <a:t>La falta de cumplimiento con los requisitos, reglamentos y guías de la Administración Federal de Vivienda (FHA) por parte del acreedor hipotecario o del administrador del préstamo puede constituir una defensa válida frente a la acción de ejecución de hipoteca, al igual que se ha reconocido en los casos de ejecución de hipotecas convencionales o de amortización tradicional (</a:t>
            </a:r>
            <a:r>
              <a:rPr lang="es-ES_tradnl" sz="2400" i="1" noProof="0" dirty="0">
                <a:latin typeface="Garamond" panose="02020404030301010803" pitchFamily="18" charset="0"/>
              </a:rPr>
              <a:t>forward </a:t>
            </a:r>
            <a:r>
              <a:rPr lang="es-ES_tradnl" sz="2400" i="1" noProof="0" dirty="0" err="1">
                <a:latin typeface="Garamond" panose="02020404030301010803" pitchFamily="18" charset="0"/>
              </a:rPr>
              <a:t>mortgages</a:t>
            </a:r>
            <a:r>
              <a:rPr lang="es-ES_tradnl" sz="2400" noProof="0" dirty="0">
                <a:latin typeface="Garamond" panose="02020404030301010803" pitchFamily="18" charset="0"/>
              </a:rPr>
              <a:t>).</a:t>
            </a:r>
          </a:p>
        </p:txBody>
      </p:sp>
    </p:spTree>
    <p:extLst>
      <p:ext uri="{BB962C8B-B14F-4D97-AF65-F5344CB8AC3E}">
        <p14:creationId xmlns:p14="http://schemas.microsoft.com/office/powerpoint/2010/main" val="33882919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Reverse Mortgage Piggy Bank | Image of Reverse Mortgage and … | Flickr">
            <a:extLst>
              <a:ext uri="{FF2B5EF4-FFF2-40B4-BE49-F238E27FC236}">
                <a16:creationId xmlns:a16="http://schemas.microsoft.com/office/drawing/2014/main" id="{67D43002-8C22-FA37-F89C-E7F8B186920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541053" y="1760139"/>
            <a:ext cx="4777381" cy="3165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Arc 1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B9803F-B339-02C6-4037-2AB93EF13469}"/>
              </a:ext>
            </a:extLst>
          </p:cNvPr>
          <p:cNvSpPr>
            <a:spLocks noGrp="1"/>
          </p:cNvSpPr>
          <p:nvPr>
            <p:ph type="title"/>
          </p:nvPr>
        </p:nvSpPr>
        <p:spPr>
          <a:xfrm>
            <a:off x="838201" y="479493"/>
            <a:ext cx="5257800" cy="1325563"/>
          </a:xfrm>
        </p:spPr>
        <p:txBody>
          <a:bodyPr vert="horz" lIns="91440" tIns="45720" rIns="91440" bIns="45720" rtlCol="0" anchor="ctr">
            <a:normAutofit/>
          </a:bodyPr>
          <a:lstStyle/>
          <a:p>
            <a:pPr algn="ctr"/>
            <a:r>
              <a:rPr lang="es-ES_tradnl" sz="2800" b="1" i="1" kern="1200" noProof="0" dirty="0">
                <a:solidFill>
                  <a:schemeClr val="tx1"/>
                </a:solidFill>
                <a:latin typeface="Garamond" panose="02020404030301010803" pitchFamily="18" charset="0"/>
              </a:rPr>
              <a:t>Reverse </a:t>
            </a:r>
            <a:r>
              <a:rPr lang="es-ES_tradnl" sz="2800" b="1" i="1" kern="1200" noProof="0" dirty="0" err="1">
                <a:solidFill>
                  <a:schemeClr val="tx1"/>
                </a:solidFill>
                <a:latin typeface="Garamond" panose="02020404030301010803" pitchFamily="18" charset="0"/>
              </a:rPr>
              <a:t>Mortgage</a:t>
            </a:r>
            <a:r>
              <a:rPr lang="es-ES_tradnl" sz="2800" b="1" kern="1200" noProof="0" dirty="0">
                <a:solidFill>
                  <a:schemeClr val="tx1"/>
                </a:solidFill>
                <a:latin typeface="Garamond" panose="02020404030301010803" pitchFamily="18" charset="0"/>
              </a:rPr>
              <a:t>: causas de aceleración &amp; causas de madurez del préstamo</a:t>
            </a:r>
            <a:endParaRPr lang="es-ES_tradnl" sz="2800" kern="1200" noProof="0" dirty="0">
              <a:solidFill>
                <a:schemeClr val="tx1"/>
              </a:solidFill>
              <a:latin typeface="Garamond" panose="02020404030301010803" pitchFamily="18" charset="0"/>
            </a:endParaRPr>
          </a:p>
        </p:txBody>
      </p:sp>
      <p:sp>
        <p:nvSpPr>
          <p:cNvPr id="3" name="Content Placeholder 2">
            <a:extLst>
              <a:ext uri="{FF2B5EF4-FFF2-40B4-BE49-F238E27FC236}">
                <a16:creationId xmlns:a16="http://schemas.microsoft.com/office/drawing/2014/main" id="{1A726018-F2C5-80EA-F637-EFDBD58FF003}"/>
              </a:ext>
            </a:extLst>
          </p:cNvPr>
          <p:cNvSpPr>
            <a:spLocks noGrp="1"/>
          </p:cNvSpPr>
          <p:nvPr>
            <p:ph sz="half" idx="1"/>
          </p:nvPr>
        </p:nvSpPr>
        <p:spPr>
          <a:xfrm>
            <a:off x="838201" y="1984443"/>
            <a:ext cx="5257800" cy="4192520"/>
          </a:xfrm>
        </p:spPr>
        <p:txBody>
          <a:bodyPr vert="horz" lIns="91440" tIns="45720" rIns="91440" bIns="45720" rtlCol="0">
            <a:normAutofit/>
          </a:bodyPr>
          <a:lstStyle/>
          <a:p>
            <a:pPr algn="just"/>
            <a:r>
              <a:rPr lang="en-US" sz="2400" i="1" noProof="0" dirty="0">
                <a:latin typeface="Garamond" panose="02020404030301010803" pitchFamily="18" charset="0"/>
              </a:rPr>
              <a:t>Reverse </a:t>
            </a:r>
            <a:r>
              <a:rPr lang="en-US" sz="2400" i="1" noProof="0" dirty="0" err="1">
                <a:latin typeface="Garamond" panose="02020404030301010803" pitchFamily="18" charset="0"/>
              </a:rPr>
              <a:t>Mortg</a:t>
            </a:r>
            <a:r>
              <a:rPr lang="en-US" sz="2400" i="1" noProof="0" dirty="0">
                <a:latin typeface="Garamond" panose="02020404030301010803" pitchFamily="18" charset="0"/>
              </a:rPr>
              <a:t>. Sols., Inc. v. Lawrence, 159 N.Y.S.3d 526 (N.Y. App. Div. 2021) (court exercised sound discretion in vacating foreclosure where borrower was not notified of his right to reinstate small property charge balance, without payment of foreclosure expenses); Bank of Am., N.A. v. Scott, 271 A.3d 897 (Pa. Super. Ct. 2022) (recognizing equitable defense to foreclosure where lender failed to follow FHA guidelines that allowed heirs to pay off the loan at ninety-five percent of property value).</a:t>
            </a:r>
          </a:p>
        </p:txBody>
      </p:sp>
      <p:sp>
        <p:nvSpPr>
          <p:cNvPr id="7" name="TextBox 6">
            <a:extLst>
              <a:ext uri="{FF2B5EF4-FFF2-40B4-BE49-F238E27FC236}">
                <a16:creationId xmlns:a16="http://schemas.microsoft.com/office/drawing/2014/main" id="{D2DEBE3E-956E-A0F1-53B1-5DD85B349FA7}"/>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120360673@N04/1385623338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607490119"/>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7" name="Straight Connector 16">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17676-9B99-F14A-43ED-731371457AFD}"/>
              </a:ext>
            </a:extLst>
          </p:cNvPr>
          <p:cNvSpPr>
            <a:spLocks noGrp="1"/>
          </p:cNvSpPr>
          <p:nvPr>
            <p:ph type="title"/>
          </p:nvPr>
        </p:nvSpPr>
        <p:spPr>
          <a:xfrm>
            <a:off x="1060232" y="3941205"/>
            <a:ext cx="10071536" cy="929750"/>
          </a:xfrm>
        </p:spPr>
        <p:txBody>
          <a:bodyPr vert="horz" lIns="91440" tIns="45720" rIns="91440" bIns="45720" rtlCol="0" anchor="b">
            <a:normAutofit fontScale="90000"/>
          </a:bodyPr>
          <a:lstStyle/>
          <a:p>
            <a:pPr algn="ctr"/>
            <a:r>
              <a:rPr lang="en-US" b="1" dirty="0">
                <a:latin typeface="Garamond" panose="02020404030301010803" pitchFamily="18" charset="0"/>
              </a:rPr>
              <a:t>Reverse Mortgages: </a:t>
            </a:r>
            <a:r>
              <a:rPr lang="en-US" b="1" dirty="0" err="1">
                <a:latin typeface="Garamond" panose="02020404030301010803" pitchFamily="18" charset="0"/>
              </a:rPr>
              <a:t>Aceleración</a:t>
            </a:r>
            <a:r>
              <a:rPr lang="en-US" b="1" dirty="0">
                <a:latin typeface="Garamond" panose="02020404030301010803" pitchFamily="18" charset="0"/>
              </a:rPr>
              <a:t> y </a:t>
            </a:r>
            <a:r>
              <a:rPr lang="en-US" b="1" dirty="0" err="1">
                <a:latin typeface="Garamond" panose="02020404030301010803" pitchFamily="18" charset="0"/>
              </a:rPr>
              <a:t>madurez</a:t>
            </a:r>
            <a:endParaRPr lang="en-US" b="1" dirty="0">
              <a:latin typeface="Garamond" panose="02020404030301010803" pitchFamily="18" charset="0"/>
            </a:endParaRPr>
          </a:p>
        </p:txBody>
      </p:sp>
      <p:pic>
        <p:nvPicPr>
          <p:cNvPr id="7" name="Content Placeholder 6">
            <a:extLst>
              <a:ext uri="{FF2B5EF4-FFF2-40B4-BE49-F238E27FC236}">
                <a16:creationId xmlns:a16="http://schemas.microsoft.com/office/drawing/2014/main" id="{630B36AE-7B0A-E54D-ADB4-D3D976F2D9D8}"/>
              </a:ext>
            </a:extLst>
          </p:cNvPr>
          <p:cNvPicPr>
            <a:picLocks noGrp="1" noChangeAspect="1"/>
          </p:cNvPicPr>
          <p:nvPr>
            <p:ph idx="1"/>
          </p:nvPr>
        </p:nvPicPr>
        <p:blipFill>
          <a:blip r:embed="rId2"/>
          <a:stretch>
            <a:fillRect/>
          </a:stretch>
        </p:blipFill>
        <p:spPr>
          <a:xfrm>
            <a:off x="897717" y="1594151"/>
            <a:ext cx="5069590" cy="1153332"/>
          </a:xfrm>
          <a:prstGeom prst="rect">
            <a:avLst/>
          </a:prstGeom>
        </p:spPr>
      </p:pic>
      <p:pic>
        <p:nvPicPr>
          <p:cNvPr id="9" name="Picture 8">
            <a:extLst>
              <a:ext uri="{FF2B5EF4-FFF2-40B4-BE49-F238E27FC236}">
                <a16:creationId xmlns:a16="http://schemas.microsoft.com/office/drawing/2014/main" id="{B0DBC0D1-0D3A-350A-25F7-9FBAA89ECD1D}"/>
              </a:ext>
            </a:extLst>
          </p:cNvPr>
          <p:cNvPicPr>
            <a:picLocks noChangeAspect="1"/>
          </p:cNvPicPr>
          <p:nvPr/>
        </p:nvPicPr>
        <p:blipFill>
          <a:blip r:embed="rId3"/>
          <a:stretch>
            <a:fillRect/>
          </a:stretch>
        </p:blipFill>
        <p:spPr>
          <a:xfrm>
            <a:off x="6228507" y="1119669"/>
            <a:ext cx="5065776" cy="2102296"/>
          </a:xfrm>
          <a:prstGeom prst="rect">
            <a:avLst/>
          </a:prstGeom>
        </p:spPr>
      </p:pic>
    </p:spTree>
    <p:extLst>
      <p:ext uri="{BB962C8B-B14F-4D97-AF65-F5344CB8AC3E}">
        <p14:creationId xmlns:p14="http://schemas.microsoft.com/office/powerpoint/2010/main" val="31283903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C93E44-9BC4-55B0-6176-9BB0949FD109}"/>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5" name="Straight Connector 14">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10ED5-EFC7-CAB0-B45B-BB3AD3EA245F}"/>
              </a:ext>
            </a:extLst>
          </p:cNvPr>
          <p:cNvSpPr>
            <a:spLocks noGrp="1"/>
          </p:cNvSpPr>
          <p:nvPr>
            <p:ph type="title"/>
          </p:nvPr>
        </p:nvSpPr>
        <p:spPr>
          <a:xfrm>
            <a:off x="1060232" y="3941205"/>
            <a:ext cx="10071536" cy="929750"/>
          </a:xfrm>
        </p:spPr>
        <p:txBody>
          <a:bodyPr vert="horz" lIns="91440" tIns="45720" rIns="91440" bIns="45720" rtlCol="0" anchor="b">
            <a:normAutofit fontScale="90000"/>
          </a:bodyPr>
          <a:lstStyle/>
          <a:p>
            <a:pPr algn="ctr"/>
            <a:r>
              <a:rPr lang="en-US" b="1" dirty="0">
                <a:latin typeface="Garamond" panose="02020404030301010803" pitchFamily="18" charset="0"/>
              </a:rPr>
              <a:t>Reverse Mortgages: </a:t>
            </a:r>
            <a:r>
              <a:rPr lang="en-US" b="1" dirty="0" err="1">
                <a:latin typeface="Garamond" panose="02020404030301010803" pitchFamily="18" charset="0"/>
              </a:rPr>
              <a:t>Aceleración</a:t>
            </a:r>
            <a:r>
              <a:rPr lang="en-US" b="1" dirty="0">
                <a:latin typeface="Garamond" panose="02020404030301010803" pitchFamily="18" charset="0"/>
              </a:rPr>
              <a:t> y </a:t>
            </a:r>
            <a:r>
              <a:rPr lang="en-US" b="1" dirty="0" err="1">
                <a:latin typeface="Garamond" panose="02020404030301010803" pitchFamily="18" charset="0"/>
              </a:rPr>
              <a:t>madurez</a:t>
            </a:r>
            <a:endParaRPr lang="en-US" b="1" dirty="0">
              <a:latin typeface="Garamond" panose="02020404030301010803" pitchFamily="18" charset="0"/>
            </a:endParaRPr>
          </a:p>
        </p:txBody>
      </p:sp>
      <p:pic>
        <p:nvPicPr>
          <p:cNvPr id="7" name="Content Placeholder 6">
            <a:extLst>
              <a:ext uri="{FF2B5EF4-FFF2-40B4-BE49-F238E27FC236}">
                <a16:creationId xmlns:a16="http://schemas.microsoft.com/office/drawing/2014/main" id="{CC240C02-B596-F583-2E8E-5145329F1149}"/>
              </a:ext>
            </a:extLst>
          </p:cNvPr>
          <p:cNvPicPr>
            <a:picLocks noGrp="1" noChangeAspect="1"/>
          </p:cNvPicPr>
          <p:nvPr>
            <p:ph idx="1"/>
          </p:nvPr>
        </p:nvPicPr>
        <p:blipFill>
          <a:blip r:embed="rId2"/>
          <a:stretch>
            <a:fillRect/>
          </a:stretch>
        </p:blipFill>
        <p:spPr>
          <a:xfrm>
            <a:off x="897717" y="1594151"/>
            <a:ext cx="5069590" cy="1153332"/>
          </a:xfrm>
          <a:prstGeom prst="rect">
            <a:avLst/>
          </a:prstGeom>
        </p:spPr>
      </p:pic>
      <p:pic>
        <p:nvPicPr>
          <p:cNvPr id="4" name="Picture 3">
            <a:extLst>
              <a:ext uri="{FF2B5EF4-FFF2-40B4-BE49-F238E27FC236}">
                <a16:creationId xmlns:a16="http://schemas.microsoft.com/office/drawing/2014/main" id="{5C2DE7E6-8A6A-FFF4-A53D-8DF5E7ADE0B5}"/>
              </a:ext>
            </a:extLst>
          </p:cNvPr>
          <p:cNvPicPr>
            <a:picLocks noChangeAspect="1"/>
          </p:cNvPicPr>
          <p:nvPr/>
        </p:nvPicPr>
        <p:blipFill>
          <a:blip r:embed="rId3"/>
          <a:stretch>
            <a:fillRect/>
          </a:stretch>
        </p:blipFill>
        <p:spPr>
          <a:xfrm>
            <a:off x="6228507" y="1239981"/>
            <a:ext cx="5065776" cy="1861672"/>
          </a:xfrm>
          <a:prstGeom prst="rect">
            <a:avLst/>
          </a:prstGeom>
        </p:spPr>
      </p:pic>
    </p:spTree>
    <p:extLst>
      <p:ext uri="{BB962C8B-B14F-4D97-AF65-F5344CB8AC3E}">
        <p14:creationId xmlns:p14="http://schemas.microsoft.com/office/powerpoint/2010/main" val="3717471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93A21-3D4E-6842-41EB-611271D8187B}"/>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dirty="0">
                <a:solidFill>
                  <a:schemeClr val="tx1"/>
                </a:solidFill>
                <a:latin typeface="Garamond" panose="02020404030301010803" pitchFamily="18" charset="0"/>
              </a:rPr>
              <a:t>Causa de </a:t>
            </a:r>
            <a:r>
              <a:rPr lang="en-US" sz="4800" b="1" kern="1200" dirty="0" err="1">
                <a:solidFill>
                  <a:schemeClr val="tx1"/>
                </a:solidFill>
                <a:latin typeface="Garamond" panose="02020404030301010803" pitchFamily="18" charset="0"/>
              </a:rPr>
              <a:t>aceleración</a:t>
            </a:r>
            <a:endParaRPr lang="en-US" sz="48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E7C860-FAC4-090E-18FA-6C74C4581939}"/>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gn="just"/>
            <a:r>
              <a:rPr lang="en-US" sz="3600" dirty="0">
                <a:latin typeface="Garamond" panose="02020404030301010803" pitchFamily="18" charset="0"/>
              </a:rPr>
              <a:t>Muerte del </a:t>
            </a:r>
            <a:r>
              <a:rPr lang="en-US" sz="3600" dirty="0" err="1">
                <a:latin typeface="Garamond" panose="02020404030301010803" pitchFamily="18" charset="0"/>
              </a:rPr>
              <a:t>deudor</a:t>
            </a:r>
            <a:r>
              <a:rPr lang="en-US" sz="3600" dirty="0">
                <a:latin typeface="Garamond" panose="02020404030301010803" pitchFamily="18" charset="0"/>
              </a:rPr>
              <a:t>.</a:t>
            </a:r>
          </a:p>
          <a:p>
            <a:pPr algn="just"/>
            <a:r>
              <a:rPr lang="en-US" sz="3600" dirty="0" err="1">
                <a:latin typeface="Garamond" panose="02020404030301010803" pitchFamily="18" charset="0"/>
              </a:rPr>
              <a:t>Preguntarse</a:t>
            </a:r>
            <a:r>
              <a:rPr lang="en-US" sz="3600" dirty="0">
                <a:latin typeface="Garamond" panose="02020404030301010803" pitchFamily="18" charset="0"/>
              </a:rPr>
              <a:t>: Si hay un </a:t>
            </a:r>
            <a:r>
              <a:rPr lang="en-US" sz="3600" i="1" dirty="0">
                <a:latin typeface="Garamond" panose="02020404030301010803" pitchFamily="18" charset="0"/>
              </a:rPr>
              <a:t>non-borrowing spouse </a:t>
            </a:r>
            <a:r>
              <a:rPr lang="en-US" sz="3600" dirty="0" err="1">
                <a:latin typeface="Garamond" panose="02020404030301010803" pitchFamily="18" charset="0"/>
              </a:rPr>
              <a:t>ocupando</a:t>
            </a:r>
            <a:r>
              <a:rPr lang="en-US" sz="3600" dirty="0">
                <a:latin typeface="Garamond" panose="02020404030301010803" pitchFamily="18" charset="0"/>
              </a:rPr>
              <a:t> la </a:t>
            </a:r>
            <a:r>
              <a:rPr lang="en-US" sz="3600" dirty="0" err="1">
                <a:latin typeface="Garamond" panose="02020404030301010803" pitchFamily="18" charset="0"/>
              </a:rPr>
              <a:t>propiedad</a:t>
            </a:r>
            <a:r>
              <a:rPr lang="en-US" sz="3600" dirty="0">
                <a:latin typeface="Garamond" panose="02020404030301010803" pitchFamily="18" charset="0"/>
              </a:rPr>
              <a:t>.</a:t>
            </a:r>
          </a:p>
        </p:txBody>
      </p:sp>
      <p:pic>
        <p:nvPicPr>
          <p:cNvPr id="6" name="Content Placeholder 5" descr="Acceleration Vector – University Physics Volume 1">
            <a:extLst>
              <a:ext uri="{FF2B5EF4-FFF2-40B4-BE49-F238E27FC236}">
                <a16:creationId xmlns:a16="http://schemas.microsoft.com/office/drawing/2014/main" id="{6D016032-7DE0-FE83-7826-DE585DAB080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841359"/>
            <a:ext cx="5150277" cy="3000036"/>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317463A-B2AF-DF67-4B3F-EF745633A355}"/>
              </a:ext>
            </a:extLst>
          </p:cNvPr>
          <p:cNvSpPr txBox="1"/>
          <p:nvPr/>
        </p:nvSpPr>
        <p:spPr>
          <a:xfrm>
            <a:off x="8764385" y="5641340"/>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pressbooks.bccampus.ca/universityphysicssandbox/chapter/acceleration-vector/">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992770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4B968-8864-7F9E-9AA1-8C56AC49EBBA}"/>
              </a:ext>
            </a:extLst>
          </p:cNvPr>
          <p:cNvSpPr>
            <a:spLocks noGrp="1"/>
          </p:cNvSpPr>
          <p:nvPr>
            <p:ph type="title"/>
          </p:nvPr>
        </p:nvSpPr>
        <p:spPr>
          <a:xfrm>
            <a:off x="517889" y="4883544"/>
            <a:ext cx="3876086" cy="1556907"/>
          </a:xfrm>
        </p:spPr>
        <p:txBody>
          <a:bodyPr vert="horz" lIns="91440" tIns="45720" rIns="91440" bIns="45720" rtlCol="0" anchor="ctr">
            <a:normAutofit/>
          </a:bodyPr>
          <a:lstStyle/>
          <a:p>
            <a:pPr algn="ctr"/>
            <a:r>
              <a:rPr lang="en-US" sz="3200" b="1" kern="1200" dirty="0">
                <a:solidFill>
                  <a:schemeClr val="tx1"/>
                </a:solidFill>
                <a:latin typeface="Garamond" panose="02020404030301010803" pitchFamily="18" charset="0"/>
              </a:rPr>
              <a:t>No </a:t>
            </a:r>
            <a:r>
              <a:rPr lang="en-US" sz="3200" b="1" kern="1200" dirty="0" err="1">
                <a:solidFill>
                  <a:schemeClr val="tx1"/>
                </a:solidFill>
                <a:latin typeface="Garamond" panose="02020404030301010803" pitchFamily="18" charset="0"/>
              </a:rPr>
              <a:t>ocupación</a:t>
            </a:r>
            <a:endParaRPr lang="en-US" sz="3200" b="1" kern="1200" dirty="0">
              <a:solidFill>
                <a:schemeClr val="tx1"/>
              </a:solidFill>
              <a:latin typeface="Garamond" panose="02020404030301010803" pitchFamily="18" charset="0"/>
            </a:endParaRPr>
          </a:p>
        </p:txBody>
      </p:sp>
      <p:sp>
        <p:nvSpPr>
          <p:cNvPr id="21" name="Rectangle 2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How to Use a Reverse Mortgage to Buy a Second Home">
            <a:extLst>
              <a:ext uri="{FF2B5EF4-FFF2-40B4-BE49-F238E27FC236}">
                <a16:creationId xmlns:a16="http://schemas.microsoft.com/office/drawing/2014/main" id="{4F120FF9-4603-BAE6-B446-FAE8BFEC91FA}"/>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2029141" y="364142"/>
            <a:ext cx="8229772" cy="3867993"/>
          </a:xfrm>
          <a:prstGeom prst="rect">
            <a:avLst/>
          </a:prstGeom>
        </p:spPr>
      </p:pic>
      <p:sp>
        <p:nvSpPr>
          <p:cNvPr id="25" name="Rectangle 2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819EED-5E4F-850E-9E34-1E7202393F2F}"/>
              </a:ext>
            </a:extLst>
          </p:cNvPr>
          <p:cNvSpPr>
            <a:spLocks noGrp="1"/>
          </p:cNvSpPr>
          <p:nvPr>
            <p:ph sz="half" idx="1"/>
          </p:nvPr>
        </p:nvSpPr>
        <p:spPr>
          <a:xfrm>
            <a:off x="5162719" y="4883544"/>
            <a:ext cx="6586915" cy="1556907"/>
          </a:xfrm>
        </p:spPr>
        <p:txBody>
          <a:bodyPr vert="horz" lIns="91440" tIns="45720" rIns="91440" bIns="45720" rtlCol="0" anchor="ctr">
            <a:normAutofit fontScale="92500" lnSpcReduction="10000"/>
          </a:bodyPr>
          <a:lstStyle/>
          <a:p>
            <a:pPr algn="just"/>
            <a:r>
              <a:rPr lang="es-ES_tradnl" sz="1800" noProof="0" dirty="0">
                <a:latin typeface="Garamond" panose="02020404030301010803" pitchFamily="18" charset="0"/>
              </a:rPr>
              <a:t>La falta de ocupación de la vivienda que garantiza un préstamo HECM como residencia principal se considera un </a:t>
            </a:r>
            <a:r>
              <a:rPr lang="es-ES_tradnl" sz="1800" i="1" noProof="0" dirty="0" err="1">
                <a:latin typeface="Garamond" panose="02020404030301010803" pitchFamily="18" charset="0"/>
              </a:rPr>
              <a:t>maturity</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event</a:t>
            </a:r>
            <a:r>
              <a:rPr lang="es-ES_tradnl" sz="1800" noProof="0" dirty="0">
                <a:latin typeface="Garamond" panose="02020404030301010803" pitchFamily="18" charset="0"/>
              </a:rPr>
              <a:t>.</a:t>
            </a:r>
          </a:p>
          <a:p>
            <a:pPr algn="just"/>
            <a:r>
              <a:rPr lang="es-ES_tradnl" sz="1800" noProof="0" dirty="0">
                <a:latin typeface="Garamond" panose="02020404030301010803" pitchFamily="18" charset="0"/>
              </a:rPr>
              <a:t>Anualmente, los </a:t>
            </a:r>
            <a:r>
              <a:rPr lang="es-ES_tradnl" sz="1800" i="1" noProof="0" dirty="0" err="1">
                <a:latin typeface="Garamond" panose="02020404030301010803" pitchFamily="18" charset="0"/>
              </a:rPr>
              <a:t>servicers</a:t>
            </a:r>
            <a:r>
              <a:rPr lang="es-ES_tradnl" sz="1800" noProof="0" dirty="0">
                <a:latin typeface="Garamond" panose="02020404030301010803" pitchFamily="18" charset="0"/>
              </a:rPr>
              <a:t> deben verificar si la propiedad continúa siendo la residencia principal de al menos un prestatario o de un cónyuge elegible no prestatario (</a:t>
            </a:r>
            <a:r>
              <a:rPr lang="es-ES_tradnl" sz="1800" i="1" noProof="0" dirty="0">
                <a:latin typeface="Garamond" panose="02020404030301010803" pitchFamily="18" charset="0"/>
              </a:rPr>
              <a:t>Eligible Non-</a:t>
            </a:r>
            <a:r>
              <a:rPr lang="es-ES_tradnl" sz="1800" i="1" noProof="0" dirty="0" err="1">
                <a:latin typeface="Garamond" panose="02020404030301010803" pitchFamily="18" charset="0"/>
              </a:rPr>
              <a:t>Borrowing</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Spouse</a:t>
            </a:r>
            <a:r>
              <a:rPr lang="es-ES_tradnl" sz="1800" noProof="0" dirty="0">
                <a:latin typeface="Garamond" panose="02020404030301010803" pitchFamily="18" charset="0"/>
              </a:rPr>
              <a:t>). Generalmente, esto se realiza mediante una certificación anual de ocupación, ya sea escrita o verbal.</a:t>
            </a:r>
          </a:p>
        </p:txBody>
      </p:sp>
      <p:sp>
        <p:nvSpPr>
          <p:cNvPr id="10" name="TextBox 9">
            <a:extLst>
              <a:ext uri="{FF2B5EF4-FFF2-40B4-BE49-F238E27FC236}">
                <a16:creationId xmlns:a16="http://schemas.microsoft.com/office/drawing/2014/main" id="{9402078F-39C0-E4B0-65AB-25ABBF5FAD03}"/>
              </a:ext>
            </a:extLst>
          </p:cNvPr>
          <p:cNvSpPr txBox="1"/>
          <p:nvPr/>
        </p:nvSpPr>
        <p:spPr>
          <a:xfrm>
            <a:off x="7648904" y="4032080"/>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activerain.com/blogsview/4898941/how-to-use-a-reverse-mortgage-to-buy-a-second-hom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8038469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0572-C463-C8CC-5E0E-2F70E770B4AE}"/>
              </a:ext>
            </a:extLst>
          </p:cNvPr>
          <p:cNvSpPr>
            <a:spLocks noGrp="1"/>
          </p:cNvSpPr>
          <p:nvPr>
            <p:ph type="title"/>
          </p:nvPr>
        </p:nvSpPr>
        <p:spPr>
          <a:xfrm>
            <a:off x="481013" y="3752849"/>
            <a:ext cx="3290887" cy="2452687"/>
          </a:xfrm>
        </p:spPr>
        <p:txBody>
          <a:bodyPr vert="horz" lIns="91440" tIns="45720" rIns="91440" bIns="45720" rtlCol="0" anchor="ctr">
            <a:normAutofit/>
          </a:bodyPr>
          <a:lstStyle/>
          <a:p>
            <a:pPr algn="ctr"/>
            <a:r>
              <a:rPr lang="en-US" sz="3600" b="1" dirty="0">
                <a:latin typeface="Garamond" panose="02020404030301010803" pitchFamily="18" charset="0"/>
              </a:rPr>
              <a:t>No </a:t>
            </a:r>
            <a:r>
              <a:rPr lang="en-US" sz="3600" b="1" dirty="0" err="1">
                <a:latin typeface="Garamond" panose="02020404030301010803" pitchFamily="18" charset="0"/>
              </a:rPr>
              <a:t>ocupación</a:t>
            </a:r>
            <a:endParaRPr lang="en-US" sz="3600" b="1" dirty="0">
              <a:latin typeface="Garamond" panose="02020404030301010803" pitchFamily="18" charset="0"/>
            </a:endParaRPr>
          </a:p>
        </p:txBody>
      </p:sp>
      <p:pic>
        <p:nvPicPr>
          <p:cNvPr id="6" name="Content Placeholder 5" descr="Understanding Reverse Mortgages: What To Know – Forbes Advisor">
            <a:extLst>
              <a:ext uri="{FF2B5EF4-FFF2-40B4-BE49-F238E27FC236}">
                <a16:creationId xmlns:a16="http://schemas.microsoft.com/office/drawing/2014/main" id="{78D63999-6DC9-053E-1E9A-7360CBBC0E2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28285" b="1784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7C6084F-3366-19A4-47D9-65458B5802A7}"/>
              </a:ext>
            </a:extLst>
          </p:cNvPr>
          <p:cNvSpPr>
            <a:spLocks noGrp="1"/>
          </p:cNvSpPr>
          <p:nvPr>
            <p:ph sz="half" idx="1"/>
          </p:nvPr>
        </p:nvSpPr>
        <p:spPr>
          <a:xfrm>
            <a:off x="4223982" y="3752850"/>
            <a:ext cx="7485413" cy="2452687"/>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puede confiar en dicha certificación, salvo que posea información que razonablemente indique que ésta es falsa.</a:t>
            </a:r>
          </a:p>
          <a:p>
            <a:pPr algn="just"/>
            <a:r>
              <a:rPr lang="es-ES_tradnl" sz="2400" noProof="0" dirty="0">
                <a:latin typeface="Garamond" panose="02020404030301010803" pitchFamily="18" charset="0"/>
              </a:rPr>
              <a:t>El Manual HECM dispone que el acreedor hipotecario:</a:t>
            </a:r>
          </a:p>
          <a:p>
            <a:pPr lvl="1" algn="just"/>
            <a:r>
              <a:rPr lang="es-ES_tradnl" sz="2000" b="1" noProof="0" dirty="0">
                <a:latin typeface="Garamond" panose="02020404030301010803" pitchFamily="18" charset="0"/>
              </a:rPr>
              <a:t>“Debe advertir al prestatario que notifique cualquier ausencia de la propiedad que exceda dos meses para evitar determinaciones de que su residencia principal ha cambiado.”</a:t>
            </a:r>
            <a:endParaRPr lang="es-ES_tradnl" sz="2000" noProof="0" dirty="0">
              <a:latin typeface="Garamond" panose="02020404030301010803" pitchFamily="18" charset="0"/>
            </a:endParaRPr>
          </a:p>
        </p:txBody>
      </p:sp>
    </p:spTree>
    <p:extLst>
      <p:ext uri="{BB962C8B-B14F-4D97-AF65-F5344CB8AC3E}">
        <p14:creationId xmlns:p14="http://schemas.microsoft.com/office/powerpoint/2010/main" val="302670792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1E887-AEC3-1D89-7C3B-772B24B34AD4}"/>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No </a:t>
            </a:r>
            <a:r>
              <a:rPr lang="en-US" sz="4000" b="1" dirty="0" err="1">
                <a:latin typeface="Garamond" panose="02020404030301010803" pitchFamily="18" charset="0"/>
              </a:rPr>
              <a:t>ocupación</a:t>
            </a:r>
            <a:endParaRPr lang="en-US" sz="4000" b="1" dirty="0">
              <a:latin typeface="Garamond" panose="02020404030301010803" pitchFamily="18" charset="0"/>
            </a:endParaRP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EEA916-CB03-25D4-D2F6-65192DB0C91E}"/>
              </a:ext>
            </a:extLst>
          </p:cNvPr>
          <p:cNvSpPr>
            <a:spLocks noGrp="1"/>
          </p:cNvSpPr>
          <p:nvPr>
            <p:ph sz="half" idx="1"/>
          </p:nvPr>
        </p:nvSpPr>
        <p:spPr>
          <a:xfrm>
            <a:off x="590719" y="2330505"/>
            <a:ext cx="4559425" cy="3979585"/>
          </a:xfrm>
        </p:spPr>
        <p:txBody>
          <a:bodyPr vert="horz" lIns="91440" tIns="45720" rIns="91440" bIns="45720" rtlCol="0" anchor="ctr">
            <a:normAutofit lnSpcReduction="10000"/>
          </a:bodyPr>
          <a:lstStyle/>
          <a:p>
            <a:pPr algn="just"/>
            <a:r>
              <a:rPr lang="es-ES_tradnl" sz="2000" noProof="0" dirty="0">
                <a:latin typeface="Garamond" panose="02020404030301010803" pitchFamily="18" charset="0"/>
              </a:rPr>
              <a:t>Antes de declarar una hipoteca inversa vencida y exigible por falta de ocupación, 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debe solicitar y obtener la aprobación de HUD.</a:t>
            </a:r>
          </a:p>
          <a:p>
            <a:pPr algn="just"/>
            <a:r>
              <a:rPr lang="es-ES_tradnl" sz="2000" noProof="0" dirty="0">
                <a:latin typeface="Garamond" panose="02020404030301010803" pitchFamily="18" charset="0"/>
              </a:rPr>
              <a:t>Una vez HUD aprueba la declaración de vencimiento y exigibilidad del préstamo, el acreedor hipotecario debe enviar al prestatario una notificación de repago (</a:t>
            </a:r>
            <a:r>
              <a:rPr lang="es-ES_tradnl" sz="2000" i="1" noProof="0" dirty="0" err="1">
                <a:latin typeface="Garamond" panose="02020404030301010803" pitchFamily="18" charset="0"/>
              </a:rPr>
              <a:t>repayment</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notice</a:t>
            </a:r>
            <a:r>
              <a:rPr lang="es-ES_tradnl" sz="2000" noProof="0" dirty="0">
                <a:latin typeface="Garamond" panose="02020404030301010803" pitchFamily="18" charset="0"/>
              </a:rPr>
              <a:t>) que incluya las alternativas disponibles para subsanar el incumplimiento.</a:t>
            </a:r>
          </a:p>
          <a:p>
            <a:pPr algn="just"/>
            <a:r>
              <a:rPr lang="es-ES_tradnl" sz="2000" noProof="0" dirty="0">
                <a:latin typeface="Garamond" panose="02020404030301010803" pitchFamily="18" charset="0"/>
              </a:rPr>
              <a:t>Específicamente, entre esas alternativas se encuentra la </a:t>
            </a:r>
            <a:r>
              <a:rPr lang="es-ES_tradnl" sz="2000" b="1" noProof="0" dirty="0">
                <a:latin typeface="Garamond" panose="02020404030301010803" pitchFamily="18" charset="0"/>
              </a:rPr>
              <a:t>reocupación de la propiedad</a:t>
            </a:r>
            <a:r>
              <a:rPr lang="es-ES_tradnl" sz="2000" noProof="0" dirty="0">
                <a:latin typeface="Garamond" panose="02020404030301010803" pitchFamily="18" charset="0"/>
              </a:rPr>
              <a:t>.</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bandon House, 1983 | I use to travel that back roads of Vir… | Flickr">
            <a:extLst>
              <a:ext uri="{FF2B5EF4-FFF2-40B4-BE49-F238E27FC236}">
                <a16:creationId xmlns:a16="http://schemas.microsoft.com/office/drawing/2014/main" id="{2C3B5026-1B2D-737A-D506-457ECEF0945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0272" r="8547" b="-2"/>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7A167515-2250-DF21-6489-6E6F846DA1FE}"/>
              </a:ext>
            </a:extLst>
          </p:cNvPr>
          <p:cNvSpPr txBox="1"/>
          <p:nvPr/>
        </p:nvSpPr>
        <p:spPr>
          <a:xfrm>
            <a:off x="9105774" y="5858593"/>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78428166@N00/7625135496/in/photostre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570204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1695C-EB85-29E9-320B-FA987BC0F40C}"/>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dirty="0">
                <a:latin typeface="Garamond" panose="02020404030301010803" pitchFamily="18" charset="0"/>
              </a:rPr>
              <a:t>No </a:t>
            </a:r>
            <a:r>
              <a:rPr lang="en-US" sz="3600" b="1" dirty="0" err="1">
                <a:latin typeface="Garamond" panose="02020404030301010803" pitchFamily="18" charset="0"/>
              </a:rPr>
              <a:t>ocupación</a:t>
            </a:r>
            <a:endParaRPr lang="en-US" sz="3600" b="1" dirty="0">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Kitchen and Residential Design: Changing Your Home When Aging">
            <a:extLst>
              <a:ext uri="{FF2B5EF4-FFF2-40B4-BE49-F238E27FC236}">
                <a16:creationId xmlns:a16="http://schemas.microsoft.com/office/drawing/2014/main" id="{63768A8B-D446-EFD6-1EF0-BCC5E4AC44C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4601" r="5105" b="2"/>
          <a:stretch>
            <a:fillRect/>
          </a:stretch>
        </p:blipFill>
        <p:spPr>
          <a:xfrm>
            <a:off x="576244" y="650494"/>
            <a:ext cx="5628018" cy="5324142"/>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FF980-0ACB-D00C-87AE-2DE2F418D61C}"/>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algn="just"/>
            <a:r>
              <a:rPr lang="en-US" sz="3200" dirty="0">
                <a:latin typeface="Garamond" panose="02020404030301010803" pitchFamily="18" charset="0"/>
              </a:rPr>
              <a:t>Esto </a:t>
            </a:r>
            <a:r>
              <a:rPr lang="en-US" sz="3200" dirty="0" err="1">
                <a:latin typeface="Garamond" panose="02020404030301010803" pitchFamily="18" charset="0"/>
              </a:rPr>
              <a:t>sugiere</a:t>
            </a:r>
            <a:r>
              <a:rPr lang="en-US" sz="3200" dirty="0">
                <a:latin typeface="Garamond" panose="02020404030301010803" pitchFamily="18" charset="0"/>
              </a:rPr>
              <a:t> </a:t>
            </a:r>
            <a:r>
              <a:rPr lang="en-US" sz="3200" dirty="0" err="1">
                <a:latin typeface="Garamond" panose="02020404030301010803" pitchFamily="18" charset="0"/>
              </a:rPr>
              <a:t>que</a:t>
            </a:r>
            <a:r>
              <a:rPr lang="en-US" sz="3200" dirty="0">
                <a:latin typeface="Garamond" panose="02020404030301010803" pitchFamily="18" charset="0"/>
              </a:rPr>
              <a:t> un </a:t>
            </a:r>
            <a:r>
              <a:rPr lang="en-US" sz="3200" dirty="0" err="1">
                <a:latin typeface="Garamond" panose="02020404030301010803" pitchFamily="18" charset="0"/>
              </a:rPr>
              <a:t>incumplimiento</a:t>
            </a:r>
            <a:r>
              <a:rPr lang="en-US" sz="3200" dirty="0">
                <a:latin typeface="Garamond" panose="02020404030301010803" pitchFamily="18" charset="0"/>
              </a:rPr>
              <a:t> </a:t>
            </a:r>
            <a:r>
              <a:rPr lang="en-US" sz="3200" dirty="0" err="1">
                <a:latin typeface="Garamond" panose="02020404030301010803" pitchFamily="18" charset="0"/>
              </a:rPr>
              <a:t>basado</a:t>
            </a:r>
            <a:r>
              <a:rPr lang="en-US" sz="3200" dirty="0">
                <a:latin typeface="Garamond" panose="02020404030301010803" pitchFamily="18" charset="0"/>
              </a:rPr>
              <a:t> </a:t>
            </a:r>
            <a:r>
              <a:rPr lang="en-US" sz="3200" dirty="0" err="1">
                <a:latin typeface="Garamond" panose="02020404030301010803" pitchFamily="18" charset="0"/>
              </a:rPr>
              <a:t>en</a:t>
            </a:r>
            <a:r>
              <a:rPr lang="en-US" sz="3200" dirty="0">
                <a:latin typeface="Garamond" panose="02020404030301010803" pitchFamily="18" charset="0"/>
              </a:rPr>
              <a:t> </a:t>
            </a:r>
            <a:r>
              <a:rPr lang="en-US" sz="3200" dirty="0" err="1">
                <a:latin typeface="Garamond" panose="02020404030301010803" pitchFamily="18" charset="0"/>
              </a:rPr>
              <a:t>falta</a:t>
            </a:r>
            <a:r>
              <a:rPr lang="en-US" sz="3200" dirty="0">
                <a:latin typeface="Garamond" panose="02020404030301010803" pitchFamily="18" charset="0"/>
              </a:rPr>
              <a:t> de </a:t>
            </a:r>
            <a:r>
              <a:rPr lang="en-US" sz="3200" dirty="0" err="1">
                <a:latin typeface="Garamond" panose="02020404030301010803" pitchFamily="18" charset="0"/>
              </a:rPr>
              <a:t>ocupación</a:t>
            </a:r>
            <a:r>
              <a:rPr lang="en-US" sz="3200" dirty="0">
                <a:latin typeface="Garamond" panose="02020404030301010803" pitchFamily="18" charset="0"/>
              </a:rPr>
              <a:t> </a:t>
            </a:r>
            <a:r>
              <a:rPr lang="en-US" sz="3200" dirty="0" err="1">
                <a:latin typeface="Garamond" panose="02020404030301010803" pitchFamily="18" charset="0"/>
              </a:rPr>
              <a:t>constituye</a:t>
            </a:r>
            <a:r>
              <a:rPr lang="en-US" sz="3200" dirty="0">
                <a:latin typeface="Garamond" panose="02020404030301010803" pitchFamily="18" charset="0"/>
              </a:rPr>
              <a:t> un </a:t>
            </a:r>
            <a:r>
              <a:rPr lang="en-US" sz="3200" dirty="0" err="1">
                <a:latin typeface="Garamond" panose="02020404030301010803" pitchFamily="18" charset="0"/>
              </a:rPr>
              <a:t>incumplimiento</a:t>
            </a:r>
            <a:r>
              <a:rPr lang="en-US" sz="3200" dirty="0">
                <a:latin typeface="Garamond" panose="02020404030301010803" pitchFamily="18" charset="0"/>
              </a:rPr>
              <a:t> </a:t>
            </a:r>
            <a:r>
              <a:rPr lang="en-US" sz="3200" dirty="0" err="1">
                <a:latin typeface="Garamond" panose="02020404030301010803" pitchFamily="18" charset="0"/>
              </a:rPr>
              <a:t>subsanable</a:t>
            </a:r>
            <a:r>
              <a:rPr lang="en-US" sz="3200" dirty="0">
                <a:latin typeface="Garamond" panose="02020404030301010803" pitchFamily="18" charset="0"/>
              </a:rPr>
              <a:t> (</a:t>
            </a:r>
            <a:r>
              <a:rPr lang="en-US" sz="3200" i="1" dirty="0">
                <a:latin typeface="Garamond" panose="02020404030301010803" pitchFamily="18" charset="0"/>
              </a:rPr>
              <a:t>curable default</a:t>
            </a:r>
            <a:r>
              <a:rPr lang="en-US" sz="3200" dirty="0">
                <a:latin typeface="Garamond" panose="02020404030301010803" pitchFamily="18" charset="0"/>
              </a:rPr>
              <a:t>). </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B7207EE-92B1-E07F-40A4-FD8B386531FC}"/>
              </a:ext>
            </a:extLst>
          </p:cNvPr>
          <p:cNvSpPr txBox="1"/>
          <p:nvPr/>
        </p:nvSpPr>
        <p:spPr>
          <a:xfrm>
            <a:off x="3594252" y="5774581"/>
            <a:ext cx="261001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kitchenandresidentialdesign.com/2018/12/changing-your-home-when-ag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2143000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AAAEB-B8D1-27C4-E996-28BFC35220D1}"/>
              </a:ext>
            </a:extLst>
          </p:cNvPr>
          <p:cNvSpPr>
            <a:spLocks noGrp="1"/>
          </p:cNvSpPr>
          <p:nvPr>
            <p:ph type="title"/>
          </p:nvPr>
        </p:nvSpPr>
        <p:spPr>
          <a:xfrm>
            <a:off x="793662" y="386930"/>
            <a:ext cx="10066122" cy="1298448"/>
          </a:xfrm>
        </p:spPr>
        <p:txBody>
          <a:bodyPr vert="horz" lIns="91440" tIns="45720" rIns="91440" bIns="45720" rtlCol="0" anchor="b">
            <a:normAutofit fontScale="90000"/>
          </a:bodyPr>
          <a:lstStyle/>
          <a:p>
            <a:pPr algn="ctr"/>
            <a:r>
              <a:rPr lang="en-US" b="1" kern="1200" dirty="0">
                <a:solidFill>
                  <a:schemeClr val="tx1"/>
                </a:solidFill>
                <a:latin typeface="Garamond" panose="02020404030301010803" pitchFamily="18" charset="0"/>
              </a:rPr>
              <a:t>Si el </a:t>
            </a:r>
            <a:r>
              <a:rPr lang="en-US" b="1" kern="1200" dirty="0" err="1">
                <a:solidFill>
                  <a:schemeClr val="tx1"/>
                </a:solidFill>
                <a:latin typeface="Garamond" panose="02020404030301010803" pitchFamily="18" charset="0"/>
              </a:rPr>
              <a:t>problema</a:t>
            </a:r>
            <a:r>
              <a:rPr lang="en-US" b="1" kern="1200" dirty="0">
                <a:solidFill>
                  <a:schemeClr val="tx1"/>
                </a:solidFill>
                <a:latin typeface="Garamond" panose="02020404030301010803" pitchFamily="18" charset="0"/>
              </a:rPr>
              <a:t> es de no </a:t>
            </a:r>
            <a:r>
              <a:rPr lang="en-US" b="1" kern="1200" dirty="0" err="1">
                <a:solidFill>
                  <a:schemeClr val="tx1"/>
                </a:solidFill>
                <a:latin typeface="Garamond" panose="02020404030301010803" pitchFamily="18" charset="0"/>
              </a:rPr>
              <a:t>ocupación</a:t>
            </a:r>
            <a:r>
              <a:rPr lang="en-US" b="1" kern="1200" dirty="0">
                <a:solidFill>
                  <a:schemeClr val="tx1"/>
                </a:solidFill>
                <a:latin typeface="Garamond" panose="02020404030301010803" pitchFamily="18" charset="0"/>
              </a:rPr>
              <a:t>, </a:t>
            </a:r>
            <a:r>
              <a:rPr lang="en-US" b="1" kern="1200" dirty="0" err="1">
                <a:solidFill>
                  <a:schemeClr val="tx1"/>
                </a:solidFill>
                <a:latin typeface="Garamond" panose="02020404030301010803" pitchFamily="18" charset="0"/>
              </a:rPr>
              <a:t>qué</a:t>
            </a:r>
            <a:r>
              <a:rPr lang="en-US" b="1" kern="1200" dirty="0">
                <a:solidFill>
                  <a:schemeClr val="tx1"/>
                </a:solidFill>
                <a:latin typeface="Garamond" panose="02020404030301010803" pitchFamily="18" charset="0"/>
              </a:rPr>
              <a:t> </a:t>
            </a:r>
            <a:r>
              <a:rPr lang="en-US" b="1" kern="1200" dirty="0" err="1">
                <a:solidFill>
                  <a:schemeClr val="tx1"/>
                </a:solidFill>
                <a:latin typeface="Garamond" panose="02020404030301010803" pitchFamily="18" charset="0"/>
              </a:rPr>
              <a:t>pido</a:t>
            </a:r>
            <a:endParaRPr lang="en-US"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445A9E-2554-98FC-B2F8-501FEE72CFD4}"/>
              </a:ext>
            </a:extLst>
          </p:cNvPr>
          <p:cNvSpPr>
            <a:spLocks noGrp="1"/>
          </p:cNvSpPr>
          <p:nvPr>
            <p:ph sz="half" idx="1"/>
          </p:nvPr>
        </p:nvSpPr>
        <p:spPr>
          <a:xfrm>
            <a:off x="793661" y="2599509"/>
            <a:ext cx="4530898" cy="3639450"/>
          </a:xfrm>
        </p:spPr>
        <p:txBody>
          <a:bodyPr vert="horz" lIns="91440" tIns="45720" rIns="91440" bIns="45720" rtlCol="0" anchor="ctr">
            <a:normAutofit lnSpcReduction="10000"/>
          </a:bodyPr>
          <a:lstStyle/>
          <a:p>
            <a:pPr algn="just"/>
            <a:r>
              <a:rPr lang="es-ES_tradnl" sz="1800" noProof="0" dirty="0">
                <a:latin typeface="Garamond" panose="02020404030301010803" pitchFamily="18" charset="0"/>
              </a:rPr>
              <a:t>La solicitud de aprobación enviada a HUD.</a:t>
            </a:r>
          </a:p>
          <a:p>
            <a:pPr algn="just"/>
            <a:r>
              <a:rPr lang="es-ES_tradnl" sz="1800" noProof="0" dirty="0">
                <a:latin typeface="Garamond" panose="02020404030301010803" pitchFamily="18" charset="0"/>
              </a:rPr>
              <a:t>La aprobación emitida por HUD.</a:t>
            </a:r>
          </a:p>
          <a:p>
            <a:pPr algn="just"/>
            <a:r>
              <a:rPr lang="es-ES_tradnl" sz="1800" noProof="0" dirty="0">
                <a:latin typeface="Garamond" panose="02020404030301010803" pitchFamily="18" charset="0"/>
              </a:rPr>
              <a:t>Las certificaciones anuales de ocupación.</a:t>
            </a:r>
          </a:p>
          <a:p>
            <a:pPr algn="just"/>
            <a:r>
              <a:rPr lang="es-ES_tradnl" sz="1800" noProof="0" dirty="0">
                <a:latin typeface="Garamond" panose="02020404030301010803" pitchFamily="18" charset="0"/>
              </a:rPr>
              <a:t>Las comunicaciones entre 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y el prestatario sobre residencia principal. La notificación de repago (</a:t>
            </a:r>
            <a:r>
              <a:rPr lang="es-ES_tradnl" sz="1800" i="1" noProof="0" dirty="0" err="1">
                <a:latin typeface="Garamond" panose="02020404030301010803" pitchFamily="18" charset="0"/>
              </a:rPr>
              <a:t>repayment</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notice</a:t>
            </a:r>
            <a:r>
              <a:rPr lang="es-ES_tradnl" sz="1800" noProof="0" dirty="0">
                <a:latin typeface="Garamond" panose="02020404030301010803" pitchFamily="18" charset="0"/>
              </a:rPr>
              <a:t>).</a:t>
            </a:r>
          </a:p>
          <a:p>
            <a:pPr algn="just"/>
            <a:r>
              <a:rPr lang="es-ES_tradnl" sz="1800" noProof="0" dirty="0">
                <a:latin typeface="Garamond" panose="02020404030301010803" pitchFamily="18" charset="0"/>
              </a:rPr>
              <a:t>La evidencia utilizada por el </a:t>
            </a:r>
            <a:r>
              <a:rPr lang="es-ES_tradnl" sz="1800" i="1" noProof="0" dirty="0" err="1">
                <a:latin typeface="Garamond" panose="02020404030301010803" pitchFamily="18" charset="0"/>
              </a:rPr>
              <a:t>servicer</a:t>
            </a:r>
            <a:r>
              <a:rPr lang="es-ES_tradnl" sz="1800" noProof="0" dirty="0">
                <a:latin typeface="Garamond" panose="02020404030301010803" pitchFamily="18" charset="0"/>
              </a:rPr>
              <a:t> para concluir que la propiedad dejó de ser la residencia principal.</a:t>
            </a:r>
          </a:p>
          <a:p>
            <a:pPr algn="just"/>
            <a:r>
              <a:rPr lang="es-ES_tradnl" sz="1800" noProof="0" dirty="0">
                <a:latin typeface="Garamond" panose="02020404030301010803" pitchFamily="18" charset="0"/>
              </a:rPr>
              <a:t>La notificación que incluya la opción </a:t>
            </a:r>
            <a:r>
              <a:rPr lang="es-ES_tradnl" sz="1800" b="1" noProof="0" dirty="0">
                <a:latin typeface="Garamond" panose="02020404030301010803" pitchFamily="18" charset="0"/>
              </a:rPr>
              <a:t>reocupación de la propiedad </a:t>
            </a:r>
            <a:r>
              <a:rPr lang="es-ES_tradnl" sz="1800" noProof="0" dirty="0">
                <a:latin typeface="Garamond" panose="02020404030301010803" pitchFamily="18" charset="0"/>
              </a:rPr>
              <a:t>para evitar la ejecución.</a:t>
            </a:r>
          </a:p>
        </p:txBody>
      </p:sp>
      <p:pic>
        <p:nvPicPr>
          <p:cNvPr id="6" name="Content Placeholder 5" descr="Old Nursing Home Free Stock Photo - Public Domain Pictures">
            <a:extLst>
              <a:ext uri="{FF2B5EF4-FFF2-40B4-BE49-F238E27FC236}">
                <a16:creationId xmlns:a16="http://schemas.microsoft.com/office/drawing/2014/main" id="{7FAE8AFF-3F36-73A5-60F6-16483BC275C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20716"/>
            <a:ext cx="5150277" cy="3441321"/>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0725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A395D-05AE-D593-1E38-A4C976189D11}"/>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200" b="1" kern="1200" dirty="0" err="1">
                <a:solidFill>
                  <a:schemeClr val="tx1"/>
                </a:solidFill>
                <a:latin typeface="Garamond" panose="02020404030301010803" pitchFamily="18" charset="0"/>
              </a:rPr>
              <a:t>Ejemplo</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Interrogatorio</a:t>
            </a:r>
            <a:endParaRPr lang="en-US" sz="32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Interrogatories - Free of Charge Creative Commons Green Highway sign image">
            <a:extLst>
              <a:ext uri="{FF2B5EF4-FFF2-40B4-BE49-F238E27FC236}">
                <a16:creationId xmlns:a16="http://schemas.microsoft.com/office/drawing/2014/main" id="{4A7C4670-28E9-11A6-7DC8-160327C0D6A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34214"/>
            <a:ext cx="5628018" cy="3756702"/>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10CDA2-207F-CC9D-A6ED-B26D8260B96A}"/>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algn="just"/>
            <a:r>
              <a:rPr lang="es-ES_tradnl" sz="1800" noProof="0" dirty="0">
                <a:latin typeface="Garamond" panose="02020404030301010803" pitchFamily="18" charset="0"/>
              </a:rPr>
              <a:t>Indique cuál fue la razón para declara el reverse </a:t>
            </a:r>
            <a:r>
              <a:rPr lang="es-ES_tradnl" sz="1800" i="1" noProof="0" dirty="0" err="1">
                <a:latin typeface="Garamond" panose="02020404030301010803" pitchFamily="18" charset="0"/>
              </a:rPr>
              <a:t>mortgage</a:t>
            </a:r>
            <a:r>
              <a:rPr lang="es-ES_tradnl" sz="1800" i="1" noProof="0" dirty="0">
                <a:latin typeface="Garamond" panose="02020404030301010803" pitchFamily="18" charset="0"/>
              </a:rPr>
              <a:t> </a:t>
            </a:r>
            <a:r>
              <a:rPr lang="es-ES_tradnl" sz="1800" i="1" noProof="0" dirty="0" err="1">
                <a:latin typeface="Garamond" panose="02020404030301010803" pitchFamily="18" charset="0"/>
              </a:rPr>
              <a:t>due</a:t>
            </a:r>
            <a:r>
              <a:rPr lang="es-ES_tradnl" sz="1800" i="1" noProof="0" dirty="0">
                <a:latin typeface="Garamond" panose="02020404030301010803" pitchFamily="18" charset="0"/>
              </a:rPr>
              <a:t> and </a:t>
            </a:r>
            <a:r>
              <a:rPr lang="es-ES_tradnl" sz="1800" i="1" noProof="0" dirty="0" err="1">
                <a:latin typeface="Garamond" panose="02020404030301010803" pitchFamily="18" charset="0"/>
              </a:rPr>
              <a:t>payable</a:t>
            </a:r>
            <a:r>
              <a:rPr lang="es-ES_tradnl" sz="1800" noProof="0" dirty="0">
                <a:latin typeface="Garamond" panose="02020404030301010803" pitchFamily="18" charset="0"/>
              </a:rPr>
              <a:t>. Sobre ello indique:</a:t>
            </a:r>
          </a:p>
          <a:p>
            <a:pPr marL="514350" algn="just"/>
            <a:r>
              <a:rPr lang="es-ES_tradnl" sz="1800" noProof="0" dirty="0">
                <a:latin typeface="Garamond" panose="02020404030301010803" pitchFamily="18" charset="0"/>
              </a:rPr>
              <a:t>Cuando se enteró del evento de madurez.</a:t>
            </a:r>
          </a:p>
          <a:p>
            <a:pPr marL="514350" algn="just"/>
            <a:r>
              <a:rPr lang="es-ES_tradnl" sz="1800" noProof="0" dirty="0">
                <a:latin typeface="Garamond" panose="02020404030301010803" pitchFamily="18" charset="0"/>
              </a:rPr>
              <a:t> Cómo se enteró del evento de madurez.</a:t>
            </a:r>
          </a:p>
          <a:p>
            <a:pPr marL="514350" algn="just"/>
            <a:r>
              <a:rPr lang="es-ES_tradnl" sz="1800" noProof="0" dirty="0">
                <a:latin typeface="Garamond" panose="02020404030301010803" pitchFamily="18" charset="0"/>
              </a:rPr>
              <a:t>Indique qué remedios le ofreció a la Sra. Mal de Salud para curar o intentar curar el evento de madurez. Provea cualquier evidencia al respecto.</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814870B-3242-2798-E43F-222E5CC2945D}"/>
              </a:ext>
            </a:extLst>
          </p:cNvPr>
          <p:cNvSpPr txBox="1"/>
          <p:nvPr/>
        </p:nvSpPr>
        <p:spPr>
          <a:xfrm>
            <a:off x="3772186" y="4990861"/>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server.org/highway-signs2/i/interrogatori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5449734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E3205-7B12-56E8-2CCD-F51A4C2F102B}"/>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200" b="1" kern="1200" dirty="0" err="1">
                <a:solidFill>
                  <a:schemeClr val="tx1"/>
                </a:solidFill>
                <a:latin typeface="Garamond" panose="02020404030301010803" pitchFamily="18" charset="0"/>
              </a:rPr>
              <a:t>Ejemplo</a:t>
            </a:r>
            <a:r>
              <a:rPr lang="en-US" sz="3200" b="1" kern="1200" dirty="0">
                <a:solidFill>
                  <a:schemeClr val="tx1"/>
                </a:solidFill>
                <a:latin typeface="Garamond" panose="02020404030301010803" pitchFamily="18" charset="0"/>
              </a:rPr>
              <a:t>: </a:t>
            </a:r>
            <a:r>
              <a:rPr lang="en-US" sz="3200" b="1" kern="1200" dirty="0" err="1">
                <a:solidFill>
                  <a:schemeClr val="tx1"/>
                </a:solidFill>
                <a:latin typeface="Garamond" panose="02020404030301010803" pitchFamily="18" charset="0"/>
              </a:rPr>
              <a:t>Producción</a:t>
            </a:r>
            <a:r>
              <a:rPr lang="en-US" sz="3200" b="1" kern="1200" dirty="0">
                <a:solidFill>
                  <a:schemeClr val="tx1"/>
                </a:solidFill>
                <a:latin typeface="Garamond" panose="02020404030301010803" pitchFamily="18" charset="0"/>
              </a:rPr>
              <a:t> de </a:t>
            </a:r>
            <a:r>
              <a:rPr lang="en-US" sz="3200" b="1" kern="1200" dirty="0" err="1">
                <a:solidFill>
                  <a:schemeClr val="tx1"/>
                </a:solidFill>
                <a:latin typeface="Garamond" panose="02020404030301010803" pitchFamily="18" charset="0"/>
              </a:rPr>
              <a:t>documentos</a:t>
            </a:r>
            <a:endParaRPr lang="en-US" sz="3200" b="1" kern="1200" dirty="0">
              <a:solidFill>
                <a:schemeClr val="tx1"/>
              </a:solidFill>
              <a:latin typeface="Garamond" panose="02020404030301010803" pitchFamily="18" charset="0"/>
            </a:endParaRP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Evidence Based - Free of Charge Creative Commons Chalkboard image">
            <a:extLst>
              <a:ext uri="{FF2B5EF4-FFF2-40B4-BE49-F238E27FC236}">
                <a16:creationId xmlns:a16="http://schemas.microsoft.com/office/drawing/2014/main" id="{EF7241C4-89AA-D0DE-968A-6C6CB8C0B865}"/>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62354"/>
            <a:ext cx="5628018" cy="3700421"/>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1881B2-9C77-459A-31A0-D066DBBA0C87}"/>
              </a:ext>
            </a:extLst>
          </p:cNvPr>
          <p:cNvSpPr>
            <a:spLocks noGrp="1"/>
          </p:cNvSpPr>
          <p:nvPr>
            <p:ph sz="half" idx="1"/>
          </p:nvPr>
        </p:nvSpPr>
        <p:spPr>
          <a:xfrm>
            <a:off x="7239012" y="2031101"/>
            <a:ext cx="4282984" cy="3511943"/>
          </a:xfrm>
        </p:spPr>
        <p:txBody>
          <a:bodyPr vert="horz" lIns="91440" tIns="45720" rIns="91440" bIns="45720" rtlCol="0" anchor="ctr">
            <a:noAutofit/>
          </a:bodyPr>
          <a:lstStyle/>
          <a:p>
            <a:pPr marL="514350" algn="just"/>
            <a:r>
              <a:rPr lang="es-ES_tradnl" sz="2000" noProof="0" dirty="0">
                <a:latin typeface="Garamond" panose="02020404030301010803" pitchFamily="18" charset="0"/>
              </a:rPr>
              <a:t>Provea copia en formato digital PDF de la notificación a HUD y la aprobación de HUD declarando el préstamo como “</a:t>
            </a:r>
            <a:r>
              <a:rPr lang="es-ES_tradnl" sz="2000" i="1" noProof="0" dirty="0" err="1">
                <a:latin typeface="Garamond" panose="02020404030301010803" pitchFamily="18" charset="0"/>
              </a:rPr>
              <a:t>due</a:t>
            </a:r>
            <a:r>
              <a:rPr lang="es-ES_tradnl" sz="2000" i="1" noProof="0" dirty="0">
                <a:latin typeface="Garamond" panose="02020404030301010803" pitchFamily="18" charset="0"/>
              </a:rPr>
              <a:t> and </a:t>
            </a:r>
            <a:r>
              <a:rPr lang="es-ES_tradnl" sz="2000" i="1" noProof="0" dirty="0" err="1">
                <a:latin typeface="Garamond" panose="02020404030301010803" pitchFamily="18" charset="0"/>
              </a:rPr>
              <a:t>payable</a:t>
            </a:r>
            <a:r>
              <a:rPr lang="es-ES_tradnl" sz="2000" noProof="0" dirty="0">
                <a:latin typeface="Garamond" panose="02020404030301010803" pitchFamily="18" charset="0"/>
              </a:rPr>
              <a:t>” para llevar a cabo el proceso de ejecución de hipoteca.</a:t>
            </a:r>
          </a:p>
          <a:p>
            <a:pPr marL="514350" algn="just"/>
            <a:r>
              <a:rPr lang="es-ES_tradnl" sz="2000" noProof="0" dirty="0">
                <a:latin typeface="Garamond" panose="02020404030301010803" pitchFamily="18" charset="0"/>
              </a:rPr>
              <a:t>Provea copia en formato digital PDF de todas las solicitudes de certificación de ocupación hechas a la Sra. Mal de Salud.</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EE4FD5F-3224-09E0-8042-F091FEDA5503}"/>
              </a:ext>
            </a:extLst>
          </p:cNvPr>
          <p:cNvSpPr txBox="1"/>
          <p:nvPr/>
        </p:nvSpPr>
        <p:spPr>
          <a:xfrm>
            <a:off x="3772186" y="4962720"/>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chalkboard/e/evidence-based.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3686516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D391B-D013-F7C8-DB8D-C903D69273ED}"/>
              </a:ext>
            </a:extLst>
          </p:cNvPr>
          <p:cNvSpPr>
            <a:spLocks noGrp="1"/>
          </p:cNvSpPr>
          <p:nvPr>
            <p:ph type="title"/>
          </p:nvPr>
        </p:nvSpPr>
        <p:spPr>
          <a:xfrm>
            <a:off x="7239014" y="525982"/>
            <a:ext cx="4282983" cy="1200361"/>
          </a:xfrm>
        </p:spPr>
        <p:txBody>
          <a:bodyPr vert="horz" lIns="91440" tIns="45720" rIns="91440" bIns="45720" rtlCol="0" anchor="b">
            <a:normAutofit fontScale="90000"/>
          </a:bodyPr>
          <a:lstStyle/>
          <a:p>
            <a:pPr algn="ctr"/>
            <a:r>
              <a:rPr lang="es-ES_tradnl" sz="3600" b="1" noProof="0" dirty="0">
                <a:latin typeface="Garamond" panose="02020404030301010803" pitchFamily="18" charset="0"/>
              </a:rPr>
              <a:t>Ejemplo: Producción de documentos</a:t>
            </a: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Reverse mortgage pros and cons experts say to know in today's economy ...">
            <a:extLst>
              <a:ext uri="{FF2B5EF4-FFF2-40B4-BE49-F238E27FC236}">
                <a16:creationId xmlns:a16="http://schemas.microsoft.com/office/drawing/2014/main" id="{E4685065-5ABB-D572-B337-3A074A77A9F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3011" r="16695" b="2"/>
          <a:stretch>
            <a:fillRect/>
          </a:stretch>
        </p:blipFill>
        <p:spPr>
          <a:xfrm>
            <a:off x="576244" y="650494"/>
            <a:ext cx="5628018"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644C47-09B1-185A-E5FF-82773BB0BF68}"/>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20000"/>
          </a:bodyPr>
          <a:lstStyle/>
          <a:p>
            <a:pPr algn="just"/>
            <a:r>
              <a:rPr lang="es-ES_tradnl" noProof="0" dirty="0">
                <a:latin typeface="Garamond" panose="02020404030301010803" pitchFamily="18" charset="0"/>
              </a:rPr>
              <a:t>Provea copia en formato digital PDF de todas las certificaciones de ocupación contestadas por la Sra. Mal de Salud.</a:t>
            </a:r>
          </a:p>
          <a:p>
            <a:pPr algn="just"/>
            <a:r>
              <a:rPr lang="es-ES_tradnl" noProof="0" dirty="0">
                <a:latin typeface="Garamond" panose="02020404030301010803" pitchFamily="18" charset="0"/>
              </a:rPr>
              <a:t>Provea cualquier documento en formato digital PDF que le haya hecho pensar al Banco Mala Fe que la certificación de la Sra. Mal de Salud era falsa.</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5385293"/>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908BF-26E6-B36D-4EF0-255EB1E0D0AA}"/>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700" b="1" dirty="0" err="1">
                <a:latin typeface="Garamond" panose="02020404030301010803" pitchFamily="18" charset="0"/>
              </a:rPr>
              <a:t>Ejemplo</a:t>
            </a:r>
            <a:r>
              <a:rPr lang="en-US" sz="3700" b="1" dirty="0">
                <a:latin typeface="Garamond" panose="02020404030301010803" pitchFamily="18" charset="0"/>
              </a:rPr>
              <a:t>: </a:t>
            </a:r>
            <a:r>
              <a:rPr lang="en-US" sz="3700" b="1" dirty="0" err="1">
                <a:latin typeface="Garamond" panose="02020404030301010803" pitchFamily="18" charset="0"/>
              </a:rPr>
              <a:t>Producción</a:t>
            </a:r>
            <a:r>
              <a:rPr lang="en-US" sz="3700" b="1" dirty="0">
                <a:latin typeface="Garamond" panose="02020404030301010803" pitchFamily="18" charset="0"/>
              </a:rPr>
              <a:t> de </a:t>
            </a:r>
            <a:r>
              <a:rPr lang="en-US" sz="3700" b="1" dirty="0" err="1">
                <a:latin typeface="Garamond" panose="02020404030301010803" pitchFamily="18" charset="0"/>
              </a:rPr>
              <a:t>documentos</a:t>
            </a:r>
            <a:endParaRPr lang="en-US" sz="3700" b="1" dirty="0">
              <a:latin typeface="Garamond" panose="02020404030301010803"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362A17-3636-9116-828B-A16844D4AA45}"/>
              </a:ext>
            </a:extLst>
          </p:cNvPr>
          <p:cNvSpPr>
            <a:spLocks noGrp="1"/>
          </p:cNvSpPr>
          <p:nvPr>
            <p:ph sz="half" idx="1"/>
          </p:nvPr>
        </p:nvSpPr>
        <p:spPr>
          <a:xfrm>
            <a:off x="590719" y="2330505"/>
            <a:ext cx="4559425" cy="3979585"/>
          </a:xfrm>
        </p:spPr>
        <p:txBody>
          <a:bodyPr vert="horz" lIns="91440" tIns="45720" rIns="91440" bIns="45720" rtlCol="0" anchor="ctr">
            <a:noAutofit/>
          </a:bodyPr>
          <a:lstStyle/>
          <a:p>
            <a:pPr marL="514350" algn="just"/>
            <a:r>
              <a:rPr lang="es-ES_tradnl" sz="1800" noProof="0" dirty="0">
                <a:latin typeface="Garamond" panose="02020404030301010803" pitchFamily="18" charset="0"/>
              </a:rPr>
              <a:t>Provea cualquier documento en formato digital PDF que esté en su poder que les indicare que la Sra. Mal de Salud lleva fuera de la propiedad doce (12) meses o más y que no era posible que ella reocupara en los próximos dos (2) meses.</a:t>
            </a:r>
          </a:p>
          <a:p>
            <a:pPr marL="514350" algn="just"/>
            <a:r>
              <a:rPr lang="es-ES_tradnl" sz="1800" noProof="0" dirty="0">
                <a:latin typeface="Garamond" panose="02020404030301010803" pitchFamily="18" charset="0"/>
              </a:rPr>
              <a:t>Provea cualquier documento en formato digital PDF informándole a la Sra. Mal de Salud del evento de madurez del préstamo por falta de ocupación y concediéndole oportunidad de curar el evento.</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Grandmother Image Free Photo PNG Transparent HQ PNG Download | FreePNGimg">
            <a:extLst>
              <a:ext uri="{FF2B5EF4-FFF2-40B4-BE49-F238E27FC236}">
                <a16:creationId xmlns:a16="http://schemas.microsoft.com/office/drawing/2014/main" id="{2715E171-C8F9-AE16-C1A5-1228B597963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b="30689"/>
          <a:stretch>
            <a:fillRect/>
          </a:stretch>
        </p:blipFill>
        <p:spPr>
          <a:xfrm>
            <a:off x="5977788" y="799352"/>
            <a:ext cx="5425410" cy="5259296"/>
          </a:xfrm>
          <a:prstGeom prst="rect">
            <a:avLst/>
          </a:prstGeom>
        </p:spPr>
      </p:pic>
      <p:sp>
        <p:nvSpPr>
          <p:cNvPr id="7" name="TextBox 6">
            <a:extLst>
              <a:ext uri="{FF2B5EF4-FFF2-40B4-BE49-F238E27FC236}">
                <a16:creationId xmlns:a16="http://schemas.microsoft.com/office/drawing/2014/main" id="{B7ED482D-CF28-665C-4886-C2C4238DFE09}"/>
              </a:ext>
            </a:extLst>
          </p:cNvPr>
          <p:cNvSpPr txBox="1"/>
          <p:nvPr/>
        </p:nvSpPr>
        <p:spPr>
          <a:xfrm>
            <a:off x="8948680" y="5858593"/>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freepngimg.com/png/53796-grandmother-image-free-photo-p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232989157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F8679-1D20-13C0-B853-824FB6572425}"/>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kern="1200" dirty="0">
                <a:solidFill>
                  <a:schemeClr val="tx1"/>
                </a:solidFill>
                <a:latin typeface="Garamond" panose="02020404030301010803" pitchFamily="18" charset="0"/>
              </a:rPr>
              <a:t>Reverse mortgage</a:t>
            </a: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HUD Releases 2026 Income Limits, With Average Annual Increase of 3.4% ...">
            <a:extLst>
              <a:ext uri="{FF2B5EF4-FFF2-40B4-BE49-F238E27FC236}">
                <a16:creationId xmlns:a16="http://schemas.microsoft.com/office/drawing/2014/main" id="{664A273C-2216-5A32-BAAB-83AB9DCEB0C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41249"/>
            <a:ext cx="5628018" cy="3742631"/>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42B59E-C013-8932-2316-405965F3D2BD}"/>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algn="just"/>
            <a:r>
              <a:rPr lang="es-ES_tradnl" sz="2000" noProof="0" dirty="0">
                <a:latin typeface="Garamond" panose="02020404030301010803" pitchFamily="18" charset="0"/>
              </a:rPr>
              <a:t>Siempre pedir que se provea copia en formato digital PDF de la notificación a HUD y la aprobación de HUD declarando el préstamo como “</a:t>
            </a:r>
            <a:r>
              <a:rPr lang="es-ES_tradnl" sz="2000" i="1" noProof="0" dirty="0" err="1">
                <a:latin typeface="Garamond" panose="02020404030301010803" pitchFamily="18" charset="0"/>
              </a:rPr>
              <a:t>due</a:t>
            </a:r>
            <a:r>
              <a:rPr lang="es-ES_tradnl" sz="2000" i="1" noProof="0" dirty="0">
                <a:latin typeface="Garamond" panose="02020404030301010803" pitchFamily="18" charset="0"/>
              </a:rPr>
              <a:t> and </a:t>
            </a:r>
            <a:r>
              <a:rPr lang="es-ES_tradnl" sz="2000" i="1" noProof="0" dirty="0" err="1">
                <a:latin typeface="Garamond" panose="02020404030301010803" pitchFamily="18" charset="0"/>
              </a:rPr>
              <a:t>payable</a:t>
            </a:r>
            <a:r>
              <a:rPr lang="es-ES_tradnl" sz="2000" noProof="0" dirty="0">
                <a:latin typeface="Garamond" panose="02020404030301010803" pitchFamily="18" charset="0"/>
              </a:rPr>
              <a:t>” para llevar a cabo el proceso de ejecución de hipoteca. 24 C.F.R. § 206.125(a). (Véase: </a:t>
            </a:r>
            <a:r>
              <a:rPr lang="es-ES_tradnl" sz="2000" i="1" noProof="0" dirty="0" err="1">
                <a:latin typeface="Garamond" panose="02020404030301010803" pitchFamily="18" charset="0"/>
              </a:rPr>
              <a:t>Onewest</a:t>
            </a:r>
            <a:r>
              <a:rPr lang="es-ES_tradnl" sz="2000" i="1" noProof="0" dirty="0">
                <a:latin typeface="Garamond" panose="02020404030301010803" pitchFamily="18" charset="0"/>
              </a:rPr>
              <a:t> Bank v. Smith, 22 N.Y.S.3d 674 (N.Y. App. Div. 2016</a:t>
            </a:r>
            <a:r>
              <a:rPr lang="es-ES_tradnl" sz="2000" noProof="0" dirty="0">
                <a:latin typeface="Garamond" panose="02020404030301010803" pitchFamily="18" charset="0"/>
              </a:rPr>
              <a:t>) (</a:t>
            </a:r>
            <a:r>
              <a:rPr lang="es-ES_tradnl" sz="2000" i="1" noProof="0" dirty="0" err="1">
                <a:latin typeface="Garamond" panose="02020404030301010803" pitchFamily="18" charset="0"/>
              </a:rPr>
              <a:t>approval</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of</a:t>
            </a:r>
            <a:r>
              <a:rPr lang="es-ES_tradnl" sz="2000" i="1" noProof="0" dirty="0">
                <a:latin typeface="Garamond" panose="02020404030301010803" pitchFamily="18" charset="0"/>
              </a:rPr>
              <a:t> HUD, as </a:t>
            </a:r>
            <a:r>
              <a:rPr lang="es-ES_tradnl" sz="2000" i="1" noProof="0" dirty="0" err="1">
                <a:latin typeface="Garamond" panose="02020404030301010803" pitchFamily="18" charset="0"/>
              </a:rPr>
              <a:t>required</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by</a:t>
            </a:r>
            <a:r>
              <a:rPr lang="es-ES_tradnl" sz="2000" i="1" noProof="0" dirty="0">
                <a:latin typeface="Garamond" panose="02020404030301010803" pitchFamily="18" charset="0"/>
              </a:rPr>
              <a:t> loan </a:t>
            </a:r>
            <a:r>
              <a:rPr lang="es-ES_tradnl" sz="2000" i="1" noProof="0" dirty="0" err="1">
                <a:latin typeface="Garamond" panose="02020404030301010803" pitchFamily="18" charset="0"/>
              </a:rPr>
              <a:t>document</a:t>
            </a:r>
            <a:r>
              <a:rPr lang="es-ES_tradnl" sz="2000" i="1" noProof="0" dirty="0">
                <a:latin typeface="Garamond" panose="02020404030301010803" pitchFamily="18" charset="0"/>
              </a:rPr>
              <a:t>, a </a:t>
            </a:r>
            <a:r>
              <a:rPr lang="es-ES_tradnl" sz="2000" i="1" noProof="0" dirty="0" err="1">
                <a:latin typeface="Garamond" panose="02020404030301010803" pitchFamily="18" charset="0"/>
              </a:rPr>
              <a:t>condition</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precedent</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to</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acceleration</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of</a:t>
            </a:r>
            <a:r>
              <a:rPr lang="es-ES_tradnl" sz="2000" i="1" noProof="0" dirty="0">
                <a:latin typeface="Garamond" panose="02020404030301010803" pitchFamily="18" charset="0"/>
              </a:rPr>
              <a:t> loan</a:t>
            </a:r>
            <a:r>
              <a:rPr lang="es-ES_tradnl" sz="2000" noProof="0" dirty="0">
                <a:latin typeface="Garamond" panose="02020404030301010803" pitchFamily="18" charset="0"/>
              </a:rPr>
              <a:t>).</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03676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301E78-1D21-86BD-A4D9-E3FCB4DD360A}"/>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b="1" kern="1200" dirty="0">
                <a:solidFill>
                  <a:schemeClr val="tx1"/>
                </a:solidFill>
                <a:latin typeface="Garamond" panose="02020404030301010803" pitchFamily="18" charset="0"/>
              </a:rPr>
              <a:t>Ojo: </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Rating for Annabelle: Creation | Reel Scary">
            <a:extLst>
              <a:ext uri="{FF2B5EF4-FFF2-40B4-BE49-F238E27FC236}">
                <a16:creationId xmlns:a16="http://schemas.microsoft.com/office/drawing/2014/main" id="{9490A897-AF53-37C8-4767-C973E0441E0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D08E8B2-ABDF-1384-02F8-14404143D5F6}"/>
              </a:ext>
            </a:extLst>
          </p:cNvPr>
          <p:cNvSpPr>
            <a:spLocks noGrp="1"/>
          </p:cNvSpPr>
          <p:nvPr>
            <p:ph sz="half" idx="1"/>
          </p:nvPr>
        </p:nvSpPr>
        <p:spPr>
          <a:xfrm>
            <a:off x="5894962" y="1984443"/>
            <a:ext cx="5458838" cy="4192520"/>
          </a:xfrm>
        </p:spPr>
        <p:txBody>
          <a:bodyPr vert="horz" lIns="91440" tIns="45720" rIns="91440" bIns="45720" rtlCol="0">
            <a:normAutofit/>
          </a:bodyPr>
          <a:lstStyle/>
          <a:p>
            <a:pPr algn="just"/>
            <a:r>
              <a:rPr lang="en-US" dirty="0">
                <a:latin typeface="Garamond" panose="02020404030301010803" pitchFamily="18" charset="0"/>
              </a:rPr>
              <a:t>La 24 C.F.R. § 206.125(a) </a:t>
            </a:r>
            <a:r>
              <a:rPr lang="en-US" dirty="0" err="1">
                <a:latin typeface="Garamond" panose="02020404030301010803" pitchFamily="18" charset="0"/>
              </a:rPr>
              <a:t>que</a:t>
            </a:r>
            <a:r>
              <a:rPr lang="en-US" dirty="0">
                <a:latin typeface="Garamond" panose="02020404030301010803" pitchFamily="18" charset="0"/>
              </a:rPr>
              <a:t> </a:t>
            </a:r>
            <a:r>
              <a:rPr lang="en-US" dirty="0" err="1">
                <a:latin typeface="Garamond" panose="02020404030301010803" pitchFamily="18" charset="0"/>
              </a:rPr>
              <a:t>requiere</a:t>
            </a:r>
            <a:r>
              <a:rPr lang="en-US" dirty="0">
                <a:latin typeface="Garamond" panose="02020404030301010803" pitchFamily="18" charset="0"/>
              </a:rPr>
              <a:t> la </a:t>
            </a:r>
            <a:r>
              <a:rPr lang="en-US" dirty="0" err="1">
                <a:latin typeface="Garamond" panose="02020404030301010803" pitchFamily="18" charset="0"/>
              </a:rPr>
              <a:t>notificación</a:t>
            </a:r>
            <a:r>
              <a:rPr lang="en-US" dirty="0">
                <a:latin typeface="Garamond" panose="02020404030301010803" pitchFamily="18" charset="0"/>
              </a:rPr>
              <a:t> a HUD y la </a:t>
            </a:r>
            <a:r>
              <a:rPr lang="en-US" dirty="0" err="1">
                <a:latin typeface="Garamond" panose="02020404030301010803" pitchFamily="18" charset="0"/>
              </a:rPr>
              <a:t>aprobación</a:t>
            </a:r>
            <a:r>
              <a:rPr lang="en-US" dirty="0">
                <a:latin typeface="Garamond" panose="02020404030301010803" pitchFamily="18" charset="0"/>
              </a:rPr>
              <a:t> de HUD </a:t>
            </a:r>
            <a:r>
              <a:rPr lang="en-US" dirty="0" err="1">
                <a:latin typeface="Garamond" panose="02020404030301010803" pitchFamily="18" charset="0"/>
              </a:rPr>
              <a:t>declarando</a:t>
            </a:r>
            <a:r>
              <a:rPr lang="en-US" dirty="0">
                <a:latin typeface="Garamond" panose="02020404030301010803" pitchFamily="18" charset="0"/>
              </a:rPr>
              <a:t> el </a:t>
            </a:r>
            <a:r>
              <a:rPr lang="en-US" dirty="0" err="1">
                <a:latin typeface="Garamond" panose="02020404030301010803" pitchFamily="18" charset="0"/>
              </a:rPr>
              <a:t>préstamo</a:t>
            </a:r>
            <a:r>
              <a:rPr lang="en-US" dirty="0">
                <a:latin typeface="Garamond" panose="02020404030301010803" pitchFamily="18" charset="0"/>
              </a:rPr>
              <a:t> </a:t>
            </a:r>
            <a:r>
              <a:rPr lang="en-US" dirty="0" err="1">
                <a:latin typeface="Garamond" panose="02020404030301010803" pitchFamily="18" charset="0"/>
              </a:rPr>
              <a:t>como</a:t>
            </a:r>
            <a:r>
              <a:rPr lang="en-US" dirty="0">
                <a:latin typeface="Garamond" panose="02020404030301010803" pitchFamily="18" charset="0"/>
              </a:rPr>
              <a:t> “</a:t>
            </a:r>
            <a:r>
              <a:rPr lang="en-US" i="1" dirty="0">
                <a:latin typeface="Garamond" panose="02020404030301010803" pitchFamily="18" charset="0"/>
              </a:rPr>
              <a:t>due and payable</a:t>
            </a:r>
            <a:r>
              <a:rPr lang="en-US" dirty="0">
                <a:latin typeface="Garamond" panose="02020404030301010803" pitchFamily="18" charset="0"/>
              </a:rPr>
              <a:t>” no </a:t>
            </a:r>
            <a:r>
              <a:rPr lang="en-US" dirty="0" err="1">
                <a:latin typeface="Garamond" panose="02020404030301010803" pitchFamily="18" charset="0"/>
              </a:rPr>
              <a:t>aplica</a:t>
            </a:r>
            <a:r>
              <a:rPr lang="en-US" dirty="0">
                <a:latin typeface="Garamond" panose="02020404030301010803" pitchFamily="18" charset="0"/>
              </a:rPr>
              <a:t> </a:t>
            </a:r>
            <a:r>
              <a:rPr lang="en-US" dirty="0" err="1">
                <a:latin typeface="Garamond" panose="02020404030301010803" pitchFamily="18" charset="0"/>
              </a:rPr>
              <a:t>cuando</a:t>
            </a:r>
            <a:r>
              <a:rPr lang="en-US" dirty="0">
                <a:latin typeface="Garamond" panose="02020404030301010803" pitchFamily="18" charset="0"/>
              </a:rPr>
              <a:t> </a:t>
            </a:r>
            <a:r>
              <a:rPr lang="en-US" dirty="0" err="1">
                <a:latin typeface="Garamond" panose="02020404030301010803" pitchFamily="18" charset="0"/>
              </a:rPr>
              <a:t>todos</a:t>
            </a:r>
            <a:r>
              <a:rPr lang="en-US" dirty="0">
                <a:latin typeface="Garamond" panose="02020404030301010803" pitchFamily="18" charset="0"/>
              </a:rPr>
              <a:t> </a:t>
            </a:r>
            <a:r>
              <a:rPr lang="en-US" dirty="0" err="1">
                <a:latin typeface="Garamond" panose="02020404030301010803" pitchFamily="18" charset="0"/>
              </a:rPr>
              <a:t>los</a:t>
            </a:r>
            <a:r>
              <a:rPr lang="en-US" dirty="0">
                <a:latin typeface="Garamond" panose="02020404030301010803" pitchFamily="18" charset="0"/>
              </a:rPr>
              <a:t> </a:t>
            </a:r>
            <a:r>
              <a:rPr lang="en-US" dirty="0" err="1">
                <a:latin typeface="Garamond" panose="02020404030301010803" pitchFamily="18" charset="0"/>
              </a:rPr>
              <a:t>firmantes</a:t>
            </a:r>
            <a:r>
              <a:rPr lang="en-US" dirty="0">
                <a:latin typeface="Garamond" panose="02020404030301010803" pitchFamily="18" charset="0"/>
              </a:rPr>
              <a:t> del reverse </a:t>
            </a:r>
            <a:r>
              <a:rPr lang="en-US" dirty="0" err="1">
                <a:latin typeface="Garamond" panose="02020404030301010803" pitchFamily="18" charset="0"/>
              </a:rPr>
              <a:t>fallecen</a:t>
            </a:r>
            <a:r>
              <a:rPr lang="en-US" dirty="0">
                <a:latin typeface="Garamond" panose="02020404030301010803" pitchFamily="18" charset="0"/>
              </a:rPr>
              <a:t>.</a:t>
            </a:r>
          </a:p>
          <a:p>
            <a:pPr algn="just"/>
            <a:r>
              <a:rPr lang="en-US" dirty="0" err="1">
                <a:latin typeface="Garamond" panose="02020404030301010803" pitchFamily="18" charset="0"/>
              </a:rPr>
              <a:t>Véase</a:t>
            </a:r>
            <a:r>
              <a:rPr lang="en-US" dirty="0">
                <a:latin typeface="Garamond" panose="02020404030301010803" pitchFamily="18" charset="0"/>
              </a:rPr>
              <a:t> 24 C.F.R. §206.27(c)(2)(</a:t>
            </a:r>
            <a:r>
              <a:rPr lang="en-US" dirty="0" err="1">
                <a:latin typeface="Garamond" panose="02020404030301010803" pitchFamily="18" charset="0"/>
              </a:rPr>
              <a:t>i</a:t>
            </a:r>
            <a:r>
              <a:rPr lang="en-US" dirty="0">
                <a:latin typeface="Garamond" panose="02020404030301010803" pitchFamily="18" charset="0"/>
              </a:rPr>
              <a:t>) “[t]he property ceases to be the principal residence of a borrower for reasons other than death…”.</a:t>
            </a:r>
          </a:p>
        </p:txBody>
      </p:sp>
      <p:sp>
        <p:nvSpPr>
          <p:cNvPr id="7" name="TextBox 6">
            <a:extLst>
              <a:ext uri="{FF2B5EF4-FFF2-40B4-BE49-F238E27FC236}">
                <a16:creationId xmlns:a16="http://schemas.microsoft.com/office/drawing/2014/main" id="{B0B19C94-7EAA-826D-A3D3-6AD6557AD6C5}"/>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reelscary.com/movies/annabelle-crea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284681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489A3-BE2B-85ED-C246-719B996C8581}"/>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kern="1200" dirty="0" err="1">
                <a:solidFill>
                  <a:schemeClr val="tx1"/>
                </a:solidFill>
                <a:latin typeface="Garamond" panose="02020404030301010803" pitchFamily="18" charset="0"/>
              </a:rPr>
              <a:t>Incumplimiento</a:t>
            </a:r>
            <a:r>
              <a:rPr lang="en-US" sz="3600" b="1" kern="1200" dirty="0">
                <a:solidFill>
                  <a:schemeClr val="tx1"/>
                </a:solidFill>
                <a:latin typeface="Garamond" panose="02020404030301010803" pitchFamily="18" charset="0"/>
              </a:rPr>
              <a:t> con </a:t>
            </a:r>
            <a:r>
              <a:rPr lang="en-US" sz="3600" b="1" kern="1200" dirty="0" err="1">
                <a:solidFill>
                  <a:schemeClr val="tx1"/>
                </a:solidFill>
                <a:latin typeface="Garamond" panose="02020404030301010803" pitchFamily="18" charset="0"/>
              </a:rPr>
              <a:t>pagos</a:t>
            </a:r>
            <a:endParaRPr lang="en-US" sz="36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Payment Images | Free Photos, HD Backgrounds, PNGs, Vectors &amp; Mockups ...">
            <a:extLst>
              <a:ext uri="{FF2B5EF4-FFF2-40B4-BE49-F238E27FC236}">
                <a16:creationId xmlns:a16="http://schemas.microsoft.com/office/drawing/2014/main" id="{86A37252-CCD1-B1C8-11A9-E31BC5997835}"/>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34214"/>
            <a:ext cx="5628018" cy="375670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570A99-F352-BDAB-A0A7-16A39F74A873}"/>
              </a:ext>
            </a:extLst>
          </p:cNvPr>
          <p:cNvSpPr>
            <a:spLocks noGrp="1"/>
          </p:cNvSpPr>
          <p:nvPr>
            <p:ph sz="half" idx="1"/>
          </p:nvPr>
        </p:nvSpPr>
        <p:spPr>
          <a:xfrm>
            <a:off x="7239012" y="2031101"/>
            <a:ext cx="4282984" cy="3511943"/>
          </a:xfrm>
        </p:spPr>
        <p:txBody>
          <a:bodyPr vert="horz" lIns="91440" tIns="45720" rIns="91440" bIns="45720" rtlCol="0" anchor="ctr">
            <a:normAutofit lnSpcReduction="10000"/>
          </a:bodyPr>
          <a:lstStyle/>
          <a:p>
            <a:pPr algn="just"/>
            <a:r>
              <a:rPr lang="es-ES_tradnl" sz="2400" noProof="0" dirty="0">
                <a:latin typeface="Garamond" panose="02020404030301010803" pitchFamily="18" charset="0"/>
              </a:rPr>
              <a:t>El incumplimiento en el pago de las mensualidades constituye la causa más común de ejecución hipotecaria. </a:t>
            </a:r>
          </a:p>
          <a:p>
            <a:pPr algn="just"/>
            <a:r>
              <a:rPr lang="es-ES_tradnl" sz="2400" noProof="0" dirty="0">
                <a:latin typeface="Garamond" panose="02020404030301010803" pitchFamily="18" charset="0"/>
              </a:rPr>
              <a:t>El incumplimiento en el pago de cargos asociados a la propiedad, tales como contribuciones sobre bienes inmuebles (</a:t>
            </a:r>
            <a:r>
              <a:rPr lang="es-ES_tradnl" sz="2400" i="1" noProof="0" dirty="0">
                <a:latin typeface="Garamond" panose="02020404030301010803" pitchFamily="18" charset="0"/>
              </a:rPr>
              <a:t>real estate </a:t>
            </a:r>
            <a:r>
              <a:rPr lang="es-ES_tradnl" sz="2400" i="1" noProof="0" dirty="0" err="1">
                <a:latin typeface="Garamond" panose="02020404030301010803" pitchFamily="18" charset="0"/>
              </a:rPr>
              <a:t>taxes</a:t>
            </a:r>
            <a:r>
              <a:rPr lang="es-ES_tradnl" sz="2400" noProof="0" dirty="0">
                <a:latin typeface="Garamond" panose="02020404030301010803" pitchFamily="18" charset="0"/>
              </a:rPr>
              <a:t>) y seguros de riesgo (</a:t>
            </a:r>
            <a:r>
              <a:rPr lang="es-ES_tradnl" sz="2400" i="1" noProof="0" dirty="0" err="1">
                <a:latin typeface="Garamond" panose="02020404030301010803" pitchFamily="18" charset="0"/>
              </a:rPr>
              <a:t>hazard</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insurance</a:t>
            </a:r>
            <a:r>
              <a:rPr lang="es-ES_tradnl" sz="2400" noProof="0" dirty="0">
                <a:latin typeface="Garamond" panose="02020404030301010803" pitchFamily="18" charset="0"/>
              </a:rPr>
              <a:t>), al momento en que vencen.</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49670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14A9E-F7BE-9E8B-B43D-6E3C1531EB05}"/>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kern="1200" dirty="0" err="1">
                <a:solidFill>
                  <a:schemeClr val="tx1"/>
                </a:solidFill>
                <a:latin typeface="Garamond" panose="02020404030301010803" pitchFamily="18" charset="0"/>
              </a:rPr>
              <a:t>Incumplimiento</a:t>
            </a:r>
            <a:r>
              <a:rPr lang="en-US" sz="3600" b="1" kern="1200" dirty="0">
                <a:solidFill>
                  <a:schemeClr val="tx1"/>
                </a:solidFill>
                <a:latin typeface="Garamond" panose="02020404030301010803" pitchFamily="18" charset="0"/>
              </a:rPr>
              <a:t> con </a:t>
            </a:r>
            <a:r>
              <a:rPr lang="en-US" sz="3600" b="1" kern="1200" dirty="0" err="1">
                <a:solidFill>
                  <a:schemeClr val="tx1"/>
                </a:solidFill>
                <a:latin typeface="Garamond" panose="02020404030301010803" pitchFamily="18" charset="0"/>
              </a:rPr>
              <a:t>pagos</a:t>
            </a:r>
            <a:endParaRPr lang="en-US" sz="3600" b="1" kern="1200" dirty="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e Dilemma of Options Trading: To Let Expire or Close Early? | Jean Galea">
            <a:extLst>
              <a:ext uri="{FF2B5EF4-FFF2-40B4-BE49-F238E27FC236}">
                <a16:creationId xmlns:a16="http://schemas.microsoft.com/office/drawing/2014/main" id="{6268A782-B7E9-2690-3F30-8C0BEB67A40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34214"/>
            <a:ext cx="5628018" cy="375670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7F980-7048-E201-BA7A-1C96983000F6}"/>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algn="just"/>
            <a:r>
              <a:rPr lang="es-ES_tradnl" sz="2400" noProof="0" dirty="0">
                <a:latin typeface="Garamond" panose="02020404030301010803" pitchFamily="18" charset="0"/>
              </a:rPr>
              <a:t>En los casos de incumplimiento relacionados con cargos de la propiedad (</a:t>
            </a:r>
            <a:r>
              <a:rPr lang="es-ES_tradnl" sz="2400" i="1" noProof="0" dirty="0" err="1">
                <a:latin typeface="Garamond" panose="02020404030301010803" pitchFamily="18" charset="0"/>
              </a:rPr>
              <a:t>property</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charge</a:t>
            </a:r>
            <a:r>
              <a:rPr lang="es-ES_tradnl" sz="2400" i="1" noProof="0" dirty="0">
                <a:latin typeface="Garamond" panose="02020404030301010803" pitchFamily="18" charset="0"/>
              </a:rPr>
              <a:t> defaults</a:t>
            </a:r>
            <a:r>
              <a:rPr lang="es-ES_tradnl" sz="2400" noProof="0" dirty="0">
                <a:latin typeface="Garamond" panose="02020404030301010803" pitchFamily="18" charset="0"/>
              </a:rPr>
              <a:t>), el acreedor hipotecario debe notificar al prestatario sobre la morosidad existente y determinar si existe alguna alternativa de mitigación de pérdidas (</a:t>
            </a:r>
            <a:r>
              <a:rPr lang="es-ES_tradnl" sz="2400" i="1" noProof="0" dirty="0" err="1">
                <a:latin typeface="Garamond" panose="02020404030301010803" pitchFamily="18" charset="0"/>
              </a:rPr>
              <a:t>loss</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mitigation</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option</a:t>
            </a:r>
            <a:r>
              <a:rPr lang="es-ES_tradnl" sz="2400" noProof="0" dirty="0">
                <a:latin typeface="Garamond" panose="02020404030301010803" pitchFamily="18" charset="0"/>
              </a:rPr>
              <a:t>) disponible.</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4907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4A51A-33F5-C5E6-798B-5178131B49F2}"/>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3700" b="1" dirty="0" err="1">
                <a:latin typeface="Garamond" panose="02020404030301010803" pitchFamily="18" charset="0"/>
              </a:rPr>
              <a:t>Incumplimiento</a:t>
            </a:r>
            <a:r>
              <a:rPr lang="en-US" sz="3700" b="1" dirty="0">
                <a:latin typeface="Garamond" panose="02020404030301010803" pitchFamily="18" charset="0"/>
              </a:rPr>
              <a:t> con </a:t>
            </a:r>
            <a:r>
              <a:rPr lang="en-US" sz="3700" b="1" dirty="0" err="1">
                <a:latin typeface="Garamond" panose="02020404030301010803" pitchFamily="18" charset="0"/>
              </a:rPr>
              <a:t>pagos</a:t>
            </a:r>
            <a:endParaRPr lang="en-US" sz="3700" b="1" dirty="0">
              <a:latin typeface="Garamond" panose="02020404030301010803" pitchFamily="18" charset="0"/>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746E89-D026-2C37-936F-4CB180D88559}"/>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1600" noProof="0" dirty="0">
                <a:latin typeface="Garamond" panose="02020404030301010803" pitchFamily="18" charset="0"/>
              </a:rPr>
              <a:t>Estas alternativas pueden incluir:</a:t>
            </a:r>
          </a:p>
          <a:p>
            <a:pPr lvl="1" algn="just"/>
            <a:r>
              <a:rPr lang="es-ES_tradnl" sz="1600" noProof="0" dirty="0">
                <a:latin typeface="Garamond" panose="02020404030301010803" pitchFamily="18" charset="0"/>
              </a:rPr>
              <a:t>Refinanciar la hipoteca inversa en incumplimiento mediante una nueva hipoteca HECM, cuando ello sea viable.</a:t>
            </a:r>
          </a:p>
          <a:p>
            <a:pPr lvl="1" algn="just"/>
            <a:r>
              <a:rPr lang="es-ES_tradnl" sz="1600" noProof="0" dirty="0">
                <a:latin typeface="Garamond" panose="02020404030301010803" pitchFamily="18" charset="0"/>
              </a:rPr>
              <a:t>Proveer información sobre programas locales de asistencia económica.</a:t>
            </a:r>
          </a:p>
          <a:p>
            <a:pPr lvl="1" algn="just"/>
            <a:r>
              <a:rPr lang="es-ES_tradnl" sz="1600" noProof="0" dirty="0">
                <a:latin typeface="Garamond" panose="02020404030301010803" pitchFamily="18" charset="0"/>
              </a:rPr>
              <a:t>Establecer un plan de pagos para reembolsar los adelantos corporativos (</a:t>
            </a:r>
            <a:r>
              <a:rPr lang="es-ES_tradnl" sz="1600" i="1" noProof="0" dirty="0" err="1">
                <a:latin typeface="Garamond" panose="02020404030301010803" pitchFamily="18" charset="0"/>
              </a:rPr>
              <a:t>corporate</a:t>
            </a:r>
            <a:r>
              <a:rPr lang="es-ES_tradnl" sz="1600" i="1" noProof="0" dirty="0">
                <a:latin typeface="Garamond" panose="02020404030301010803" pitchFamily="18" charset="0"/>
              </a:rPr>
              <a:t> </a:t>
            </a:r>
            <a:r>
              <a:rPr lang="es-ES_tradnl" sz="1600" i="1" noProof="0" dirty="0" err="1">
                <a:latin typeface="Garamond" panose="02020404030301010803" pitchFamily="18" charset="0"/>
              </a:rPr>
              <a:t>advances</a:t>
            </a:r>
            <a:r>
              <a:rPr lang="es-ES_tradnl" sz="1600" noProof="0" dirty="0">
                <a:latin typeface="Garamond" panose="02020404030301010803" pitchFamily="18" charset="0"/>
              </a:rPr>
              <a:t>) realizados por el acreedor.</a:t>
            </a:r>
          </a:p>
          <a:p>
            <a:pPr lvl="1" algn="just"/>
            <a:r>
              <a:rPr lang="es-ES_tradnl" sz="1600" noProof="0" dirty="0">
                <a:latin typeface="Garamond" panose="02020404030301010803" pitchFamily="18" charset="0"/>
              </a:rPr>
              <a:t>Conceder una extensión del término previo a la ejecución hipotecaria para ciertos prestatarios considerados de alto riesgo (</a:t>
            </a:r>
            <a:r>
              <a:rPr lang="es-ES_tradnl" sz="1600" i="1" noProof="0" dirty="0">
                <a:latin typeface="Garamond" panose="02020404030301010803" pitchFamily="18" charset="0"/>
              </a:rPr>
              <a:t>at </a:t>
            </a:r>
            <a:r>
              <a:rPr lang="es-ES_tradnl" sz="1600" i="1" noProof="0" dirty="0" err="1">
                <a:latin typeface="Garamond" panose="02020404030301010803" pitchFamily="18" charset="0"/>
              </a:rPr>
              <a:t>risk</a:t>
            </a:r>
            <a:r>
              <a:rPr lang="es-ES_tradnl" sz="1600" i="1" noProof="0" dirty="0">
                <a:latin typeface="Garamond" panose="02020404030301010803" pitchFamily="18" charset="0"/>
              </a:rPr>
              <a:t> </a:t>
            </a:r>
            <a:r>
              <a:rPr lang="es-ES_tradnl" sz="1600" i="1" noProof="0" dirty="0" err="1">
                <a:latin typeface="Garamond" panose="02020404030301010803" pitchFamily="18" charset="0"/>
              </a:rPr>
              <a:t>borrowers</a:t>
            </a:r>
            <a:r>
              <a:rPr lang="es-ES_tradnl" sz="1600" noProof="0" dirty="0">
                <a:latin typeface="Garamond" panose="02020404030301010803" pitchFamily="18" charset="0"/>
              </a:rPr>
              <a:t>).</a:t>
            </a:r>
          </a:p>
          <a:p>
            <a:pPr lvl="1" algn="just"/>
            <a:r>
              <a:rPr lang="es-ES_tradnl" sz="1600" noProof="0" dirty="0">
                <a:latin typeface="Garamond" panose="02020404030301010803" pitchFamily="18" charset="0"/>
              </a:rPr>
              <a:t>Posponer la declaración de vencimiento y exigibilidad (</a:t>
            </a:r>
            <a:r>
              <a:rPr lang="es-ES_tradnl" sz="1600" i="1" noProof="0" dirty="0" err="1">
                <a:latin typeface="Garamond" panose="02020404030301010803" pitchFamily="18" charset="0"/>
              </a:rPr>
              <a:t>due</a:t>
            </a:r>
            <a:r>
              <a:rPr lang="es-ES_tradnl" sz="1600" i="1" noProof="0" dirty="0">
                <a:latin typeface="Garamond" panose="02020404030301010803" pitchFamily="18" charset="0"/>
              </a:rPr>
              <a:t> and </a:t>
            </a:r>
            <a:r>
              <a:rPr lang="es-ES_tradnl" sz="1600" i="1" noProof="0" dirty="0" err="1">
                <a:latin typeface="Garamond" panose="02020404030301010803" pitchFamily="18" charset="0"/>
              </a:rPr>
              <a:t>payable</a:t>
            </a:r>
            <a:r>
              <a:rPr lang="es-ES_tradnl" sz="1600" i="1" noProof="0" dirty="0">
                <a:latin typeface="Garamond" panose="02020404030301010803" pitchFamily="18" charset="0"/>
              </a:rPr>
              <a:t> status</a:t>
            </a:r>
            <a:r>
              <a:rPr lang="es-ES_tradnl" sz="1600" noProof="0" dirty="0">
                <a:latin typeface="Garamond" panose="02020404030301010803" pitchFamily="18" charset="0"/>
              </a:rPr>
              <a:t>) cuando la morosidad sea inferior a $5,000.</a:t>
            </a:r>
          </a:p>
          <a:p>
            <a:pPr lvl="1" algn="just"/>
            <a:r>
              <a:rPr lang="es-ES_tradnl" sz="1600" noProof="0" dirty="0">
                <a:latin typeface="Garamond" panose="02020404030301010803" pitchFamily="18" charset="0"/>
              </a:rPr>
              <a:t>Permitir una cura del incumplimiento financiada por el propio acreedor hipotecario (</a:t>
            </a:r>
            <a:r>
              <a:rPr lang="es-ES_tradnl" sz="1600" i="1" noProof="0" dirty="0" err="1">
                <a:latin typeface="Garamond" panose="02020404030301010803" pitchFamily="18" charset="0"/>
              </a:rPr>
              <a:t>mortgagee</a:t>
            </a:r>
            <a:r>
              <a:rPr lang="es-ES_tradnl" sz="1600" i="1" noProof="0" dirty="0">
                <a:latin typeface="Garamond" panose="02020404030301010803" pitchFamily="18" charset="0"/>
              </a:rPr>
              <a:t> </a:t>
            </a:r>
            <a:r>
              <a:rPr lang="es-ES_tradnl" sz="1600" i="1" noProof="0" dirty="0" err="1">
                <a:latin typeface="Garamond" panose="02020404030301010803" pitchFamily="18" charset="0"/>
              </a:rPr>
              <a:t>funded</a:t>
            </a:r>
            <a:r>
              <a:rPr lang="es-ES_tradnl" sz="1600" i="1" noProof="0" dirty="0">
                <a:latin typeface="Garamond" panose="02020404030301010803" pitchFamily="18" charset="0"/>
              </a:rPr>
              <a:t> cure</a:t>
            </a:r>
            <a:r>
              <a:rPr lang="es-ES_tradnl" sz="1600" noProof="0" dirty="0">
                <a:latin typeface="Garamond" panose="02020404030301010803" pitchFamily="18" charset="0"/>
              </a:rPr>
              <a:t>).</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ndroid - Payment Failed &quot; The merchant does not accept payments of ...">
            <a:extLst>
              <a:ext uri="{FF2B5EF4-FFF2-40B4-BE49-F238E27FC236}">
                <a16:creationId xmlns:a16="http://schemas.microsoft.com/office/drawing/2014/main" id="{5245C0B9-08F0-3560-44FB-42117CCBEA2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26274" r="2" b="2889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8877550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Contactless payments limits removed in UK, but checkout issues continue ...">
            <a:extLst>
              <a:ext uri="{FF2B5EF4-FFF2-40B4-BE49-F238E27FC236}">
                <a16:creationId xmlns:a16="http://schemas.microsoft.com/office/drawing/2014/main" id="{207B03F6-D744-1531-28BE-8D9F6AD0744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2384" b="2"/>
          <a:stretch>
            <a:fillRect/>
          </a:stretch>
        </p:blipFill>
        <p:spPr>
          <a:xfrm>
            <a:off x="621675" y="623275"/>
            <a:ext cx="5474323" cy="5607882"/>
          </a:xfrm>
          <a:prstGeom prst="rect">
            <a:avLst/>
          </a:prstGeom>
        </p:spPr>
      </p:pic>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D61E364-6CC8-31AC-84A8-03552B43FD84}"/>
              </a:ext>
            </a:extLst>
          </p:cNvPr>
          <p:cNvSpPr>
            <a:spLocks noGrp="1"/>
          </p:cNvSpPr>
          <p:nvPr>
            <p:ph type="title"/>
          </p:nvPr>
        </p:nvSpPr>
        <p:spPr>
          <a:xfrm>
            <a:off x="6889833" y="1188637"/>
            <a:ext cx="4218138" cy="1597228"/>
          </a:xfrm>
        </p:spPr>
        <p:txBody>
          <a:bodyPr vert="horz" lIns="91440" tIns="45720" rIns="91440" bIns="45720" rtlCol="0" anchor="ctr">
            <a:normAutofit/>
          </a:bodyPr>
          <a:lstStyle/>
          <a:p>
            <a:pPr algn="ctr"/>
            <a:r>
              <a:rPr lang="en-US" b="1" dirty="0" err="1">
                <a:latin typeface="Garamond" panose="02020404030301010803" pitchFamily="18" charset="0"/>
              </a:rPr>
              <a:t>Incumplimiento</a:t>
            </a:r>
            <a:r>
              <a:rPr lang="en-US" b="1" dirty="0">
                <a:latin typeface="Garamond" panose="02020404030301010803" pitchFamily="18" charset="0"/>
              </a:rPr>
              <a:t> de </a:t>
            </a:r>
            <a:r>
              <a:rPr lang="en-US" b="1" dirty="0" err="1">
                <a:latin typeface="Garamond" panose="02020404030301010803" pitchFamily="18" charset="0"/>
              </a:rPr>
              <a:t>pagos</a:t>
            </a:r>
            <a:endParaRPr lang="en-US" b="1" dirty="0">
              <a:latin typeface="Garamond" panose="02020404030301010803" pitchFamily="18" charset="0"/>
            </a:endParaRPr>
          </a:p>
        </p:txBody>
      </p:sp>
      <p:sp>
        <p:nvSpPr>
          <p:cNvPr id="3" name="Content Placeholder 2">
            <a:extLst>
              <a:ext uri="{FF2B5EF4-FFF2-40B4-BE49-F238E27FC236}">
                <a16:creationId xmlns:a16="http://schemas.microsoft.com/office/drawing/2014/main" id="{AB8AA6E2-1DF4-B907-B701-B8264A4BEE9E}"/>
              </a:ext>
            </a:extLst>
          </p:cNvPr>
          <p:cNvSpPr>
            <a:spLocks noGrp="1"/>
          </p:cNvSpPr>
          <p:nvPr>
            <p:ph sz="half" idx="1"/>
          </p:nvPr>
        </p:nvSpPr>
        <p:spPr>
          <a:xfrm>
            <a:off x="6889831" y="2998278"/>
            <a:ext cx="3917505" cy="1893762"/>
          </a:xfrm>
        </p:spPr>
        <p:txBody>
          <a:bodyPr vert="horz" lIns="91440" tIns="45720" rIns="91440" bIns="45720" rtlCol="0" anchor="t">
            <a:normAutofit/>
          </a:bodyPr>
          <a:lstStyle/>
          <a:p>
            <a:pPr algn="just"/>
            <a:r>
              <a:rPr lang="es-ES_tradnl" sz="2000" noProof="0" dirty="0">
                <a:latin typeface="Garamond" panose="02020404030301010803" pitchFamily="18" charset="0"/>
              </a:rPr>
              <a:t>La ejecución hipotecaria no es el primer remedio que contempla HUD para un incumplimiento relacionado con contribuciones, seguros u otros cargos de la propiedad.</a:t>
            </a:r>
          </a:p>
        </p:txBody>
      </p:sp>
    </p:spTree>
    <p:extLst>
      <p:ext uri="{BB962C8B-B14F-4D97-AF65-F5344CB8AC3E}">
        <p14:creationId xmlns:p14="http://schemas.microsoft.com/office/powerpoint/2010/main" val="18795829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BCF12-CAE2-CC18-D4C3-C9CB2DBE15AC}"/>
              </a:ext>
            </a:extLst>
          </p:cNvPr>
          <p:cNvSpPr>
            <a:spLocks noGrp="1"/>
          </p:cNvSpPr>
          <p:nvPr>
            <p:ph type="title"/>
          </p:nvPr>
        </p:nvSpPr>
        <p:spPr>
          <a:xfrm>
            <a:off x="7239014" y="525982"/>
            <a:ext cx="4282983" cy="713233"/>
          </a:xfrm>
        </p:spPr>
        <p:txBody>
          <a:bodyPr vert="horz" lIns="91440" tIns="45720" rIns="91440" bIns="45720" rtlCol="0" anchor="b">
            <a:normAutofit/>
          </a:bodyPr>
          <a:lstStyle/>
          <a:p>
            <a:r>
              <a:rPr lang="es-ES_tradnl" sz="2800" b="1" kern="1200" noProof="0" dirty="0">
                <a:solidFill>
                  <a:schemeClr val="tx1"/>
                </a:solidFill>
                <a:latin typeface="Garamond" panose="02020404030301010803" pitchFamily="18" charset="0"/>
              </a:rPr>
              <a:t>Incumplimiento de pago</a:t>
            </a:r>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nnuity Payments - Free of Charge Creative Commons Green Highway sign image">
            <a:extLst>
              <a:ext uri="{FF2B5EF4-FFF2-40B4-BE49-F238E27FC236}">
                <a16:creationId xmlns:a16="http://schemas.microsoft.com/office/drawing/2014/main" id="{4F1C282A-DE9D-863E-32C3-D982291CDE2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76244" y="1434214"/>
            <a:ext cx="5628018" cy="3756702"/>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8B4CBA-B15F-175E-D186-662C56A1D3F6}"/>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10000"/>
          </a:bodyPr>
          <a:lstStyle/>
          <a:p>
            <a:pPr algn="just"/>
            <a:r>
              <a:rPr lang="es-ES_tradnl" noProof="0" dirty="0">
                <a:latin typeface="Garamond" panose="02020404030301010803" pitchFamily="18" charset="0"/>
              </a:rPr>
              <a:t>Puedes pedir:</a:t>
            </a:r>
          </a:p>
          <a:p>
            <a:pPr lvl="1" algn="just"/>
            <a:r>
              <a:rPr lang="es-ES_tradnl" sz="2800" noProof="0" dirty="0">
                <a:latin typeface="Garamond" panose="02020404030301010803" pitchFamily="18" charset="0"/>
              </a:rPr>
              <a:t>La notificación de morosidad enviada al prestatario.</a:t>
            </a:r>
          </a:p>
          <a:p>
            <a:pPr lvl="1" algn="just"/>
            <a:r>
              <a:rPr lang="es-ES_tradnl" sz="2800" noProof="0" dirty="0">
                <a:latin typeface="Garamond" panose="02020404030301010803" pitchFamily="18" charset="0"/>
              </a:rPr>
              <a:t>El expediente de evaluación de opciones de mitigación.</a:t>
            </a:r>
          </a:p>
          <a:p>
            <a:pPr lvl="1" algn="just"/>
            <a:r>
              <a:rPr lang="es-ES_tradnl" sz="2800" noProof="0" dirty="0">
                <a:latin typeface="Garamond" panose="02020404030301010803" pitchFamily="18" charset="0"/>
              </a:rPr>
              <a:t>Las determinaciones sobre elegibilidad para planes de pago.</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CD6A8EB-701F-9C4E-2B47-C32CE0D3C8EE}"/>
              </a:ext>
            </a:extLst>
          </p:cNvPr>
          <p:cNvSpPr txBox="1"/>
          <p:nvPr/>
        </p:nvSpPr>
        <p:spPr>
          <a:xfrm>
            <a:off x="3772186" y="4990861"/>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server.org/highway-signs2/a/annuity-payment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4928697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74235-EEE4-5BA2-DAD5-BBC5DBEE993B}"/>
              </a:ext>
            </a:extLst>
          </p:cNvPr>
          <p:cNvSpPr>
            <a:spLocks noGrp="1"/>
          </p:cNvSpPr>
          <p:nvPr>
            <p:ph type="title"/>
          </p:nvPr>
        </p:nvSpPr>
        <p:spPr>
          <a:xfrm>
            <a:off x="645064" y="525982"/>
            <a:ext cx="4282983" cy="1200361"/>
          </a:xfrm>
        </p:spPr>
        <p:txBody>
          <a:bodyPr vert="horz" lIns="91440" tIns="45720" rIns="91440" bIns="45720" rtlCol="0" anchor="b">
            <a:normAutofit fontScale="90000"/>
          </a:bodyPr>
          <a:lstStyle/>
          <a:p>
            <a:pPr algn="ctr"/>
            <a:r>
              <a:rPr lang="en-US" sz="3300" b="1" kern="1200" dirty="0" err="1">
                <a:solidFill>
                  <a:schemeClr val="tx1"/>
                </a:solidFill>
                <a:latin typeface="Garamond" panose="02020404030301010803" pitchFamily="18" charset="0"/>
              </a:rPr>
              <a:t>Honorarios</a:t>
            </a:r>
            <a:r>
              <a:rPr lang="en-US" sz="3300" b="1" kern="1200" dirty="0">
                <a:solidFill>
                  <a:schemeClr val="tx1"/>
                </a:solidFill>
                <a:latin typeface="Garamond" panose="02020404030301010803" pitchFamily="18" charset="0"/>
              </a:rPr>
              <a:t> de abogado </a:t>
            </a:r>
            <a:r>
              <a:rPr lang="en-US" sz="3300" b="1" kern="1200" dirty="0" err="1">
                <a:solidFill>
                  <a:schemeClr val="tx1"/>
                </a:solidFill>
                <a:latin typeface="Garamond" panose="02020404030301010803" pitchFamily="18" charset="0"/>
              </a:rPr>
              <a:t>en</a:t>
            </a:r>
            <a:r>
              <a:rPr lang="en-US" sz="3300" b="1" kern="1200" dirty="0">
                <a:solidFill>
                  <a:schemeClr val="tx1"/>
                </a:solidFill>
                <a:latin typeface="Garamond" panose="02020404030301010803" pitchFamily="18" charset="0"/>
              </a:rPr>
              <a:t> reverse mortgages</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B3BF38-FA37-4E6F-D308-6265755BE0DF}"/>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20000"/>
          </a:bodyPr>
          <a:lstStyle/>
          <a:p>
            <a:pPr algn="just"/>
            <a:r>
              <a:rPr lang="en-US" sz="1600" dirty="0">
                <a:latin typeface="Garamond" panose="02020404030301010803" pitchFamily="18" charset="0"/>
              </a:rPr>
              <a:t>24 C.F.R. part 206 </a:t>
            </a:r>
            <a:r>
              <a:rPr lang="en-US" sz="1600" dirty="0" err="1">
                <a:latin typeface="Garamond" panose="02020404030301010803" pitchFamily="18" charset="0"/>
              </a:rPr>
              <a:t>establece</a:t>
            </a:r>
            <a:r>
              <a:rPr lang="en-US" sz="1600" dirty="0">
                <a:latin typeface="Garamond" panose="02020404030301010803" pitchFamily="18" charset="0"/>
              </a:rPr>
              <a:t> </a:t>
            </a:r>
            <a:r>
              <a:rPr lang="en-US" sz="1600" dirty="0" err="1">
                <a:latin typeface="Garamond" panose="02020404030301010803" pitchFamily="18" charset="0"/>
              </a:rPr>
              <a:t>que</a:t>
            </a:r>
            <a:r>
              <a:rPr lang="en-US" sz="1600" dirty="0">
                <a:latin typeface="Garamond" panose="02020404030301010803" pitchFamily="18" charset="0"/>
              </a:rPr>
              <a:t>:</a:t>
            </a:r>
          </a:p>
          <a:p>
            <a:pPr lvl="1" algn="just"/>
            <a:r>
              <a:rPr lang="en-US" sz="1600" dirty="0">
                <a:latin typeface="Garamond" panose="02020404030301010803" pitchFamily="18" charset="0"/>
              </a:rPr>
              <a:t>(a) Reasonable  and  customary  charges. The mortgagee may  collect  reasonable  and customary charges and fees from the borrower after insurance endorsement, only to the extent that the mortgagee is not reimbursed for such fees by FHA ( . . . )</a:t>
            </a:r>
          </a:p>
          <a:p>
            <a:pPr lvl="1" algn="just"/>
            <a:r>
              <a:rPr lang="en-US" sz="1600" dirty="0">
                <a:latin typeface="Garamond" panose="02020404030301010803" pitchFamily="18" charset="0"/>
              </a:rPr>
              <a:t>(ii) </a:t>
            </a:r>
            <a:r>
              <a:rPr lang="en-US" sz="1600" b="1" u="sng" dirty="0">
                <a:latin typeface="Garamond" panose="02020404030301010803" pitchFamily="18" charset="0"/>
              </a:rPr>
              <a:t>Attorney's and trustee's fees and expenses actually incurred </a:t>
            </a:r>
            <a:r>
              <a:rPr lang="en-US" sz="1600" dirty="0">
                <a:latin typeface="Garamond" panose="02020404030301010803" pitchFamily="18" charset="0"/>
              </a:rPr>
              <a:t>(including the cost of appraisals and cost of advertising) when a case has been referred for foreclosure in accordance with the provisions of this part after a firm decision to foreclose if foreclosure is not completed because of a reinstatement of the account (no attorney's fee may be charged for the services of the mortgagee's or servicer's staff attorney or for the services of a collection attorney other than the attorney handling the foreclosure);</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Northridge Bankruptcy Attorney Since 1989, Fair Fees">
            <a:extLst>
              <a:ext uri="{FF2B5EF4-FFF2-40B4-BE49-F238E27FC236}">
                <a16:creationId xmlns:a16="http://schemas.microsoft.com/office/drawing/2014/main" id="{5C1E8DBD-CA7F-FE05-C909-3DA500E8ADA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87738" y="1202058"/>
            <a:ext cx="5628018" cy="4221013"/>
          </a:xfrm>
          <a:prstGeom prst="rect">
            <a:avLst/>
          </a:prstGeom>
        </p:spPr>
      </p:pic>
      <p:sp>
        <p:nvSpPr>
          <p:cNvPr id="7" name="TextBox 6">
            <a:extLst>
              <a:ext uri="{FF2B5EF4-FFF2-40B4-BE49-F238E27FC236}">
                <a16:creationId xmlns:a16="http://schemas.microsoft.com/office/drawing/2014/main" id="{9530500A-6B0C-7C6B-EAC7-3695F2B1BFF1}"/>
              </a:ext>
            </a:extLst>
          </p:cNvPr>
          <p:cNvSpPr txBox="1"/>
          <p:nvPr/>
        </p:nvSpPr>
        <p:spPr>
          <a:xfrm>
            <a:off x="9183680" y="5223016"/>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mybankruptcy.lawyer/northridge-bankruptcy-attorney-office-since-198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38988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46878-EE0A-841D-8BEE-A8501C81FD10}"/>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000" b="1" kern="1200" dirty="0" err="1">
                <a:solidFill>
                  <a:schemeClr val="tx1"/>
                </a:solidFill>
                <a:latin typeface="Garamond" panose="02020404030301010803" pitchFamily="18" charset="0"/>
              </a:rPr>
              <a:t>Honorarios</a:t>
            </a:r>
            <a:r>
              <a:rPr lang="en-US" sz="4000" b="1" kern="1200" dirty="0">
                <a:solidFill>
                  <a:schemeClr val="tx1"/>
                </a:solidFill>
                <a:latin typeface="Garamond" panose="02020404030301010803" pitchFamily="18" charset="0"/>
              </a:rPr>
              <a:t> de abogado </a:t>
            </a:r>
            <a:r>
              <a:rPr lang="en-US" sz="4000" b="1" kern="1200" dirty="0" err="1">
                <a:solidFill>
                  <a:schemeClr val="tx1"/>
                </a:solidFill>
                <a:latin typeface="Garamond" panose="02020404030301010803" pitchFamily="18" charset="0"/>
              </a:rPr>
              <a:t>en</a:t>
            </a:r>
            <a:r>
              <a:rPr lang="en-US" sz="4000" b="1" kern="1200" dirty="0">
                <a:solidFill>
                  <a:schemeClr val="tx1"/>
                </a:solidFill>
                <a:latin typeface="Garamond" panose="02020404030301010803" pitchFamily="18" charset="0"/>
              </a:rPr>
              <a:t> reverse mortgages</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E3CB6D-0DC6-9177-CC69-EF4631C5DA20}"/>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20000"/>
          </a:bodyPr>
          <a:lstStyle/>
          <a:p>
            <a:pPr algn="just"/>
            <a:r>
              <a:rPr lang="es-ES_tradnl" sz="3200" noProof="0" dirty="0">
                <a:latin typeface="Garamond" panose="02020404030301010803" pitchFamily="18" charset="0"/>
              </a:rPr>
              <a:t>Preguntar por honorarios incurridos a la:</a:t>
            </a:r>
          </a:p>
          <a:p>
            <a:pPr lvl="1" algn="just"/>
            <a:r>
              <a:rPr lang="es-ES_tradnl" sz="3200" noProof="0" dirty="0">
                <a:latin typeface="Garamond" panose="02020404030301010803" pitchFamily="18" charset="0"/>
              </a:rPr>
              <a:t>Presentación de la demanda;</a:t>
            </a:r>
          </a:p>
          <a:p>
            <a:pPr lvl="1" algn="just"/>
            <a:r>
              <a:rPr lang="es-ES_tradnl" sz="3200" noProof="0" dirty="0">
                <a:latin typeface="Garamond" panose="02020404030301010803" pitchFamily="18" charset="0"/>
              </a:rPr>
              <a:t>Al momento del descubrimiento de prueba.</a:t>
            </a:r>
          </a:p>
          <a:p>
            <a:pPr algn="just"/>
            <a:r>
              <a:rPr lang="es-ES_tradnl" sz="3200" noProof="0" dirty="0">
                <a:latin typeface="Garamond" panose="02020404030301010803" pitchFamily="18" charset="0"/>
              </a:rPr>
              <a:t>No olviden el deber continuo de informar.</a:t>
            </a:r>
          </a:p>
        </p:txBody>
      </p:sp>
      <p:pic>
        <p:nvPicPr>
          <p:cNvPr id="6" name="Content Placeholder 5" descr="Legal Fees - Free of Charge Creative Commons Legal Engraved image">
            <a:extLst>
              <a:ext uri="{FF2B5EF4-FFF2-40B4-BE49-F238E27FC236}">
                <a16:creationId xmlns:a16="http://schemas.microsoft.com/office/drawing/2014/main" id="{7CAB231A-BBE9-056F-7195-CF76DD5C786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622472"/>
            <a:ext cx="5150277" cy="3437809"/>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F67693F-1764-C39E-2848-D5A7C9E71B6F}"/>
              </a:ext>
            </a:extLst>
          </p:cNvPr>
          <p:cNvSpPr txBox="1"/>
          <p:nvPr/>
        </p:nvSpPr>
        <p:spPr>
          <a:xfrm>
            <a:off x="8629733" y="5860226"/>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hebluediamondgallery.com/legal/legal-fe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91781412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F2872-5A19-3FAC-C88E-8C98A8A635F8}"/>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FHA</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4FC976-8E86-248E-2D4B-B56587161C8B}"/>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20000"/>
          </a:bodyPr>
          <a:lstStyle/>
          <a:p>
            <a:pPr algn="just"/>
            <a:r>
              <a:rPr lang="en-US" sz="2000" dirty="0">
                <a:latin typeface="Garamond" panose="02020404030301010803" pitchFamily="18" charset="0"/>
              </a:rPr>
              <a:t>Los pasos a </a:t>
            </a:r>
            <a:r>
              <a:rPr lang="en-US" sz="2000" dirty="0" err="1">
                <a:latin typeface="Garamond" panose="02020404030301010803" pitchFamily="18" charset="0"/>
              </a:rPr>
              <a:t>seguir</a:t>
            </a:r>
            <a:r>
              <a:rPr lang="en-US" sz="2000" dirty="0">
                <a:latin typeface="Garamond" panose="02020404030301010803" pitchFamily="18" charset="0"/>
              </a:rPr>
              <a:t> se </a:t>
            </a:r>
            <a:r>
              <a:rPr lang="en-US" sz="2000" dirty="0" err="1">
                <a:latin typeface="Garamond" panose="02020404030301010803" pitchFamily="18" charset="0"/>
              </a:rPr>
              <a:t>encuentran</a:t>
            </a:r>
            <a:r>
              <a:rPr lang="en-US" sz="2000" dirty="0">
                <a:latin typeface="Garamond" panose="02020404030301010803" pitchFamily="18" charset="0"/>
              </a:rPr>
              <a:t> entre 24 C.F.R. §§ 203.500 a 203.681.</a:t>
            </a:r>
          </a:p>
          <a:p>
            <a:pPr algn="just"/>
            <a:r>
              <a:rPr lang="en-US" sz="2000" dirty="0">
                <a:latin typeface="Garamond" panose="02020404030301010803" pitchFamily="18" charset="0"/>
              </a:rPr>
              <a:t>El </a:t>
            </a:r>
            <a:r>
              <a:rPr lang="en-US" sz="2000" dirty="0" err="1">
                <a:latin typeface="Garamond" panose="02020404030301010803" pitchFamily="18" charset="0"/>
              </a:rPr>
              <a:t>más</a:t>
            </a:r>
            <a:r>
              <a:rPr lang="en-US" sz="2000" dirty="0">
                <a:latin typeface="Garamond" panose="02020404030301010803" pitchFamily="18" charset="0"/>
              </a:rPr>
              <a:t> </a:t>
            </a:r>
            <a:r>
              <a:rPr lang="en-US" sz="2000" dirty="0" err="1">
                <a:latin typeface="Garamond" panose="02020404030301010803" pitchFamily="18" charset="0"/>
              </a:rPr>
              <a:t>que</a:t>
            </a:r>
            <a:r>
              <a:rPr lang="en-US" sz="2000" dirty="0">
                <a:latin typeface="Garamond" panose="02020404030301010803" pitchFamily="18" charset="0"/>
              </a:rPr>
              <a:t> se </a:t>
            </a:r>
            <a:r>
              <a:rPr lang="en-US" sz="2000" dirty="0" err="1">
                <a:latin typeface="Garamond" panose="02020404030301010803" pitchFamily="18" charset="0"/>
              </a:rPr>
              <a:t>incumple</a:t>
            </a:r>
            <a:r>
              <a:rPr lang="en-US" sz="2000" dirty="0">
                <a:latin typeface="Garamond" panose="02020404030301010803" pitchFamily="18" charset="0"/>
              </a:rPr>
              <a:t> es el </a:t>
            </a:r>
            <a:r>
              <a:rPr lang="en-US" sz="2000" i="1" dirty="0">
                <a:latin typeface="Garamond" panose="02020404030301010803" pitchFamily="18" charset="0"/>
              </a:rPr>
              <a:t>face-to-face </a:t>
            </a:r>
            <a:r>
              <a:rPr lang="en-US" sz="2000" dirty="0">
                <a:latin typeface="Garamond" panose="02020404030301010803" pitchFamily="18" charset="0"/>
              </a:rPr>
              <a:t>meeting.</a:t>
            </a:r>
          </a:p>
          <a:p>
            <a:pPr algn="just"/>
            <a:r>
              <a:rPr lang="en-US" sz="2000" i="1" dirty="0">
                <a:latin typeface="Garamond" panose="02020404030301010803" pitchFamily="18" charset="0"/>
              </a:rPr>
              <a:t>24 C.F.R. §203.606 – Pre foreclosure review</a:t>
            </a:r>
          </a:p>
          <a:p>
            <a:pPr algn="just"/>
            <a:r>
              <a:rPr lang="en-US" sz="2000" i="1" dirty="0">
                <a:latin typeface="Garamond" panose="02020404030301010803" pitchFamily="18" charset="0"/>
              </a:rPr>
              <a:t>24 C.F.R. §203.605 – loss mitigation performance</a:t>
            </a:r>
            <a:r>
              <a:rPr lang="en-US" sz="2000" dirty="0">
                <a:latin typeface="Garamond" panose="02020404030301010803" pitchFamily="18" charset="0"/>
              </a:rPr>
              <a:t> </a:t>
            </a:r>
          </a:p>
          <a:p>
            <a:pPr algn="just"/>
            <a:r>
              <a:rPr lang="en-US" sz="2000" i="1" dirty="0">
                <a:latin typeface="Garamond" panose="02020404030301010803" pitchFamily="18" charset="0"/>
              </a:rPr>
              <a:t>24 C.F.R. §203.602 – delinquency notice to mortgagor</a:t>
            </a:r>
          </a:p>
          <a:p>
            <a:pPr algn="just"/>
            <a:r>
              <a:rPr lang="en-US" sz="2000" i="1" dirty="0">
                <a:latin typeface="Garamond" panose="02020404030301010803" pitchFamily="18" charset="0"/>
              </a:rPr>
              <a:t>24 C.F.R. §203.604 – contact with the mortgagor</a:t>
            </a:r>
          </a:p>
          <a:p>
            <a:pPr algn="just"/>
            <a:r>
              <a:rPr lang="en-US" sz="2000" i="1" dirty="0">
                <a:latin typeface="Garamond" panose="02020404030301010803" pitchFamily="18" charset="0"/>
              </a:rPr>
              <a:t>24 C.F.R. §203.608</a:t>
            </a:r>
          </a:p>
          <a:p>
            <a:pPr algn="just"/>
            <a:r>
              <a:rPr lang="en-US" sz="2000" i="1" dirty="0">
                <a:latin typeface="Garamond" panose="02020404030301010803" pitchFamily="18" charset="0"/>
              </a:rPr>
              <a:t>24 C.F.R. §203.614</a:t>
            </a:r>
          </a:p>
          <a:p>
            <a:pPr algn="just"/>
            <a:r>
              <a:rPr lang="en-US" sz="2000" i="1" dirty="0">
                <a:latin typeface="Garamond" panose="02020404030301010803" pitchFamily="18" charset="0"/>
              </a:rPr>
              <a:t>24 C.F.R. §203.616</a:t>
            </a:r>
            <a:r>
              <a:rPr lang="en-US" sz="2000" dirty="0">
                <a:latin typeface="Garamond" panose="02020404030301010803" pitchFamily="18" charset="0"/>
              </a:rPr>
              <a:t>.</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Florida Association News Blog - Florida Associations' resource for news ...">
            <a:extLst>
              <a:ext uri="{FF2B5EF4-FFF2-40B4-BE49-F238E27FC236}">
                <a16:creationId xmlns:a16="http://schemas.microsoft.com/office/drawing/2014/main" id="{066F0365-D965-A7B4-F6C4-472AED0CB40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8968" r="22175" b="1"/>
          <a:stretch>
            <a:fillRect/>
          </a:stretch>
        </p:blipFill>
        <p:spPr>
          <a:xfrm>
            <a:off x="5977788" y="799352"/>
            <a:ext cx="5425410" cy="5259296"/>
          </a:xfrm>
          <a:prstGeom prst="rect">
            <a:avLst/>
          </a:prstGeom>
        </p:spPr>
      </p:pic>
      <p:sp>
        <p:nvSpPr>
          <p:cNvPr id="9" name="TextBox 8">
            <a:extLst>
              <a:ext uri="{FF2B5EF4-FFF2-40B4-BE49-F238E27FC236}">
                <a16:creationId xmlns:a16="http://schemas.microsoft.com/office/drawing/2014/main" id="{7A4F861D-3AC9-6265-8CDB-474956F72587}"/>
              </a:ext>
            </a:extLst>
          </p:cNvPr>
          <p:cNvSpPr txBox="1"/>
          <p:nvPr/>
        </p:nvSpPr>
        <p:spPr>
          <a:xfrm>
            <a:off x="8950283" y="5858593"/>
            <a:ext cx="245291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campbellpropertymanagement.com/blo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4086321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4C786-6AE7-C91D-AD46-2786811FD21A}"/>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lgn="ctr"/>
            <a:r>
              <a:rPr lang="en-US" sz="4800" b="1" kern="1200" noProof="0" dirty="0">
                <a:solidFill>
                  <a:schemeClr val="tx1"/>
                </a:solidFill>
                <a:latin typeface="Garamond" panose="02020404030301010803" pitchFamily="18" charset="0"/>
              </a:rPr>
              <a:t>¡Cuidado!</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A7D0C3-690B-F525-2EF9-D1AED130BB15}"/>
              </a:ext>
            </a:extLst>
          </p:cNvPr>
          <p:cNvSpPr>
            <a:spLocks noGrp="1"/>
          </p:cNvSpPr>
          <p:nvPr>
            <p:ph sz="half" idx="1"/>
          </p:nvPr>
        </p:nvSpPr>
        <p:spPr>
          <a:xfrm>
            <a:off x="793661" y="2599509"/>
            <a:ext cx="4530898" cy="3639450"/>
          </a:xfrm>
        </p:spPr>
        <p:txBody>
          <a:bodyPr vert="horz" lIns="91440" tIns="45720" rIns="91440" bIns="45720" rtlCol="0" anchor="ctr">
            <a:normAutofit fontScale="92500" lnSpcReduction="10000"/>
          </a:bodyPr>
          <a:lstStyle/>
          <a:p>
            <a:pPr algn="just"/>
            <a:r>
              <a:rPr lang="es-ES_tradnl" sz="2400" dirty="0">
                <a:latin typeface="Garamond" panose="02020404030301010803" pitchFamily="18" charset="0"/>
              </a:rPr>
              <a:t>E</a:t>
            </a:r>
            <a:r>
              <a:rPr lang="es-ES_tradnl" sz="2400" noProof="0" dirty="0">
                <a:latin typeface="Garamond" panose="02020404030301010803" pitchFamily="18" charset="0"/>
              </a:rPr>
              <a:t>l  2  de  agosto  de  2024,  el  Departamento  de  Vivienda  y Desarrollo Urbano (</a:t>
            </a:r>
            <a:r>
              <a:rPr lang="es-ES_tradnl" sz="2400" i="1" noProof="0" dirty="0">
                <a:latin typeface="Garamond" panose="02020404030301010803" pitchFamily="18" charset="0"/>
              </a:rPr>
              <a:t>HUD</a:t>
            </a:r>
            <a:r>
              <a:rPr lang="es-ES_tradnl" sz="2400" noProof="0" dirty="0">
                <a:latin typeface="Garamond" panose="02020404030301010803" pitchFamily="18" charset="0"/>
              </a:rPr>
              <a:t>) publicó la norma final titulada “</a:t>
            </a:r>
            <a:r>
              <a:rPr lang="es-ES_tradnl" sz="2400" i="1" noProof="0" dirty="0" err="1">
                <a:latin typeface="Garamond" panose="02020404030301010803" pitchFamily="18" charset="0"/>
              </a:rPr>
              <a:t>Modernization</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of</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Engagement</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with</a:t>
            </a:r>
            <a:r>
              <a:rPr lang="es-ES_tradnl" sz="2400" i="1" noProof="0" dirty="0">
                <a:latin typeface="Garamond" panose="02020404030301010803" pitchFamily="18" charset="0"/>
              </a:rPr>
              <a:t> </a:t>
            </a:r>
            <a:r>
              <a:rPr lang="es-ES_tradnl" sz="2400" i="1" noProof="0" dirty="0" err="1">
                <a:latin typeface="Garamond" panose="02020404030301010803" pitchFamily="18" charset="0"/>
              </a:rPr>
              <a:t>Mortgagors</a:t>
            </a:r>
            <a:r>
              <a:rPr lang="es-ES_tradnl" sz="2400" i="1" noProof="0" dirty="0">
                <a:latin typeface="Garamond" panose="02020404030301010803" pitchFamily="18" charset="0"/>
              </a:rPr>
              <a:t> in Default</a:t>
            </a:r>
            <a:r>
              <a:rPr lang="es-ES_tradnl" sz="2400" noProof="0" dirty="0">
                <a:latin typeface="Garamond" panose="02020404030301010803" pitchFamily="18" charset="0"/>
              </a:rPr>
              <a:t>” (FR-6353-F-02). Esta norma revisa los requisitos del Título 24 del Código de Regulaciones Federales (CFR), Sección 203.604, para las hipotecas aseguradas conforme a la Parte 203 (“</a:t>
            </a:r>
            <a:r>
              <a:rPr lang="es-ES_tradnl" sz="2400" i="1" noProof="0" dirty="0" err="1">
                <a:latin typeface="Garamond" panose="02020404030301010803" pitchFamily="18" charset="0"/>
              </a:rPr>
              <a:t>Housing</a:t>
            </a:r>
            <a:r>
              <a:rPr lang="es-ES_tradnl" sz="2400" i="1" noProof="0" dirty="0">
                <a:latin typeface="Garamond" panose="02020404030301010803" pitchFamily="18" charset="0"/>
              </a:rPr>
              <a:t> and Urban  </a:t>
            </a:r>
            <a:r>
              <a:rPr lang="es-ES_tradnl" sz="2400" i="1" noProof="0" dirty="0" err="1">
                <a:latin typeface="Garamond" panose="02020404030301010803" pitchFamily="18" charset="0"/>
              </a:rPr>
              <a:t>Development</a:t>
            </a:r>
            <a:r>
              <a:rPr lang="es-ES_tradnl" sz="2400" noProof="0" dirty="0">
                <a:latin typeface="Garamond" panose="02020404030301010803" pitchFamily="18" charset="0"/>
              </a:rPr>
              <a:t>”)</a:t>
            </a:r>
          </a:p>
        </p:txBody>
      </p:sp>
      <p:pic>
        <p:nvPicPr>
          <p:cNvPr id="6" name="Content Placeholder 5" descr="FHA Loans in 2025: Key Features and Borrower Guidelines">
            <a:extLst>
              <a:ext uri="{FF2B5EF4-FFF2-40B4-BE49-F238E27FC236}">
                <a16:creationId xmlns:a16="http://schemas.microsoft.com/office/drawing/2014/main" id="{AD2617AF-841F-5317-78B7-AEF71B7C1AB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11532" y="2534937"/>
            <a:ext cx="5150277" cy="361288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73792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79F3-A8AF-8BF7-C41D-281E9E6E26E7}"/>
              </a:ext>
            </a:extLst>
          </p:cNvPr>
          <p:cNvSpPr>
            <a:spLocks noGrp="1"/>
          </p:cNvSpPr>
          <p:nvPr>
            <p:ph type="title"/>
          </p:nvPr>
        </p:nvSpPr>
        <p:spPr/>
        <p:txBody>
          <a:bodyPr>
            <a:normAutofit/>
          </a:bodyPr>
          <a:lstStyle/>
          <a:p>
            <a:pPr algn="ctr"/>
            <a:r>
              <a:rPr lang="en-US" sz="3200" b="1" dirty="0">
                <a:latin typeface="Garamond" panose="02020404030301010803" pitchFamily="18" charset="0"/>
              </a:rPr>
              <a:t>La </a:t>
            </a:r>
            <a:r>
              <a:rPr lang="en-US" sz="3200" b="1" dirty="0" err="1">
                <a:latin typeface="Garamond" panose="02020404030301010803" pitchFamily="18" charset="0"/>
              </a:rPr>
              <a:t>nueva</a:t>
            </a:r>
            <a:r>
              <a:rPr lang="en-US" sz="3200" b="1" dirty="0">
                <a:latin typeface="Garamond" panose="02020404030301010803" pitchFamily="18" charset="0"/>
              </a:rPr>
              <a:t> 203.604 </a:t>
            </a:r>
            <a:r>
              <a:rPr lang="en-US" sz="3200" b="1" dirty="0" err="1">
                <a:latin typeface="Garamond" panose="02020404030301010803" pitchFamily="18" charset="0"/>
              </a:rPr>
              <a:t>flexibiliza</a:t>
            </a:r>
            <a:r>
              <a:rPr lang="en-US" sz="3200" b="1" dirty="0">
                <a:latin typeface="Garamond" panose="02020404030301010803" pitchFamily="18" charset="0"/>
              </a:rPr>
              <a:t> </a:t>
            </a:r>
            <a:r>
              <a:rPr lang="en-US" sz="3200" b="1" dirty="0" err="1">
                <a:latin typeface="Garamond" panose="02020404030301010803" pitchFamily="18" charset="0"/>
              </a:rPr>
              <a:t>los</a:t>
            </a:r>
            <a:r>
              <a:rPr lang="en-US" sz="3200" b="1" dirty="0">
                <a:latin typeface="Garamond" panose="02020404030301010803" pitchFamily="18" charset="0"/>
              </a:rPr>
              <a:t> </a:t>
            </a:r>
            <a:r>
              <a:rPr lang="en-US" sz="3200" b="1" dirty="0" err="1">
                <a:latin typeface="Garamond" panose="02020404030301010803" pitchFamily="18" charset="0"/>
              </a:rPr>
              <a:t>requisitos</a:t>
            </a:r>
            <a:r>
              <a:rPr lang="en-US" sz="3200" b="1" dirty="0">
                <a:latin typeface="Garamond" panose="02020404030301010803" pitchFamily="18" charset="0"/>
              </a:rPr>
              <a:t> para el banco</a:t>
            </a:r>
          </a:p>
        </p:txBody>
      </p:sp>
      <p:sp>
        <p:nvSpPr>
          <p:cNvPr id="3" name="Content Placeholder 2">
            <a:extLst>
              <a:ext uri="{FF2B5EF4-FFF2-40B4-BE49-F238E27FC236}">
                <a16:creationId xmlns:a16="http://schemas.microsoft.com/office/drawing/2014/main" id="{F9A17EAC-745B-B5A8-37D6-B5F2D9F13047}"/>
              </a:ext>
            </a:extLst>
          </p:cNvPr>
          <p:cNvSpPr>
            <a:spLocks noGrp="1"/>
          </p:cNvSpPr>
          <p:nvPr>
            <p:ph sz="half" idx="1"/>
          </p:nvPr>
        </p:nvSpPr>
        <p:spPr/>
        <p:txBody>
          <a:bodyPr>
            <a:normAutofit fontScale="92500" lnSpcReduction="20000"/>
          </a:bodyPr>
          <a:lstStyle/>
          <a:p>
            <a:pPr marL="0" indent="0" algn="just">
              <a:buNone/>
            </a:pPr>
            <a:r>
              <a:rPr lang="en-US" dirty="0">
                <a:latin typeface="Garamond" panose="02020404030301010803" pitchFamily="18" charset="0"/>
              </a:rPr>
              <a:t>(1)  The  mortgagee  must  conduct  a  meeting  with  the mortgagor, or make a reasonable effort to arrange such a meeting, before three full monthly installments due on the mortgage are unpaid and at least 30 days before foreclosure  is  commenced,  or  at  least  30  days  before assignment  is  requested  if  the  mortgage  is  insured  on Hawaiian homelands pursuant to section 247 of the National Housing  Act.  The  meeting  with  the  mortgagor  must  be conducted in a manner as determined by the Secretary.</a:t>
            </a:r>
          </a:p>
        </p:txBody>
      </p:sp>
      <p:pic>
        <p:nvPicPr>
          <p:cNvPr id="6" name="Content Placeholder 5" descr="Best FHA loan lenders of June 2026">
            <a:extLst>
              <a:ext uri="{FF2B5EF4-FFF2-40B4-BE49-F238E27FC236}">
                <a16:creationId xmlns:a16="http://schemas.microsoft.com/office/drawing/2014/main" id="{3CEAEF2D-6CEB-1D4B-3EE7-37434C130058}"/>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72200" y="2105692"/>
            <a:ext cx="5181600" cy="3791204"/>
          </a:xfrm>
        </p:spPr>
      </p:pic>
    </p:spTree>
    <p:extLst>
      <p:ext uri="{BB962C8B-B14F-4D97-AF65-F5344CB8AC3E}">
        <p14:creationId xmlns:p14="http://schemas.microsoft.com/office/powerpoint/2010/main" val="400305367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D4263-69F5-E45F-841A-67300B10E615}"/>
              </a:ext>
            </a:extLst>
          </p:cNvPr>
          <p:cNvSpPr>
            <a:spLocks noGrp="1"/>
          </p:cNvSpPr>
          <p:nvPr>
            <p:ph type="title"/>
          </p:nvPr>
        </p:nvSpPr>
        <p:spPr>
          <a:xfrm>
            <a:off x="1043631" y="873940"/>
            <a:ext cx="5052369" cy="1035781"/>
          </a:xfrm>
        </p:spPr>
        <p:txBody>
          <a:bodyPr vert="horz" lIns="91440" tIns="45720" rIns="91440" bIns="45720" rtlCol="0" anchor="ctr">
            <a:normAutofit/>
          </a:bodyPr>
          <a:lstStyle/>
          <a:p>
            <a:pPr algn="ctr"/>
            <a:r>
              <a:rPr lang="en-US" sz="3300" b="1" kern="1200" dirty="0">
                <a:solidFill>
                  <a:schemeClr val="tx1"/>
                </a:solidFill>
                <a:latin typeface="Garamond" panose="02020404030301010803" pitchFamily="18" charset="0"/>
              </a:rPr>
              <a:t>La </a:t>
            </a:r>
            <a:r>
              <a:rPr lang="en-US" sz="3300" b="1" kern="1200" dirty="0" err="1">
                <a:solidFill>
                  <a:schemeClr val="tx1"/>
                </a:solidFill>
                <a:latin typeface="Garamond" panose="02020404030301010803" pitchFamily="18" charset="0"/>
              </a:rPr>
              <a:t>nueva</a:t>
            </a:r>
            <a:r>
              <a:rPr lang="en-US" sz="3300" b="1" kern="1200" dirty="0">
                <a:solidFill>
                  <a:schemeClr val="tx1"/>
                </a:solidFill>
                <a:latin typeface="Garamond" panose="02020404030301010803" pitchFamily="18" charset="0"/>
              </a:rPr>
              <a:t> 203.604 </a:t>
            </a:r>
            <a:r>
              <a:rPr lang="en-US" sz="3300" b="1" kern="1200" dirty="0" err="1">
                <a:solidFill>
                  <a:schemeClr val="tx1"/>
                </a:solidFill>
                <a:latin typeface="Garamond" panose="02020404030301010803" pitchFamily="18" charset="0"/>
              </a:rPr>
              <a:t>flexibiliza</a:t>
            </a:r>
            <a:r>
              <a:rPr lang="en-US" sz="3300" b="1" kern="1200" dirty="0">
                <a:solidFill>
                  <a:schemeClr val="tx1"/>
                </a:solidFill>
                <a:latin typeface="Garamond" panose="02020404030301010803" pitchFamily="18" charset="0"/>
              </a:rPr>
              <a:t> </a:t>
            </a:r>
            <a:r>
              <a:rPr lang="en-US" sz="3300" b="1" kern="1200" dirty="0" err="1">
                <a:solidFill>
                  <a:schemeClr val="tx1"/>
                </a:solidFill>
                <a:latin typeface="Garamond" panose="02020404030301010803" pitchFamily="18" charset="0"/>
              </a:rPr>
              <a:t>los</a:t>
            </a:r>
            <a:r>
              <a:rPr lang="en-US" sz="3300" b="1" kern="1200" dirty="0">
                <a:solidFill>
                  <a:schemeClr val="tx1"/>
                </a:solidFill>
                <a:latin typeface="Garamond" panose="02020404030301010803" pitchFamily="18" charset="0"/>
              </a:rPr>
              <a:t> </a:t>
            </a:r>
            <a:r>
              <a:rPr lang="en-US" sz="3300" b="1" kern="1200" dirty="0" err="1">
                <a:solidFill>
                  <a:schemeClr val="tx1"/>
                </a:solidFill>
                <a:latin typeface="Garamond" panose="02020404030301010803" pitchFamily="18" charset="0"/>
              </a:rPr>
              <a:t>requisitos</a:t>
            </a:r>
            <a:r>
              <a:rPr lang="en-US" sz="3300" b="1" kern="1200" dirty="0">
                <a:solidFill>
                  <a:schemeClr val="tx1"/>
                </a:solidFill>
                <a:latin typeface="Garamond" panose="02020404030301010803" pitchFamily="18" charset="0"/>
              </a:rPr>
              <a:t> para el banco</a:t>
            </a:r>
          </a:p>
        </p:txBody>
      </p:sp>
      <p:sp>
        <p:nvSpPr>
          <p:cNvPr id="3" name="Content Placeholder 2">
            <a:extLst>
              <a:ext uri="{FF2B5EF4-FFF2-40B4-BE49-F238E27FC236}">
                <a16:creationId xmlns:a16="http://schemas.microsoft.com/office/drawing/2014/main" id="{963DE1C9-978B-A222-A556-6063E453E75B}"/>
              </a:ext>
            </a:extLst>
          </p:cNvPr>
          <p:cNvSpPr>
            <a:spLocks noGrp="1"/>
          </p:cNvSpPr>
          <p:nvPr>
            <p:ph sz="half" idx="1"/>
          </p:nvPr>
        </p:nvSpPr>
        <p:spPr>
          <a:xfrm>
            <a:off x="1045029" y="2524721"/>
            <a:ext cx="4991629" cy="3677123"/>
          </a:xfrm>
        </p:spPr>
        <p:txBody>
          <a:bodyPr vert="horz" lIns="91440" tIns="45720" rIns="91440" bIns="45720" rtlCol="0" anchor="ctr">
            <a:normAutofit fontScale="92500" lnSpcReduction="10000"/>
          </a:bodyPr>
          <a:lstStyle/>
          <a:p>
            <a:pPr marL="0" indent="0" algn="just">
              <a:buNone/>
            </a:pPr>
            <a:r>
              <a:rPr lang="en-US" sz="1800" dirty="0">
                <a:latin typeface="Garamond" panose="02020404030301010803" pitchFamily="18" charset="0"/>
              </a:rPr>
              <a:t>(2) A meeting with the mortgagor is not required if:</a:t>
            </a:r>
          </a:p>
          <a:p>
            <a:pPr marL="0" algn="just"/>
            <a:endParaRPr lang="en-US" sz="1800" dirty="0">
              <a:latin typeface="Garamond" panose="02020404030301010803" pitchFamily="18" charset="0"/>
            </a:endParaRPr>
          </a:p>
          <a:p>
            <a:pPr marL="228600" lvl="1" indent="0" algn="just">
              <a:buNone/>
            </a:pPr>
            <a:r>
              <a:rPr lang="en-US" sz="1800" dirty="0">
                <a:latin typeface="Garamond" panose="02020404030301010803" pitchFamily="18" charset="0"/>
              </a:rPr>
              <a:t>(</a:t>
            </a:r>
            <a:r>
              <a:rPr lang="en-US" sz="1800" dirty="0" err="1">
                <a:latin typeface="Garamond" panose="02020404030301010803" pitchFamily="18" charset="0"/>
              </a:rPr>
              <a:t>i</a:t>
            </a:r>
            <a:r>
              <a:rPr lang="en-US" sz="1800" dirty="0">
                <a:latin typeface="Garamond" panose="02020404030301010803" pitchFamily="18" charset="0"/>
              </a:rPr>
              <a:t>) The mortgagor has clearly indicated that they will not cooperate in the meeting;</a:t>
            </a:r>
          </a:p>
          <a:p>
            <a:pPr marL="228600" lvl="1" indent="0" algn="just">
              <a:buNone/>
            </a:pPr>
            <a:r>
              <a:rPr lang="en-US" sz="1800" dirty="0">
                <a:latin typeface="Garamond" panose="02020404030301010803" pitchFamily="18" charset="0"/>
              </a:rPr>
              <a:t>(ii) The mortgagor is on a repayment plan to bring the mortgage current, and the mortgagor is meeting the terms of the repayment plan; or</a:t>
            </a:r>
          </a:p>
          <a:p>
            <a:pPr marL="228600" lvl="1" indent="0" algn="just">
              <a:buNone/>
            </a:pPr>
            <a:r>
              <a:rPr lang="en-US" sz="1800" dirty="0">
                <a:latin typeface="Garamond" panose="02020404030301010803" pitchFamily="18" charset="0"/>
              </a:rPr>
              <a:t>(iii) A reasonable effort to arrange a meeting with the mortgagor is unsuccessful.</a:t>
            </a:r>
          </a:p>
          <a:p>
            <a:pPr marL="0" algn="just"/>
            <a:endParaRPr lang="en-US" sz="1800" dirty="0">
              <a:latin typeface="Garamond" panose="02020404030301010803" pitchFamily="18" charset="0"/>
            </a:endParaRPr>
          </a:p>
          <a:p>
            <a:pPr marL="0" indent="0" algn="just">
              <a:buNone/>
            </a:pPr>
            <a:r>
              <a:rPr lang="en-US" sz="1800" dirty="0">
                <a:latin typeface="Garamond" panose="02020404030301010803" pitchFamily="18" charset="0"/>
              </a:rPr>
              <a:t>(3) A reasonable effort to arrange a meeting with the mortgagor shall consist of, at a minimum, two verifiable attempts  to  contact  the  mortgagor  utilizing  methods determined by the Secretary.</a:t>
            </a:r>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eployment Images | Free Vectors, PNGs, Mockups &amp; Backgrounds - rawpixel">
            <a:extLst>
              <a:ext uri="{FF2B5EF4-FFF2-40B4-BE49-F238E27FC236}">
                <a16:creationId xmlns:a16="http://schemas.microsoft.com/office/drawing/2014/main" id="{69410151-0784-817B-D914-8D642A936FD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30493" y="2049632"/>
            <a:ext cx="4223252" cy="2819020"/>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333681"/>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531E8-6DBA-775E-E9A5-4E0F9FF89056}"/>
              </a:ext>
            </a:extLst>
          </p:cNvPr>
          <p:cNvSpPr>
            <a:spLocks noGrp="1"/>
          </p:cNvSpPr>
          <p:nvPr>
            <p:ph type="title"/>
          </p:nvPr>
        </p:nvSpPr>
        <p:spPr/>
        <p:txBody>
          <a:bodyPr/>
          <a:lstStyle/>
          <a:p>
            <a:pPr algn="ctr"/>
            <a:r>
              <a:rPr lang="es-ES_tradnl" b="1" noProof="0" dirty="0">
                <a:latin typeface="Garamond" panose="02020404030301010803" pitchFamily="18" charset="0"/>
              </a:rPr>
              <a:t>¿Cómo sé que es un préstamo FHA?</a:t>
            </a:r>
          </a:p>
        </p:txBody>
      </p:sp>
      <p:pic>
        <p:nvPicPr>
          <p:cNvPr id="5" name="Content Placeholder 4">
            <a:extLst>
              <a:ext uri="{FF2B5EF4-FFF2-40B4-BE49-F238E27FC236}">
                <a16:creationId xmlns:a16="http://schemas.microsoft.com/office/drawing/2014/main" id="{9DD3159E-A2BB-1C52-062A-55020D2588B0}"/>
              </a:ext>
            </a:extLst>
          </p:cNvPr>
          <p:cNvPicPr>
            <a:picLocks noGrp="1" noChangeAspect="1"/>
          </p:cNvPicPr>
          <p:nvPr>
            <p:ph idx="1"/>
          </p:nvPr>
        </p:nvPicPr>
        <p:blipFill>
          <a:blip r:embed="rId2"/>
          <a:stretch>
            <a:fillRect/>
          </a:stretch>
        </p:blipFill>
        <p:spPr>
          <a:xfrm>
            <a:off x="4642719" y="1866224"/>
            <a:ext cx="5669146" cy="670155"/>
          </a:xfrm>
          <a:prstGeom prst="rect">
            <a:avLst/>
          </a:prstGeom>
        </p:spPr>
      </p:pic>
      <p:pic>
        <p:nvPicPr>
          <p:cNvPr id="8" name="Content Placeholder 8">
            <a:extLst>
              <a:ext uri="{FF2B5EF4-FFF2-40B4-BE49-F238E27FC236}">
                <a16:creationId xmlns:a16="http://schemas.microsoft.com/office/drawing/2014/main" id="{C187B7CB-FAB8-5F2D-1256-D25D65D7857E}"/>
              </a:ext>
            </a:extLst>
          </p:cNvPr>
          <p:cNvPicPr>
            <a:picLocks noChangeAspect="1"/>
          </p:cNvPicPr>
          <p:nvPr/>
        </p:nvPicPr>
        <p:blipFill>
          <a:blip r:embed="rId3"/>
          <a:stretch>
            <a:fillRect/>
          </a:stretch>
        </p:blipFill>
        <p:spPr>
          <a:xfrm>
            <a:off x="1751998" y="1690688"/>
            <a:ext cx="2386866" cy="3989697"/>
          </a:xfrm>
          <a:prstGeom prst="rect">
            <a:avLst/>
          </a:prstGeom>
        </p:spPr>
      </p:pic>
    </p:spTree>
    <p:extLst>
      <p:ext uri="{BB962C8B-B14F-4D97-AF65-F5344CB8AC3E}">
        <p14:creationId xmlns:p14="http://schemas.microsoft.com/office/powerpoint/2010/main" val="7815626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D26F2-DB8D-E375-B235-4F9C498289E9}"/>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3600" b="1" dirty="0">
                <a:latin typeface="Garamond" panose="02020404030301010803" pitchFamily="18" charset="0"/>
              </a:rPr>
              <a:t>VA</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98428-5B28-0900-E3CD-D899A7B4C5C5}"/>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algn="just"/>
            <a:r>
              <a:rPr lang="es-ES_tradnl" sz="2000" noProof="0" dirty="0" err="1">
                <a:latin typeface="Garamond" panose="02020404030301010803" pitchFamily="18" charset="0"/>
              </a:rPr>
              <a:t>Servicer</a:t>
            </a:r>
            <a:r>
              <a:rPr lang="es-ES_tradnl" sz="2000" noProof="0" dirty="0">
                <a:latin typeface="Garamond" panose="02020404030301010803" pitchFamily="18" charset="0"/>
              </a:rPr>
              <a:t> debe cumplir con todas las leyes, regulaciones, </a:t>
            </a:r>
            <a:r>
              <a:rPr lang="es-ES_tradnl" sz="2000" noProof="0" dirty="0" err="1">
                <a:latin typeface="Garamond" panose="02020404030301010803" pitchFamily="18" charset="0"/>
              </a:rPr>
              <a:t>handbook</a:t>
            </a:r>
            <a:r>
              <a:rPr lang="es-ES_tradnl" sz="2000" noProof="0" dirty="0">
                <a:latin typeface="Garamond" panose="02020404030301010803" pitchFamily="18" charset="0"/>
              </a:rPr>
              <a:t> y procedimientos. </a:t>
            </a:r>
            <a:r>
              <a:rPr lang="es-ES_tradnl" sz="2000" i="1" noProof="0" dirty="0">
                <a:latin typeface="Garamond" panose="02020404030301010803" pitchFamily="18" charset="0"/>
              </a:rPr>
              <a:t>VA</a:t>
            </a:r>
            <a:r>
              <a:rPr lang="es-ES_tradnl" sz="2000" noProof="0" dirty="0">
                <a:latin typeface="Garamond" panose="02020404030301010803" pitchFamily="18" charset="0"/>
              </a:rPr>
              <a:t> </a:t>
            </a:r>
            <a:r>
              <a:rPr lang="es-ES_tradnl" sz="2000" i="1" dirty="0" err="1">
                <a:latin typeface="Garamond" panose="02020404030301010803" pitchFamily="18" charset="0"/>
              </a:rPr>
              <a:t>Servicer</a:t>
            </a:r>
            <a:r>
              <a:rPr lang="es-ES_tradnl" sz="2000" noProof="0" dirty="0">
                <a:latin typeface="Garamond" panose="02020404030301010803" pitchFamily="18" charset="0"/>
              </a:rPr>
              <a:t> </a:t>
            </a:r>
            <a:r>
              <a:rPr lang="es-ES_tradnl" sz="2000" i="1" noProof="0" dirty="0" err="1">
                <a:latin typeface="Garamond" panose="02020404030301010803" pitchFamily="18" charset="0"/>
              </a:rPr>
              <a:t>Handbook</a:t>
            </a:r>
            <a:r>
              <a:rPr lang="es-ES_tradnl" sz="2000" noProof="0" dirty="0">
                <a:latin typeface="Garamond" panose="02020404030301010803" pitchFamily="18" charset="0"/>
              </a:rPr>
              <a:t> </a:t>
            </a:r>
            <a:r>
              <a:rPr lang="es-ES_tradnl" sz="2000" i="1" noProof="0" dirty="0">
                <a:latin typeface="Garamond" panose="02020404030301010803" pitchFamily="18" charset="0"/>
              </a:rPr>
              <a:t>M26-4, </a:t>
            </a:r>
            <a:r>
              <a:rPr lang="es-ES_tradnl" sz="2000" i="1" noProof="0" dirty="0" err="1">
                <a:latin typeface="Garamond" panose="02020404030301010803" pitchFamily="18" charset="0"/>
              </a:rPr>
              <a:t>Capt</a:t>
            </a:r>
            <a:r>
              <a:rPr lang="es-ES_tradnl" sz="2000" i="1" noProof="0" dirty="0">
                <a:latin typeface="Garamond" panose="02020404030301010803" pitchFamily="18" charset="0"/>
              </a:rPr>
              <a:t>. 3, Sec. 3.01 (Oct. 26, 2015</a:t>
            </a:r>
            <a:r>
              <a:rPr lang="es-ES_tradnl" sz="2000" noProof="0" dirty="0">
                <a:latin typeface="Garamond" panose="02020404030301010803" pitchFamily="18" charset="0"/>
              </a:rPr>
              <a:t>).</a:t>
            </a:r>
          </a:p>
          <a:p>
            <a:pPr algn="just"/>
            <a:r>
              <a:rPr lang="es-ES_tradnl" sz="2000" noProof="0" dirty="0">
                <a:latin typeface="Garamond" panose="02020404030301010803" pitchFamily="18" charset="0"/>
              </a:rPr>
              <a:t>Las regulaciones emitidas y en efecto a la fecha del cierre son incorporadas al pagaré y gobiernan los derechos, deberes y responsabilidades de las partes.</a:t>
            </a:r>
          </a:p>
          <a:p>
            <a:pPr algn="just"/>
            <a:r>
              <a:rPr lang="es-ES_tradnl" sz="2000" noProof="0" dirty="0">
                <a:latin typeface="Garamond" panose="02020404030301010803" pitchFamily="18" charset="0"/>
              </a:rPr>
              <a:t>Para estos préstamos 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 debe ser flexible y las técnicas que emplee deben estar adaptadas a las necesidades particulares del consumidor. </a:t>
            </a:r>
            <a:r>
              <a:rPr lang="es-ES_tradnl" sz="2000" i="1" noProof="0" dirty="0">
                <a:latin typeface="Garamond" panose="02020404030301010803" pitchFamily="18" charset="0"/>
              </a:rPr>
              <a:t>38 C.F.R. §36.4350(g).</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Free Images : person, military, army, jockey, veteran ...">
            <a:extLst>
              <a:ext uri="{FF2B5EF4-FFF2-40B4-BE49-F238E27FC236}">
                <a16:creationId xmlns:a16="http://schemas.microsoft.com/office/drawing/2014/main" id="{0A7C1441-8033-642A-A228-FCAD240E931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1653" r="21975" b="2"/>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24932044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BC55B-F027-CA01-B736-FDF0343FFCF6}"/>
              </a:ext>
            </a:extLst>
          </p:cNvPr>
          <p:cNvSpPr>
            <a:spLocks noGrp="1"/>
          </p:cNvSpPr>
          <p:nvPr>
            <p:ph type="title"/>
          </p:nvPr>
        </p:nvSpPr>
        <p:spPr>
          <a:xfrm>
            <a:off x="645064" y="525982"/>
            <a:ext cx="4282983" cy="1200361"/>
          </a:xfrm>
        </p:spPr>
        <p:txBody>
          <a:bodyPr vert="horz" lIns="91440" tIns="45720" rIns="91440" bIns="45720" rtlCol="0" anchor="b">
            <a:normAutofit/>
          </a:bodyPr>
          <a:lstStyle/>
          <a:p>
            <a:pPr algn="ctr"/>
            <a:r>
              <a:rPr lang="en-US" sz="3600" b="1" dirty="0">
                <a:latin typeface="Garamond" panose="02020404030301010803" pitchFamily="18" charset="0"/>
              </a:rPr>
              <a:t>VA</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74B506-A960-A6C8-DD2E-DE21CD51498B}"/>
              </a:ext>
            </a:extLst>
          </p:cNvPr>
          <p:cNvSpPr>
            <a:spLocks noGrp="1"/>
          </p:cNvSpPr>
          <p:nvPr>
            <p:ph sz="half" idx="1"/>
          </p:nvPr>
        </p:nvSpPr>
        <p:spPr>
          <a:xfrm>
            <a:off x="645066" y="2031101"/>
            <a:ext cx="4282984" cy="3511943"/>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debe ser flexible y las técnicas que use </a:t>
            </a:r>
            <a:r>
              <a:rPr lang="es-ES_tradnl" sz="2400" b="1" noProof="0" dirty="0">
                <a:latin typeface="Garamond" panose="02020404030301010803" pitchFamily="18" charset="0"/>
              </a:rPr>
              <a:t>deben ser ajustadas a ese veterano en particular. </a:t>
            </a:r>
            <a:r>
              <a:rPr lang="es-ES_tradnl" sz="2400" i="1" noProof="0" dirty="0">
                <a:latin typeface="Garamond" panose="02020404030301010803" pitchFamily="18" charset="0"/>
              </a:rPr>
              <a:t>38 C.F.R. 36.4350(h)</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No se puede ejecutar a menos que el consumidor falle en hacer tres pagos mensuales completos. 38 C.F.R. §4309.</a:t>
            </a:r>
          </a:p>
          <a:p>
            <a:pPr algn="just"/>
            <a:r>
              <a:rPr lang="es-ES_tradnl" sz="2400" noProof="0" dirty="0">
                <a:latin typeface="Garamond" panose="02020404030301010803" pitchFamily="18" charset="0"/>
              </a:rPr>
              <a:t>Debe proveer una notificación al VA de su intención de ejecutar. 38 C.F.R. 36.4317.</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Understanding the Military Slang: What Does '86' Mean for U.S. Veterans ...">
            <a:extLst>
              <a:ext uri="{FF2B5EF4-FFF2-40B4-BE49-F238E27FC236}">
                <a16:creationId xmlns:a16="http://schemas.microsoft.com/office/drawing/2014/main" id="{8351DE0F-F4D9-1C34-F6B2-72EB9AD782D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508" r="-2" b="4890"/>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1641108561"/>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D8668-F828-7F04-BEBB-2BEE7346B39D}"/>
              </a:ext>
            </a:extLst>
          </p:cNvPr>
          <p:cNvSpPr>
            <a:spLocks noGrp="1"/>
          </p:cNvSpPr>
          <p:nvPr>
            <p:ph type="title"/>
          </p:nvPr>
        </p:nvSpPr>
        <p:spPr>
          <a:xfrm>
            <a:off x="7239014" y="525982"/>
            <a:ext cx="4282983" cy="1200361"/>
          </a:xfrm>
        </p:spPr>
        <p:txBody>
          <a:bodyPr vert="horz" lIns="91440" tIns="45720" rIns="91440" bIns="45720" rtlCol="0" anchor="b">
            <a:normAutofit/>
          </a:bodyPr>
          <a:lstStyle/>
          <a:p>
            <a:pPr algn="ctr"/>
            <a:r>
              <a:rPr lang="en-US" sz="3600" b="1" dirty="0">
                <a:latin typeface="Garamond" panose="02020404030301010803" pitchFamily="18" charset="0"/>
              </a:rPr>
              <a:t>VA</a:t>
            </a: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merican Flag with Veteran memorial day image - Free stock photo ...">
            <a:extLst>
              <a:ext uri="{FF2B5EF4-FFF2-40B4-BE49-F238E27FC236}">
                <a16:creationId xmlns:a16="http://schemas.microsoft.com/office/drawing/2014/main" id="{CC4F7D30-1F2D-666B-6459-B9990A8853D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20012" r="20528" b="1"/>
          <a:stretch>
            <a:fillRect/>
          </a:stretch>
        </p:blipFill>
        <p:spPr>
          <a:xfrm>
            <a:off x="576244" y="650494"/>
            <a:ext cx="5628018"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1F102D-9755-D7CE-1F21-ED4754408FA1}"/>
              </a:ext>
            </a:extLst>
          </p:cNvPr>
          <p:cNvSpPr>
            <a:spLocks noGrp="1"/>
          </p:cNvSpPr>
          <p:nvPr>
            <p:ph sz="half" idx="1"/>
          </p:nvPr>
        </p:nvSpPr>
        <p:spPr>
          <a:xfrm>
            <a:off x="7239012" y="2031101"/>
            <a:ext cx="4282984" cy="3511943"/>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Como mínimo el </a:t>
            </a:r>
            <a:r>
              <a:rPr lang="es-ES_tradnl" sz="2400" i="1" noProof="0" dirty="0" err="1">
                <a:latin typeface="Garamond" panose="02020404030301010803" pitchFamily="18" charset="0"/>
              </a:rPr>
              <a:t>servicer</a:t>
            </a:r>
            <a:r>
              <a:rPr lang="es-ES_tradnl" sz="2400" noProof="0" dirty="0">
                <a:latin typeface="Garamond" panose="02020404030301010803" pitchFamily="18" charset="0"/>
              </a:rPr>
              <a:t> debe enviar una carta al </a:t>
            </a:r>
            <a:r>
              <a:rPr lang="es-ES_tradnl" sz="2400" dirty="0">
                <a:latin typeface="Garamond" panose="02020404030301010803" pitchFamily="18" charset="0"/>
              </a:rPr>
              <a:t>veterano</a:t>
            </a:r>
            <a:r>
              <a:rPr lang="es-ES_tradnl" sz="2400" noProof="0" dirty="0">
                <a:latin typeface="Garamond" panose="02020404030301010803" pitchFamily="18" charset="0"/>
              </a:rPr>
              <a:t> si el pago no ha sido recibido dentro de los 30 días después que se debe y no ha habido contacto telefónico informándole que está en mora. </a:t>
            </a:r>
            <a:r>
              <a:rPr lang="es-ES_tradnl" sz="2400" i="1" noProof="0" dirty="0">
                <a:latin typeface="Garamond" panose="02020404030301010803" pitchFamily="18" charset="0"/>
              </a:rPr>
              <a:t>38 C.F.R. §36.4350(g)</a:t>
            </a:r>
            <a:r>
              <a:rPr lang="es-ES_tradnl" sz="2400" noProof="0" dirty="0">
                <a:latin typeface="Garamond" panose="02020404030301010803" pitchFamily="18" charset="0"/>
              </a:rPr>
              <a:t>.</a:t>
            </a:r>
          </a:p>
          <a:p>
            <a:pPr algn="just"/>
            <a:r>
              <a:rPr lang="es-ES_tradnl" sz="2400" noProof="0" dirty="0">
                <a:latin typeface="Garamond" panose="02020404030301010803" pitchFamily="18" charset="0"/>
              </a:rPr>
              <a:t>También debe reunirse cara a cara con el prestatario o hacer un esfuerzo razonable para organizar dicha reunión para obtener la información necesaria. </a:t>
            </a:r>
            <a:r>
              <a:rPr lang="es-ES_tradnl" sz="2400" i="1" noProof="0" dirty="0">
                <a:latin typeface="Garamond" panose="02020404030301010803" pitchFamily="18" charset="0"/>
              </a:rPr>
              <a:t>Id</a:t>
            </a:r>
            <a:r>
              <a:rPr lang="es-ES_tradnl" sz="2400" noProof="0" dirty="0">
                <a:latin typeface="Garamond" panose="02020404030301010803" pitchFamily="18" charset="0"/>
              </a:rPr>
              <a:t>.</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4281269"/>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006D9-44CE-8BE5-53DC-EB52559ECE5E}"/>
              </a:ext>
            </a:extLst>
          </p:cNvPr>
          <p:cNvSpPr>
            <a:spLocks noGrp="1"/>
          </p:cNvSpPr>
          <p:nvPr>
            <p:ph type="title"/>
          </p:nvPr>
        </p:nvSpPr>
        <p:spPr>
          <a:xfrm>
            <a:off x="589560" y="856180"/>
            <a:ext cx="4560584" cy="1128068"/>
          </a:xfrm>
        </p:spPr>
        <p:txBody>
          <a:bodyPr vert="horz" lIns="91440" tIns="45720" rIns="91440" bIns="45720" rtlCol="0" anchor="ctr">
            <a:normAutofit/>
          </a:bodyPr>
          <a:lstStyle/>
          <a:p>
            <a:pPr algn="ctr"/>
            <a:r>
              <a:rPr lang="en-US" sz="4000" b="1" dirty="0">
                <a:latin typeface="Garamond" panose="02020404030301010803" pitchFamily="18" charset="0"/>
              </a:rPr>
              <a:t>VA</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6F4507-61B0-9239-0819-0788D4488D08}"/>
              </a:ext>
            </a:extLst>
          </p:cNvPr>
          <p:cNvSpPr>
            <a:spLocks noGrp="1"/>
          </p:cNvSpPr>
          <p:nvPr>
            <p:ph sz="half" idx="1"/>
          </p:nvPr>
        </p:nvSpPr>
        <p:spPr>
          <a:xfrm>
            <a:off x="590719" y="2330505"/>
            <a:ext cx="4559425" cy="3979585"/>
          </a:xfrm>
        </p:spPr>
        <p:txBody>
          <a:bodyPr vert="horz" lIns="91440" tIns="45720" rIns="91440" bIns="45720" rtlCol="0" anchor="ctr">
            <a:normAutofit fontScale="92500" lnSpcReduction="10000"/>
          </a:bodyPr>
          <a:lstStyle/>
          <a:p>
            <a:pPr algn="just"/>
            <a:r>
              <a:rPr lang="es-ES_tradnl" sz="2400" noProof="0" dirty="0">
                <a:latin typeface="Garamond" panose="02020404030301010803" pitchFamily="18" charset="0"/>
              </a:rPr>
              <a:t>No se podrán realizar inspecciones de propiedad cuando el administrador haya determinado que la propiedad está ocupada por el propietario. </a:t>
            </a:r>
            <a:r>
              <a:rPr lang="es-ES_tradnl" sz="2400" i="1" noProof="0" dirty="0">
                <a:latin typeface="Garamond" panose="02020404030301010803" pitchFamily="18" charset="0"/>
              </a:rPr>
              <a:t>Id</a:t>
            </a:r>
            <a:r>
              <a:rPr lang="es-ES_tradnl" sz="2400" noProof="0" dirty="0">
                <a:latin typeface="Garamond" panose="02020404030301010803" pitchFamily="18" charset="0"/>
              </a:rPr>
              <a:t>.</a:t>
            </a:r>
          </a:p>
          <a:p>
            <a:pPr lvl="1" algn="just"/>
            <a:r>
              <a:rPr lang="es-ES_tradnl" noProof="0" dirty="0">
                <a:latin typeface="Garamond" panose="02020404030301010803" pitchFamily="18" charset="0"/>
              </a:rPr>
              <a:t>Excepto </a:t>
            </a:r>
            <a:r>
              <a:rPr lang="es-ES_tradnl" i="1" noProof="0" dirty="0" err="1">
                <a:latin typeface="Garamond" panose="02020404030301010803" pitchFamily="18" charset="0"/>
              </a:rPr>
              <a:t>liquidation</a:t>
            </a:r>
            <a:r>
              <a:rPr lang="es-ES_tradnl" i="1" noProof="0" dirty="0">
                <a:latin typeface="Garamond" panose="02020404030301010803" pitchFamily="18" charset="0"/>
              </a:rPr>
              <a:t> </a:t>
            </a:r>
            <a:r>
              <a:rPr lang="es-ES_tradnl" i="1" noProof="0" dirty="0" err="1">
                <a:latin typeface="Garamond" panose="02020404030301010803" pitchFamily="18" charset="0"/>
              </a:rPr>
              <a:t>proceedings</a:t>
            </a:r>
            <a:r>
              <a:rPr lang="es-ES_tradnl" noProof="0" dirty="0">
                <a:latin typeface="Garamond" panose="02020404030301010803" pitchFamily="18" charset="0"/>
              </a:rPr>
              <a:t>.</a:t>
            </a:r>
          </a:p>
          <a:p>
            <a:pPr algn="just"/>
            <a:r>
              <a:rPr lang="es-ES_tradnl" sz="2400" noProof="0" dirty="0">
                <a:latin typeface="Garamond" panose="02020404030301010803" pitchFamily="18" charset="0"/>
              </a:rPr>
              <a:t>Debido a que el VA reembolsa a los proveedores de servicios estos cargos, no se le deben cobrar estos cargos al prestatario. </a:t>
            </a:r>
          </a:p>
          <a:p>
            <a:pPr algn="just"/>
            <a:r>
              <a:rPr lang="es-ES_tradnl" sz="2400" noProof="0" dirty="0">
                <a:latin typeface="Garamond" panose="02020404030301010803" pitchFamily="18" charset="0"/>
              </a:rPr>
              <a:t>Cobrar las partidas puede dar lugar a una causa de acción o defensa contra el proveedor de servicios.</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Veterans Day 2020 | A blind veteran renders honors upon the … | Flickr">
            <a:extLst>
              <a:ext uri="{FF2B5EF4-FFF2-40B4-BE49-F238E27FC236}">
                <a16:creationId xmlns:a16="http://schemas.microsoft.com/office/drawing/2014/main" id="{DE3F8053-5E20-7CCC-0EC5-05DA1C4CCC8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l="9965" r="21178"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820173273"/>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0E62-D3EF-72D1-AB73-DA5EE4304D6F}"/>
              </a:ext>
            </a:extLst>
          </p:cNvPr>
          <p:cNvSpPr>
            <a:spLocks noGrp="1"/>
          </p:cNvSpPr>
          <p:nvPr>
            <p:ph type="title"/>
          </p:nvPr>
        </p:nvSpPr>
        <p:spPr/>
        <p:txBody>
          <a:bodyPr/>
          <a:lstStyle/>
          <a:p>
            <a:pPr algn="ctr"/>
            <a:r>
              <a:rPr lang="en-US" dirty="0" err="1">
                <a:latin typeface="Garamond" panose="02020404030301010803" pitchFamily="18" charset="0"/>
              </a:rPr>
              <a:t>Cómo</a:t>
            </a:r>
            <a:r>
              <a:rPr lang="en-US" dirty="0">
                <a:latin typeface="Garamond" panose="02020404030301010803" pitchFamily="18" charset="0"/>
              </a:rPr>
              <a:t> </a:t>
            </a:r>
            <a:r>
              <a:rPr lang="en-US" dirty="0" err="1">
                <a:latin typeface="Garamond" panose="02020404030301010803" pitchFamily="18" charset="0"/>
              </a:rPr>
              <a:t>sé</a:t>
            </a:r>
            <a:r>
              <a:rPr lang="en-US" dirty="0">
                <a:latin typeface="Garamond" panose="02020404030301010803" pitchFamily="18" charset="0"/>
              </a:rPr>
              <a:t> </a:t>
            </a:r>
            <a:r>
              <a:rPr lang="en-US" dirty="0" err="1">
                <a:latin typeface="Garamond" panose="02020404030301010803" pitchFamily="18" charset="0"/>
              </a:rPr>
              <a:t>que</a:t>
            </a:r>
            <a:r>
              <a:rPr lang="en-US" dirty="0">
                <a:latin typeface="Garamond" panose="02020404030301010803" pitchFamily="18" charset="0"/>
              </a:rPr>
              <a:t> es un </a:t>
            </a:r>
            <a:r>
              <a:rPr lang="en-US" dirty="0" err="1">
                <a:latin typeface="Garamond" panose="02020404030301010803" pitchFamily="18" charset="0"/>
              </a:rPr>
              <a:t>préstamo</a:t>
            </a:r>
            <a:r>
              <a:rPr lang="en-US" dirty="0">
                <a:latin typeface="Garamond" panose="02020404030301010803" pitchFamily="18" charset="0"/>
              </a:rPr>
              <a:t> VA</a:t>
            </a:r>
          </a:p>
        </p:txBody>
      </p:sp>
      <p:pic>
        <p:nvPicPr>
          <p:cNvPr id="4" name="Content Placeholder 10">
            <a:extLst>
              <a:ext uri="{FF2B5EF4-FFF2-40B4-BE49-F238E27FC236}">
                <a16:creationId xmlns:a16="http://schemas.microsoft.com/office/drawing/2014/main" id="{F0D04EBE-9690-99DC-7B10-A385E562D31B}"/>
              </a:ext>
            </a:extLst>
          </p:cNvPr>
          <p:cNvPicPr>
            <a:picLocks noGrp="1" noChangeAspect="1"/>
          </p:cNvPicPr>
          <p:nvPr>
            <p:ph idx="1"/>
          </p:nvPr>
        </p:nvPicPr>
        <p:blipFill>
          <a:blip r:embed="rId2"/>
          <a:stretch>
            <a:fillRect/>
          </a:stretch>
        </p:blipFill>
        <p:spPr>
          <a:xfrm>
            <a:off x="3037839" y="1690688"/>
            <a:ext cx="2492277" cy="4351338"/>
          </a:xfrm>
        </p:spPr>
      </p:pic>
      <p:pic>
        <p:nvPicPr>
          <p:cNvPr id="5" name="Content Placeholder 4">
            <a:extLst>
              <a:ext uri="{FF2B5EF4-FFF2-40B4-BE49-F238E27FC236}">
                <a16:creationId xmlns:a16="http://schemas.microsoft.com/office/drawing/2014/main" id="{762C301D-CA9F-134B-7BB2-4888A1519185}"/>
              </a:ext>
            </a:extLst>
          </p:cNvPr>
          <p:cNvPicPr>
            <a:picLocks noChangeAspect="1"/>
          </p:cNvPicPr>
          <p:nvPr/>
        </p:nvPicPr>
        <p:blipFill>
          <a:blip r:embed="rId3"/>
          <a:stretch>
            <a:fillRect/>
          </a:stretch>
        </p:blipFill>
        <p:spPr>
          <a:xfrm>
            <a:off x="6796805" y="1607511"/>
            <a:ext cx="2641883" cy="4351338"/>
          </a:xfrm>
          <a:prstGeom prst="rect">
            <a:avLst/>
          </a:prstGeom>
        </p:spPr>
      </p:pic>
    </p:spTree>
    <p:extLst>
      <p:ext uri="{BB962C8B-B14F-4D97-AF65-F5344CB8AC3E}">
        <p14:creationId xmlns:p14="http://schemas.microsoft.com/office/powerpoint/2010/main" val="25735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heckerboard(across)">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4133D3-7F4E-D95B-7811-729BA6A18BB7}"/>
              </a:ext>
            </a:extLst>
          </p:cNvPr>
          <p:cNvSpPr>
            <a:spLocks noGrp="1"/>
          </p:cNvSpPr>
          <p:nvPr>
            <p:ph type="title"/>
          </p:nvPr>
        </p:nvSpPr>
        <p:spPr>
          <a:xfrm>
            <a:off x="1371597" y="348865"/>
            <a:ext cx="10044023" cy="877729"/>
          </a:xfrm>
        </p:spPr>
        <p:txBody>
          <a:bodyPr anchor="ctr">
            <a:normAutofit/>
          </a:bodyPr>
          <a:lstStyle/>
          <a:p>
            <a:pPr algn="ctr"/>
            <a:r>
              <a:rPr lang="en-US" sz="4000" b="1" dirty="0">
                <a:solidFill>
                  <a:srgbClr val="FFFFFF"/>
                </a:solidFill>
                <a:latin typeface="Garamond" panose="02020404030301010803" pitchFamily="18" charset="0"/>
              </a:rPr>
              <a:t>USDA 502 Direct Single Family Housing</a:t>
            </a:r>
          </a:p>
        </p:txBody>
      </p:sp>
      <p:graphicFrame>
        <p:nvGraphicFramePr>
          <p:cNvPr id="12" name="Content Placeholder 2">
            <a:extLst>
              <a:ext uri="{FF2B5EF4-FFF2-40B4-BE49-F238E27FC236}">
                <a16:creationId xmlns:a16="http://schemas.microsoft.com/office/drawing/2014/main" id="{144D5A58-6328-4160-B8B2-0E09E69D3139}"/>
              </a:ext>
            </a:extLst>
          </p:cNvPr>
          <p:cNvGraphicFramePr>
            <a:graphicFrameLocks noGrp="1"/>
          </p:cNvGraphicFramePr>
          <p:nvPr>
            <p:ph idx="1"/>
            <p:extLst>
              <p:ext uri="{D42A27DB-BD31-4B8C-83A1-F6EECF244321}">
                <p14:modId xmlns:p14="http://schemas.microsoft.com/office/powerpoint/2010/main" val="290064517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8813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E47195D-EC06-4298-8805-0F0D65997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19F59-C249-F337-FC5B-C72CBD15708C}"/>
              </a:ext>
            </a:extLst>
          </p:cNvPr>
          <p:cNvSpPr>
            <a:spLocks noGrp="1"/>
          </p:cNvSpPr>
          <p:nvPr>
            <p:ph type="title"/>
          </p:nvPr>
        </p:nvSpPr>
        <p:spPr>
          <a:xfrm>
            <a:off x="9267909" y="2023110"/>
            <a:ext cx="2469624" cy="2846070"/>
          </a:xfrm>
        </p:spPr>
        <p:txBody>
          <a:bodyPr vert="horz" lIns="91440" tIns="45720" rIns="91440" bIns="45720" rtlCol="0" anchor="ctr">
            <a:normAutofit fontScale="90000"/>
          </a:bodyPr>
          <a:lstStyle/>
          <a:p>
            <a:pPr algn="ctr"/>
            <a:r>
              <a:rPr lang="es-ES_tradnl" sz="4800" b="1" noProof="0" dirty="0">
                <a:latin typeface="Garamond" panose="02020404030301010803" pitchFamily="18" charset="0"/>
              </a:rPr>
              <a:t>¿Cómo sé que es un USDA 502?</a:t>
            </a: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4418A58-163A-A66B-D71B-D980BDA0E1AA}"/>
              </a:ext>
            </a:extLst>
          </p:cNvPr>
          <p:cNvPicPr>
            <a:picLocks noChangeAspect="1"/>
          </p:cNvPicPr>
          <p:nvPr/>
        </p:nvPicPr>
        <p:blipFill>
          <a:blip r:embed="rId2"/>
          <a:stretch>
            <a:fillRect/>
          </a:stretch>
        </p:blipFill>
        <p:spPr>
          <a:xfrm>
            <a:off x="545237" y="1196766"/>
            <a:ext cx="3685032" cy="4535424"/>
          </a:xfrm>
          <a:prstGeom prst="rect">
            <a:avLst/>
          </a:prstGeom>
        </p:spPr>
      </p:pic>
      <p:pic>
        <p:nvPicPr>
          <p:cNvPr id="5" name="Content Placeholder 4">
            <a:extLst>
              <a:ext uri="{FF2B5EF4-FFF2-40B4-BE49-F238E27FC236}">
                <a16:creationId xmlns:a16="http://schemas.microsoft.com/office/drawing/2014/main" id="{6EABABBD-34EF-7F5B-80EF-058B3D08A630}"/>
              </a:ext>
            </a:extLst>
          </p:cNvPr>
          <p:cNvPicPr>
            <a:picLocks noGrp="1" noChangeAspect="1"/>
          </p:cNvPicPr>
          <p:nvPr>
            <p:ph idx="1"/>
          </p:nvPr>
        </p:nvPicPr>
        <p:blipFill>
          <a:blip r:embed="rId3"/>
          <a:stretch>
            <a:fillRect/>
          </a:stretch>
        </p:blipFill>
        <p:spPr>
          <a:xfrm>
            <a:off x="4457706" y="1315770"/>
            <a:ext cx="3685032" cy="429741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81610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FCFECA-F353-6A17-8BC6-DB38DB601526}"/>
              </a:ext>
            </a:extLst>
          </p:cNvPr>
          <p:cNvSpPr>
            <a:spLocks noGrp="1"/>
          </p:cNvSpPr>
          <p:nvPr>
            <p:ph type="title"/>
          </p:nvPr>
        </p:nvSpPr>
        <p:spPr>
          <a:xfrm>
            <a:off x="1113810" y="2960716"/>
            <a:ext cx="4036334" cy="2387600"/>
          </a:xfrm>
        </p:spPr>
        <p:txBody>
          <a:bodyPr vert="horz" lIns="91440" tIns="45720" rIns="91440" bIns="45720" rtlCol="0" anchor="t">
            <a:normAutofit/>
          </a:bodyPr>
          <a:lstStyle/>
          <a:p>
            <a:pPr algn="ctr"/>
            <a:r>
              <a:rPr lang="en-US" sz="3800" b="1" kern="1200" dirty="0">
                <a:solidFill>
                  <a:schemeClr val="tx1"/>
                </a:solidFill>
                <a:latin typeface="Garamond" panose="02020404030301010803" pitchFamily="18" charset="0"/>
              </a:rPr>
              <a:t>La carta </a:t>
            </a:r>
            <a:r>
              <a:rPr lang="en-US" sz="3800" b="1" kern="1200" dirty="0" err="1">
                <a:solidFill>
                  <a:schemeClr val="tx1"/>
                </a:solidFill>
                <a:latin typeface="Garamond" panose="02020404030301010803" pitchFamily="18" charset="0"/>
              </a:rPr>
              <a:t>que</a:t>
            </a:r>
            <a:r>
              <a:rPr lang="en-US" sz="3800" b="1" kern="1200" dirty="0">
                <a:solidFill>
                  <a:schemeClr val="tx1"/>
                </a:solidFill>
                <a:latin typeface="Garamond" panose="02020404030301010803" pitchFamily="18" charset="0"/>
              </a:rPr>
              <a:t> </a:t>
            </a:r>
            <a:r>
              <a:rPr lang="en-US" sz="3800" b="1" kern="1200" dirty="0" err="1">
                <a:solidFill>
                  <a:schemeClr val="tx1"/>
                </a:solidFill>
                <a:latin typeface="Garamond" panose="02020404030301010803" pitchFamily="18" charset="0"/>
              </a:rPr>
              <a:t>tenemos</a:t>
            </a:r>
            <a:r>
              <a:rPr lang="en-US" sz="3800" b="1" kern="1200" dirty="0">
                <a:solidFill>
                  <a:schemeClr val="tx1"/>
                </a:solidFill>
                <a:latin typeface="Garamond" panose="02020404030301010803" pitchFamily="18" charset="0"/>
              </a:rPr>
              <a:t> </a:t>
            </a:r>
            <a:r>
              <a:rPr lang="en-US" sz="3800" b="1" kern="1200" dirty="0" err="1">
                <a:solidFill>
                  <a:schemeClr val="tx1"/>
                </a:solidFill>
                <a:latin typeface="Garamond" panose="02020404030301010803" pitchFamily="18" charset="0"/>
              </a:rPr>
              <a:t>que</a:t>
            </a:r>
            <a:r>
              <a:rPr lang="en-US" sz="3800" b="1" kern="1200" dirty="0">
                <a:solidFill>
                  <a:schemeClr val="tx1"/>
                </a:solidFill>
                <a:latin typeface="Garamond" panose="02020404030301010803" pitchFamily="18" charset="0"/>
              </a:rPr>
              <a:t> </a:t>
            </a:r>
            <a:r>
              <a:rPr lang="en-US" sz="3800" b="1" kern="1200" dirty="0" err="1">
                <a:solidFill>
                  <a:schemeClr val="tx1"/>
                </a:solidFill>
                <a:latin typeface="Garamond" panose="02020404030301010803" pitchFamily="18" charset="0"/>
              </a:rPr>
              <a:t>ver</a:t>
            </a:r>
            <a:r>
              <a:rPr lang="en-US" sz="3800" b="1" kern="1200" dirty="0">
                <a:solidFill>
                  <a:schemeClr val="tx1"/>
                </a:solidFill>
                <a:latin typeface="Garamond" panose="02020404030301010803" pitchFamily="18" charset="0"/>
              </a:rPr>
              <a:t> de </a:t>
            </a:r>
            <a:r>
              <a:rPr lang="en-US" sz="3800" b="1" kern="1200" dirty="0" err="1">
                <a:solidFill>
                  <a:schemeClr val="tx1"/>
                </a:solidFill>
                <a:latin typeface="Garamond" panose="02020404030301010803" pitchFamily="18" charset="0"/>
              </a:rPr>
              <a:t>estos</a:t>
            </a:r>
            <a:r>
              <a:rPr lang="en-US" sz="3800" b="1" kern="1200" dirty="0">
                <a:solidFill>
                  <a:schemeClr val="tx1"/>
                </a:solidFill>
                <a:latin typeface="Garamond" panose="02020404030301010803" pitchFamily="18" charset="0"/>
              </a:rPr>
              <a:t> </a:t>
            </a:r>
            <a:r>
              <a:rPr lang="en-US" sz="3800" b="1" kern="1200" dirty="0" err="1">
                <a:solidFill>
                  <a:schemeClr val="tx1"/>
                </a:solidFill>
                <a:latin typeface="Garamond" panose="02020404030301010803" pitchFamily="18" charset="0"/>
              </a:rPr>
              <a:t>préstamos</a:t>
            </a:r>
            <a:endParaRPr lang="en-US" sz="3800" b="1" kern="1200" dirty="0">
              <a:solidFill>
                <a:schemeClr val="tx1"/>
              </a:solidFill>
              <a:latin typeface="Garamond" panose="02020404030301010803" pitchFamily="18" charset="0"/>
            </a:endParaRPr>
          </a:p>
        </p:txBody>
      </p:sp>
      <p:grpSp>
        <p:nvGrpSpPr>
          <p:cNvPr id="27" name="Group 2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8" name="Rectangle 2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DF74A87-B003-D063-D11B-43EE5E6A9E5F}"/>
              </a:ext>
            </a:extLst>
          </p:cNvPr>
          <p:cNvPicPr>
            <a:picLocks noChangeAspect="1"/>
          </p:cNvPicPr>
          <p:nvPr/>
        </p:nvPicPr>
        <p:blipFill>
          <a:blip r:embed="rId2"/>
          <a:stretch>
            <a:fillRect/>
          </a:stretch>
        </p:blipFill>
        <p:spPr>
          <a:xfrm>
            <a:off x="6620324" y="666728"/>
            <a:ext cx="4140336" cy="5465791"/>
          </a:xfrm>
          <a:prstGeom prst="rect">
            <a:avLst/>
          </a:prstGeom>
        </p:spPr>
      </p:pic>
    </p:spTree>
    <p:extLst>
      <p:ext uri="{BB962C8B-B14F-4D97-AF65-F5344CB8AC3E}">
        <p14:creationId xmlns:p14="http://schemas.microsoft.com/office/powerpoint/2010/main" val="39967469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0AD41-20FB-B529-2BB5-661171A917DF}"/>
              </a:ext>
            </a:extLst>
          </p:cNvPr>
          <p:cNvSpPr>
            <a:spLocks noGrp="1"/>
          </p:cNvSpPr>
          <p:nvPr>
            <p:ph type="title"/>
          </p:nvPr>
        </p:nvSpPr>
        <p:spPr>
          <a:xfrm>
            <a:off x="1043631" y="873940"/>
            <a:ext cx="5052369" cy="1035781"/>
          </a:xfrm>
        </p:spPr>
        <p:txBody>
          <a:bodyPr vert="horz" lIns="91440" tIns="45720" rIns="91440" bIns="45720" rtlCol="0" anchor="ctr">
            <a:noAutofit/>
          </a:bodyPr>
          <a:lstStyle/>
          <a:p>
            <a:pPr algn="ctr"/>
            <a:r>
              <a:rPr lang="es-ES_tradnl" sz="2400" kern="1200" noProof="0" dirty="0">
                <a:solidFill>
                  <a:schemeClr val="tx1"/>
                </a:solidFill>
                <a:latin typeface="Garamond" panose="02020404030301010803" pitchFamily="18" charset="0"/>
              </a:rPr>
              <a:t>Preguntas que el </a:t>
            </a:r>
            <a:r>
              <a:rPr lang="es-ES_tradnl" sz="2400" i="1" kern="1200" noProof="0" dirty="0" err="1">
                <a:solidFill>
                  <a:schemeClr val="tx1"/>
                </a:solidFill>
                <a:latin typeface="Garamond" panose="02020404030301010803" pitchFamily="18" charset="0"/>
              </a:rPr>
              <a:t>discovery</a:t>
            </a:r>
            <a:r>
              <a:rPr lang="es-ES_tradnl" sz="2400" kern="1200" noProof="0" dirty="0">
                <a:solidFill>
                  <a:schemeClr val="tx1"/>
                </a:solidFill>
                <a:latin typeface="Garamond" panose="02020404030301010803" pitchFamily="18" charset="0"/>
              </a:rPr>
              <a:t> nos debe contestar antes de oponernos a una Sentencia Sumaria</a:t>
            </a:r>
          </a:p>
        </p:txBody>
      </p:sp>
      <p:sp>
        <p:nvSpPr>
          <p:cNvPr id="3" name="Content Placeholder 2">
            <a:extLst>
              <a:ext uri="{FF2B5EF4-FFF2-40B4-BE49-F238E27FC236}">
                <a16:creationId xmlns:a16="http://schemas.microsoft.com/office/drawing/2014/main" id="{41EE7A23-C623-1785-D0C0-FECF9544B240}"/>
              </a:ext>
            </a:extLst>
          </p:cNvPr>
          <p:cNvSpPr>
            <a:spLocks noGrp="1"/>
          </p:cNvSpPr>
          <p:nvPr>
            <p:ph sz="half" idx="1"/>
          </p:nvPr>
        </p:nvSpPr>
        <p:spPr>
          <a:xfrm>
            <a:off x="1045029" y="2524721"/>
            <a:ext cx="4991629" cy="3677123"/>
          </a:xfrm>
        </p:spPr>
        <p:txBody>
          <a:bodyPr vert="horz" lIns="91440" tIns="45720" rIns="91440" bIns="45720" rtlCol="0" anchor="ctr">
            <a:normAutofit fontScale="92500" lnSpcReduction="20000"/>
          </a:bodyPr>
          <a:lstStyle/>
          <a:p>
            <a:r>
              <a:rPr lang="es-ES_tradnl" sz="2000" noProof="0" dirty="0">
                <a:latin typeface="Garamond" panose="02020404030301010803" pitchFamily="18" charset="0"/>
              </a:rPr>
              <a:t>¿Quién es el </a:t>
            </a:r>
            <a:r>
              <a:rPr lang="es-ES_tradnl" sz="2000" i="1" noProof="0" dirty="0" err="1">
                <a:latin typeface="Garamond" panose="02020404030301010803" pitchFamily="18" charset="0"/>
              </a:rPr>
              <a:t>holder</a:t>
            </a:r>
            <a:r>
              <a:rPr lang="es-ES_tradnl" sz="2000" noProof="0" dirty="0">
                <a:latin typeface="Garamond" panose="02020404030301010803" pitchFamily="18" charset="0"/>
              </a:rPr>
              <a:t>?</a:t>
            </a:r>
          </a:p>
          <a:p>
            <a:r>
              <a:rPr lang="es-ES_tradnl" sz="2000" noProof="0" dirty="0">
                <a:latin typeface="Garamond" panose="02020404030301010803" pitchFamily="18" charset="0"/>
              </a:rPr>
              <a:t>¿Quién es el </a:t>
            </a:r>
            <a:r>
              <a:rPr lang="es-ES_tradnl" sz="2000" i="1" noProof="0" dirty="0" err="1">
                <a:latin typeface="Garamond" panose="02020404030301010803" pitchFamily="18" charset="0"/>
              </a:rPr>
              <a:t>owner</a:t>
            </a:r>
            <a:r>
              <a:rPr lang="es-ES_tradnl" sz="2000" noProof="0" dirty="0">
                <a:latin typeface="Garamond" panose="02020404030301010803" pitchFamily="18" charset="0"/>
              </a:rPr>
              <a:t>?</a:t>
            </a:r>
          </a:p>
          <a:p>
            <a:r>
              <a:rPr lang="es-ES_tradnl" sz="2000" noProof="0" dirty="0">
                <a:latin typeface="Garamond" panose="02020404030301010803" pitchFamily="18" charset="0"/>
              </a:rPr>
              <a:t>¿Quién es el </a:t>
            </a:r>
            <a:r>
              <a:rPr lang="es-ES_tradnl" sz="2000" i="1" noProof="0" dirty="0" err="1">
                <a:latin typeface="Garamond" panose="02020404030301010803" pitchFamily="18" charset="0"/>
              </a:rPr>
              <a:t>servicer</a:t>
            </a:r>
            <a:r>
              <a:rPr lang="es-ES_tradnl" sz="2000" noProof="0" dirty="0">
                <a:latin typeface="Garamond" panose="02020404030301010803" pitchFamily="18" charset="0"/>
              </a:rPr>
              <a:t>?</a:t>
            </a:r>
          </a:p>
          <a:p>
            <a:r>
              <a:rPr lang="es-ES_tradnl" sz="2000" noProof="0" dirty="0">
                <a:latin typeface="Garamond" panose="02020404030301010803" pitchFamily="18" charset="0"/>
              </a:rPr>
              <a:t>¿Quién es el inversionista?</a:t>
            </a:r>
          </a:p>
          <a:p>
            <a:r>
              <a:rPr lang="es-ES_tradnl" sz="2000" noProof="0" dirty="0">
                <a:latin typeface="Garamond" panose="02020404030301010803" pitchFamily="18" charset="0"/>
              </a:rPr>
              <a:t>¿Cuándo se aceleró?</a:t>
            </a:r>
          </a:p>
          <a:p>
            <a:r>
              <a:rPr lang="es-ES_tradnl" sz="2000" noProof="0" dirty="0">
                <a:latin typeface="Garamond" panose="02020404030301010803" pitchFamily="18" charset="0"/>
              </a:rPr>
              <a:t>¿Se cumplieron las condiciones precedentes?</a:t>
            </a:r>
          </a:p>
          <a:p>
            <a:r>
              <a:rPr lang="es-ES_tradnl" sz="2000" noProof="0" dirty="0">
                <a:latin typeface="Garamond" panose="02020404030301010803" pitchFamily="18" charset="0"/>
              </a:rPr>
              <a:t>¿Está inscrita la hipoteca?</a:t>
            </a:r>
          </a:p>
          <a:p>
            <a:r>
              <a:rPr lang="es-ES_tradnl" sz="2000" noProof="0" dirty="0">
                <a:latin typeface="Garamond" panose="02020404030301010803" pitchFamily="18" charset="0"/>
              </a:rPr>
              <a:t>¿Es líquida la deuda?</a:t>
            </a:r>
          </a:p>
          <a:p>
            <a:r>
              <a:rPr lang="es-ES_tradnl" sz="2000" noProof="0" dirty="0">
                <a:latin typeface="Garamond" panose="02020404030301010803" pitchFamily="18" charset="0"/>
              </a:rPr>
              <a:t>¿Qué pasó en </a:t>
            </a:r>
            <a:r>
              <a:rPr lang="es-ES_tradnl" sz="2000" i="1" noProof="0" dirty="0" err="1">
                <a:latin typeface="Garamond" panose="02020404030301010803" pitchFamily="18" charset="0"/>
              </a:rPr>
              <a:t>loss</a:t>
            </a:r>
            <a:r>
              <a:rPr lang="es-ES_tradnl" sz="2000" i="1" noProof="0" dirty="0">
                <a:latin typeface="Garamond" panose="02020404030301010803" pitchFamily="18" charset="0"/>
              </a:rPr>
              <a:t> </a:t>
            </a:r>
            <a:r>
              <a:rPr lang="es-ES_tradnl" sz="2000" i="1" noProof="0" dirty="0" err="1">
                <a:latin typeface="Garamond" panose="02020404030301010803" pitchFamily="18" charset="0"/>
              </a:rPr>
              <a:t>mitigation</a:t>
            </a:r>
            <a:r>
              <a:rPr lang="es-ES_tradnl" sz="2000" noProof="0" dirty="0">
                <a:latin typeface="Garamond" panose="02020404030301010803" pitchFamily="18" charset="0"/>
              </a:rPr>
              <a:t>?</a:t>
            </a:r>
          </a:p>
          <a:p>
            <a:pPr algn="just"/>
            <a:r>
              <a:rPr lang="es-ES_tradnl" sz="2000" noProof="0" dirty="0">
                <a:latin typeface="Garamond" panose="02020404030301010803" pitchFamily="18" charset="0"/>
              </a:rPr>
              <a:t>¿Qué reglamento federal gobierna este préstamo?</a:t>
            </a:r>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Royalty-Free photo: Man wearing orange suit mopping question mark ...">
            <a:extLst>
              <a:ext uri="{FF2B5EF4-FFF2-40B4-BE49-F238E27FC236}">
                <a16:creationId xmlns:a16="http://schemas.microsoft.com/office/drawing/2014/main" id="{BAE04404-7ED5-E05D-67E2-8F624630C7A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30493" y="1914050"/>
            <a:ext cx="4223252" cy="3090184"/>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0153818"/>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00618-3FB1-D607-CD1C-D77311C5A41E}"/>
              </a:ext>
            </a:extLst>
          </p:cNvPr>
          <p:cNvSpPr>
            <a:spLocks noGrp="1"/>
          </p:cNvSpPr>
          <p:nvPr>
            <p:ph type="title"/>
          </p:nvPr>
        </p:nvSpPr>
        <p:spPr>
          <a:xfrm>
            <a:off x="9267909" y="2023110"/>
            <a:ext cx="2469624" cy="1178298"/>
          </a:xfrm>
        </p:spPr>
        <p:txBody>
          <a:bodyPr vert="horz" lIns="91440" tIns="45720" rIns="91440" bIns="45720" rtlCol="0" anchor="ctr">
            <a:normAutofit/>
          </a:bodyPr>
          <a:lstStyle/>
          <a:p>
            <a:pPr algn="ctr"/>
            <a:r>
              <a:rPr lang="es-ES_tradnl" sz="2800" b="1" noProof="0" dirty="0">
                <a:latin typeface="Garamond" panose="02020404030301010803" pitchFamily="18" charset="0"/>
              </a:rPr>
              <a:t>Últimos pensamientos</a:t>
            </a:r>
          </a:p>
        </p:txBody>
      </p:sp>
      <p:sp>
        <p:nvSpPr>
          <p:cNvPr id="3" name="Content Placeholder 2">
            <a:extLst>
              <a:ext uri="{FF2B5EF4-FFF2-40B4-BE49-F238E27FC236}">
                <a16:creationId xmlns:a16="http://schemas.microsoft.com/office/drawing/2014/main" id="{39E6E473-7E43-0CCC-3568-8707BE28D8CD}"/>
              </a:ext>
            </a:extLst>
          </p:cNvPr>
          <p:cNvSpPr>
            <a:spLocks noGrp="1"/>
          </p:cNvSpPr>
          <p:nvPr>
            <p:ph sz="half" idx="1"/>
          </p:nvPr>
        </p:nvSpPr>
        <p:spPr>
          <a:xfrm>
            <a:off x="9267908" y="3201408"/>
            <a:ext cx="2446465" cy="3063240"/>
          </a:xfrm>
        </p:spPr>
        <p:txBody>
          <a:bodyPr vert="horz" lIns="91440" tIns="45720" rIns="91440" bIns="45720" rtlCol="0">
            <a:normAutofit lnSpcReduction="10000"/>
          </a:bodyPr>
          <a:lstStyle/>
          <a:p>
            <a:pPr marL="0" indent="0" algn="just">
              <a:buNone/>
            </a:pPr>
            <a:r>
              <a:rPr lang="es-ES_tradnl" sz="1800" noProof="0" dirty="0">
                <a:latin typeface="Garamond" panose="02020404030301010803" pitchFamily="18" charset="0"/>
              </a:rPr>
              <a:t>Incluso para el banco, las alegaciones no constituyen pruebas.</a:t>
            </a:r>
          </a:p>
          <a:p>
            <a:pPr marL="0" indent="0" algn="just">
              <a:buNone/>
            </a:pPr>
            <a:r>
              <a:rPr lang="es-ES_tradnl" sz="1800" noProof="0" dirty="0">
                <a:latin typeface="Garamond" panose="02020404030301010803" pitchFamily="18" charset="0"/>
              </a:rPr>
              <a:t>Hay que descubrir prueba.</a:t>
            </a:r>
          </a:p>
          <a:p>
            <a:pPr marL="0" indent="0" algn="just">
              <a:buNone/>
            </a:pPr>
            <a:r>
              <a:rPr lang="es-ES_tradnl" sz="1800" dirty="0">
                <a:latin typeface="Garamond" panose="02020404030301010803" pitchFamily="18" charset="0"/>
              </a:rPr>
              <a:t>Hay muchos remedios para defender al consumidor, pero si no los escuchamos y no buscamos un poco más allá, nos quedaremos en el agua llana.</a:t>
            </a:r>
            <a:endParaRPr lang="es-ES_tradnl" sz="1800" noProof="0" dirty="0">
              <a:latin typeface="Garamond" panose="02020404030301010803" pitchFamily="18" charset="0"/>
            </a:endParaRP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oughts: Where The Mind is Without Fear">
            <a:extLst>
              <a:ext uri="{FF2B5EF4-FFF2-40B4-BE49-F238E27FC236}">
                <a16:creationId xmlns:a16="http://schemas.microsoft.com/office/drawing/2014/main" id="{7724CC39-88F4-C953-FF62-E2F2CDA6CFB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27012" b="2"/>
          <a:stretch>
            <a:fillRect/>
          </a:stretch>
        </p:blipFill>
        <p:spPr>
          <a:xfrm>
            <a:off x="545238" y="858525"/>
            <a:ext cx="7608304" cy="5211906"/>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AAF8D6C-E6DC-D8C6-23D6-683749A30708}"/>
              </a:ext>
            </a:extLst>
          </p:cNvPr>
          <p:cNvSpPr txBox="1"/>
          <p:nvPr/>
        </p:nvSpPr>
        <p:spPr>
          <a:xfrm>
            <a:off x="5543533" y="5870376"/>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soumya-mukherjee-sm.blogspot.com/2014/06/where-mind-is-without-fear.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172159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9" name="Rectangle 18">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A2CD7-5C73-EEA1-85B4-385F71DEE653}"/>
              </a:ext>
            </a:extLst>
          </p:cNvPr>
          <p:cNvSpPr>
            <a:spLocks noGrp="1"/>
          </p:cNvSpPr>
          <p:nvPr>
            <p:ph type="title"/>
          </p:nvPr>
        </p:nvSpPr>
        <p:spPr>
          <a:xfrm>
            <a:off x="1153618" y="1239927"/>
            <a:ext cx="4008586" cy="4680583"/>
          </a:xfrm>
        </p:spPr>
        <p:txBody>
          <a:bodyPr anchor="ctr">
            <a:normAutofit/>
          </a:bodyPr>
          <a:lstStyle/>
          <a:p>
            <a:pPr algn="ctr"/>
            <a:r>
              <a:rPr lang="es-ES_tradnl" sz="5200" noProof="0" dirty="0">
                <a:latin typeface="Garamond" panose="02020404030301010803" pitchFamily="18" charset="0"/>
              </a:rPr>
              <a:t>Información de contacto</a:t>
            </a:r>
          </a:p>
        </p:txBody>
      </p:sp>
      <p:sp>
        <p:nvSpPr>
          <p:cNvPr id="22" name="Content Placeholder 2">
            <a:extLst>
              <a:ext uri="{FF2B5EF4-FFF2-40B4-BE49-F238E27FC236}">
                <a16:creationId xmlns:a16="http://schemas.microsoft.com/office/drawing/2014/main" id="{EAE839B6-D9EC-2C21-81D7-DD7045A5FC85}"/>
              </a:ext>
            </a:extLst>
          </p:cNvPr>
          <p:cNvSpPr>
            <a:spLocks noGrp="1"/>
          </p:cNvSpPr>
          <p:nvPr>
            <p:ph idx="1"/>
          </p:nvPr>
        </p:nvSpPr>
        <p:spPr>
          <a:xfrm>
            <a:off x="6291923" y="1239927"/>
            <a:ext cx="4971824" cy="4680583"/>
          </a:xfrm>
        </p:spPr>
        <p:txBody>
          <a:bodyPr anchor="ctr">
            <a:normAutofit/>
          </a:bodyPr>
          <a:lstStyle/>
          <a:p>
            <a:pPr algn="just"/>
            <a:r>
              <a:rPr lang="es-ES_tradnl" sz="2000" noProof="0" dirty="0">
                <a:latin typeface="Garamond" panose="02020404030301010803" pitchFamily="18" charset="0"/>
              </a:rPr>
              <a:t>Carlos Luis Rivera de Jesús, JD, MA</a:t>
            </a:r>
          </a:p>
          <a:p>
            <a:pPr marL="457200" lvl="1" indent="0" algn="just">
              <a:buNone/>
            </a:pPr>
            <a:r>
              <a:rPr lang="es-ES_tradnl" sz="2000" noProof="0" dirty="0">
                <a:latin typeface="Garamond" panose="02020404030301010803" pitchFamily="18" charset="0"/>
              </a:rPr>
              <a:t>Oficina 1-A (bajos) Guaynabo, P.R. 00969</a:t>
            </a:r>
          </a:p>
          <a:p>
            <a:pPr marL="457200" lvl="1" indent="0" algn="just">
              <a:buNone/>
            </a:pPr>
            <a:r>
              <a:rPr lang="es-ES_tradnl" sz="2000" noProof="0" dirty="0">
                <a:latin typeface="Garamond" panose="02020404030301010803" pitchFamily="18" charset="0"/>
              </a:rPr>
              <a:t>PO Box 1788 Guaynabo, P.R. 00970</a:t>
            </a:r>
          </a:p>
          <a:p>
            <a:pPr marL="457200" lvl="1" indent="0" algn="just">
              <a:buNone/>
            </a:pPr>
            <a:r>
              <a:rPr lang="es-ES_tradnl" sz="2000" noProof="0" dirty="0">
                <a:latin typeface="Garamond" panose="02020404030301010803" pitchFamily="18" charset="0"/>
              </a:rPr>
              <a:t>787.242.1633</a:t>
            </a:r>
          </a:p>
        </p:txBody>
      </p:sp>
    </p:spTree>
    <p:extLst>
      <p:ext uri="{BB962C8B-B14F-4D97-AF65-F5344CB8AC3E}">
        <p14:creationId xmlns:p14="http://schemas.microsoft.com/office/powerpoint/2010/main" val="21852029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4595</TotalTime>
  <Words>10751</Words>
  <Application>Microsoft Macintosh PowerPoint</Application>
  <PresentationFormat>Widescreen</PresentationFormat>
  <Paragraphs>709</Paragraphs>
  <Slides>172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172</vt:i4>
      </vt:variant>
    </vt:vector>
  </HeadingPairs>
  <TitlesOfParts>
    <vt:vector size="179" baseType="lpstr">
      <vt:lpstr>-webkit-standard</vt:lpstr>
      <vt:lpstr>Aptos</vt:lpstr>
      <vt:lpstr>Aptos Display</vt:lpstr>
      <vt:lpstr>Arial</vt:lpstr>
      <vt:lpstr>Calibri</vt:lpstr>
      <vt:lpstr>Garamond</vt:lpstr>
      <vt:lpstr>Office Theme</vt:lpstr>
      <vt:lpstr>Descubrimiento de prueba en casos de ejecuciones de hipoteca</vt:lpstr>
      <vt:lpstr>Problemas prácticos</vt:lpstr>
      <vt:lpstr>The Darkest Hour</vt:lpstr>
      <vt:lpstr>Ejecución de hipoteca: consideraciones generales</vt:lpstr>
      <vt:lpstr>Consideraciones prácticas</vt:lpstr>
      <vt:lpstr>Consideraciones prácticas</vt:lpstr>
      <vt:lpstr>Descubrimiento de prueba: el tiempo como estrategia</vt:lpstr>
      <vt:lpstr>El tiempo como estrategia</vt:lpstr>
      <vt:lpstr>El tiempo en estos casos es valioso</vt:lpstr>
      <vt:lpstr>Descubrimiento de prueba y debido proceso de ley</vt:lpstr>
      <vt:lpstr>Descubrimiento de prueba y debido proceso de ley</vt:lpstr>
      <vt:lpstr>Descubrimiento de prueba y debido proceso de ley</vt:lpstr>
      <vt:lpstr>Recopilación de información &amp; Análisis preliminar</vt:lpstr>
      <vt:lpstr>Recopilación de información</vt:lpstr>
      <vt:lpstr>Recopilación de información: entrevista del cliente</vt:lpstr>
      <vt:lpstr>Recopilación de información: entrevista del cliente</vt:lpstr>
      <vt:lpstr>Recopilación de información: entrevista del cliente</vt:lpstr>
      <vt:lpstr>Recopilación de información: entrevista del cliente</vt:lpstr>
      <vt:lpstr>Recopilación de documentos del cliente</vt:lpstr>
      <vt:lpstr>Recopilación de documentos del cliente</vt:lpstr>
      <vt:lpstr>Recopilación de documentos del cliente</vt:lpstr>
      <vt:lpstr>Recopilación de documentos del cliente</vt:lpstr>
      <vt:lpstr>Recopilación de documentos del cliente</vt:lpstr>
      <vt:lpstr>Recopilación de documentos del cliente</vt:lpstr>
      <vt:lpstr>Buscar servicing claims</vt:lpstr>
      <vt:lpstr>Servicing claims: ¿Es correcto el balance de la deuda?</vt:lpstr>
      <vt:lpstr>Servicing claims: ¿Es correcto el balance de la deuda?</vt:lpstr>
      <vt:lpstr>Servicing claims: ¿Aplicó correctamente el administrador los pagos realizados?</vt:lpstr>
      <vt:lpstr>Servicing claims: ¿Aplicó correctamente el administrador los pagos realizados?</vt:lpstr>
      <vt:lpstr>Servicing claims: ¿Administró indebidamente la cuenta escrow?</vt:lpstr>
      <vt:lpstr>Servicing claims: ¿Se impuso indebidamente un seguro colocado por el administrador (Force-Placed Insurance)?</vt:lpstr>
      <vt:lpstr>Servicing claims: ¿Se cobraron indebidamente cargos por mora u otras comisiones?</vt:lpstr>
      <vt:lpstr>Servicing claims: ¿Se cobraron indebidamente cargos por mora u otras comisiones?</vt:lpstr>
      <vt:lpstr>Servicing claims: ¿Se administró incorrectamente la cuenta durante o después de un procedimiento de quiebra?</vt:lpstr>
      <vt:lpstr>Servicing claims: ¿Incumplió el administrador con sus obligaciones de mitigación de pérdidas (Loss Mitigation)?</vt:lpstr>
      <vt:lpstr>Servicing claims: ¿Incumplió el administrador con sus obligaciones de mitigación de pérdidas (Loss Mitigation)?</vt:lpstr>
      <vt:lpstr>Servicing claims: ¿Incumplió el administrador con sus obligaciones de mitigación de pérdidas (Loss Mitigation)?</vt:lpstr>
      <vt:lpstr>Servicing claims: ¿Se está promoviendo la venta judicial sin completar la evaluación de mitigación de pérdidas? (Dual tracking)</vt:lpstr>
      <vt:lpstr>¿Por qué debo hacer un análisis de servicing claims?</vt:lpstr>
      <vt:lpstr>Buscar origination claims</vt:lpstr>
      <vt:lpstr>Buscar origination claims</vt:lpstr>
      <vt:lpstr>Buscar origination claims</vt:lpstr>
      <vt:lpstr>Buscar defensas procesales</vt:lpstr>
      <vt:lpstr>Buscar defensas procesales</vt:lpstr>
      <vt:lpstr>Buscar defensas procesales</vt:lpstr>
      <vt:lpstr>Buscar defensas procesales</vt:lpstr>
      <vt:lpstr>Después de la mediación y antes de contestar la demanda</vt:lpstr>
      <vt:lpstr>Discovery: Dos opciones</vt:lpstr>
      <vt:lpstr>Dos avenidas para el descubrimiento de prueba</vt:lpstr>
      <vt:lpstr>¿Descubrimiento de prueba o QWR?</vt:lpstr>
      <vt:lpstr>Dos avenidas:  ¿A quién va dirigido el discovery?</vt:lpstr>
      <vt:lpstr>¿A quién envío el QWR?</vt:lpstr>
      <vt:lpstr>Limitaciones del QWR</vt:lpstr>
      <vt:lpstr>¿Quién lo envía?</vt:lpstr>
      <vt:lpstr>¿A dónde lo envio?</vt:lpstr>
      <vt:lpstr>¿A dónde lo envío?</vt:lpstr>
      <vt:lpstr>Recuerden la salvaguarda ética</vt:lpstr>
      <vt:lpstr>RESPA define al:</vt:lpstr>
      <vt:lpstr>§1024.36 Requests for information.</vt:lpstr>
      <vt:lpstr>No siempre hay que cumplir con un QWR-RFI</vt:lpstr>
      <vt:lpstr>El riesgo para el servicer de no cumplir con un RFI</vt:lpstr>
      <vt:lpstr>Para esto, es importante ver qué nos ilustra el CFPB </vt:lpstr>
      <vt:lpstr>1024.36(f) Requirements not applicable</vt:lpstr>
      <vt:lpstr>1024.36(f)(1)(i) QWR-RFI: Duplicative information</vt:lpstr>
      <vt:lpstr>1024.36(f)(1)(i) QWR-RFI: Duplicative information – Interpretación oficial</vt:lpstr>
      <vt:lpstr>Ejemplo:</vt:lpstr>
      <vt:lpstr>1024.36(f)(1)(ii) QWR-RFI: Confidential, proprietary or privileged information</vt:lpstr>
      <vt:lpstr>1024.36(f)(1)(ii) QWR-RFI: Confidential, proprietary or privileged information – Interpretación oficial</vt:lpstr>
      <vt:lpstr>1024.36(f)(1)(ii) QWR-RFI: Confidential, proprietary or privileged information – Interpretación oficial</vt:lpstr>
      <vt:lpstr>1024.36(f)(1)(ii) QWR-RFI: Confidential, proprietary or privileged information – Interpretación oficial</vt:lpstr>
      <vt:lpstr>1024.36(f)(1)(ii) QWR-RFI: Confidential, proprietary or privileged information – Interpretación oficial</vt:lpstr>
      <vt:lpstr>1024.36(f)(1)(ii) QWR-RFI: Confidential, proprietary or privileged information – Interpretación oficial</vt:lpstr>
      <vt:lpstr>Ejemplo</vt:lpstr>
      <vt:lpstr>1024.36(f)(1)(iii) Irrelevant information</vt:lpstr>
      <vt:lpstr>1024.36(f)(1)(iii) Irrelevant information – Interpretación oficial</vt:lpstr>
      <vt:lpstr>1024.36(f)(1)(iii) Irrelevant information – Interpretación oficial</vt:lpstr>
      <vt:lpstr>1024.36(f)(1)(iv) Overbroad or unduly burdensome information request</vt:lpstr>
      <vt:lpstr>1024.36(f)(1)(iv) Overbroad or unduly burdensome information request – Interpretación oficial</vt:lpstr>
      <vt:lpstr>1024.36(f)(1)(iv) Overbroad or unduly burdensome information request – Interpretación oficial</vt:lpstr>
      <vt:lpstr>1024.36(f)(1)(iv) Overbroad or unduly burdensome information request – Interpretación oficial</vt:lpstr>
      <vt:lpstr>1024.36(f)(1)(iv) Overbroad or unduly burdensome information request – Interpretación oficial</vt:lpstr>
      <vt:lpstr>1024.36(f)(1)(iv) Overbroad or unduly burdensome information request – Interpretación oficial</vt:lpstr>
      <vt:lpstr>Limitaciones de la Regla 23.1 de Procedimiento Civil</vt:lpstr>
      <vt:lpstr>Limitaciones de la Regla 23.2 de Procedimiento Civil</vt:lpstr>
      <vt:lpstr>Limitaciones Regla 23.2(b) de Procedimiento Civil</vt:lpstr>
      <vt:lpstr>Limitaciones Regla 23.2(b) de Procedimiento Civil</vt:lpstr>
      <vt:lpstr>Limitaciones Regla 23.2(b) de Procedimiento Civil</vt:lpstr>
      <vt:lpstr>Ojo con las órdenes protectoras</vt:lpstr>
      <vt:lpstr>Es bueno recordar</vt:lpstr>
      <vt:lpstr>Privilegios evidenciario</vt:lpstr>
      <vt:lpstr>Regla 23.3(b) de Procedimiento Civil</vt:lpstr>
      <vt:lpstr>La audacia</vt:lpstr>
      <vt:lpstr>En esencia: Discovery</vt:lpstr>
      <vt:lpstr>Descubrimiento de prueba:  ¿Qué pedir?</vt:lpstr>
      <vt:lpstr>¿Qué pido?</vt:lpstr>
      <vt:lpstr>Checklist de documentos a considerar pedir, dependiendo de su teoría:</vt:lpstr>
      <vt:lpstr>Checklist de documentos a considerar pedir, dependiendo de su teoría:</vt:lpstr>
      <vt:lpstr>Checklist de documentos a considerar pedir, dependiendo de su teoría:</vt:lpstr>
      <vt:lpstr>Checklist de documentos a considerar pedir, dependiendo de su teoría:</vt:lpstr>
      <vt:lpstr>Checklist de documentos a considerar pedir, dependiendo de sus acciones:</vt:lpstr>
      <vt:lpstr>Checklist de documentos a considerar pedir, dependiendo de sus acciones:</vt:lpstr>
      <vt:lpstr>Checklist de documentos a considerar pedir, dependiendo de sus acciones:</vt:lpstr>
      <vt:lpstr>Checklist de documentos a considerar pedir, dependiendo de sus acciones:</vt:lpstr>
      <vt:lpstr>Problemas específicos</vt:lpstr>
      <vt:lpstr>Standing</vt:lpstr>
      <vt:lpstr>Recordatorio</vt:lpstr>
      <vt:lpstr>Distintos players en el mercado hipotecario</vt:lpstr>
      <vt:lpstr>Legitimación activa</vt:lpstr>
      <vt:lpstr>Legitimación activa</vt:lpstr>
      <vt:lpstr>Problemas de legitimación activa</vt:lpstr>
      <vt:lpstr>Busquen a sus clientes en la base de datos de Freddie</vt:lpstr>
      <vt:lpstr>Busquen a sus clientes en la base de datos de Freddie</vt:lpstr>
      <vt:lpstr>Los recibos, nada es pertinente</vt:lpstr>
      <vt:lpstr>Liquidez</vt:lpstr>
      <vt:lpstr>Liquidez</vt:lpstr>
      <vt:lpstr>No es liquido</vt:lpstr>
      <vt:lpstr>La prescripción</vt:lpstr>
      <vt:lpstr>Los intereses prescriben</vt:lpstr>
      <vt:lpstr>Identificación del evento que comienza a decursar el término de descubrimiento de prueba</vt:lpstr>
      <vt:lpstr>OJO:</vt:lpstr>
      <vt:lpstr>La aceleración del préstamo, la madurez del préstamo y el término prescriptivo</vt:lpstr>
      <vt:lpstr>La aceleración del préstamo, la madurez del préstamo y el término prescriptivo</vt:lpstr>
      <vt:lpstr>Aceleración del préstamo</vt:lpstr>
      <vt:lpstr>Aceleración del préstamo</vt:lpstr>
      <vt:lpstr>Aceleración del préstamo</vt:lpstr>
      <vt:lpstr>Aceleración del préstamo</vt:lpstr>
      <vt:lpstr>Aceleración del préstamo</vt:lpstr>
      <vt:lpstr>Aceleración del préstamo</vt:lpstr>
      <vt:lpstr>La acción hipotecaria prescribe</vt:lpstr>
      <vt:lpstr>Veamos un ejemplo en la práctica</vt:lpstr>
      <vt:lpstr>Véamos un ejemplo en la práctica</vt:lpstr>
      <vt:lpstr>Condiciones precedentes</vt:lpstr>
      <vt:lpstr>Reverse mortgages</vt:lpstr>
      <vt:lpstr>Reverse Mortgage: causas de aceleración &amp; causas de madurez del préstamo</vt:lpstr>
      <vt:lpstr>Reverse Mortgage: causas de aceleración &amp; causas de madurez del préstamo</vt:lpstr>
      <vt:lpstr>Reverse Mortgages: Aceleración y madurez</vt:lpstr>
      <vt:lpstr>Reverse Mortgages: Aceleración y madurez</vt:lpstr>
      <vt:lpstr>Causa de aceleración</vt:lpstr>
      <vt:lpstr>No ocupación</vt:lpstr>
      <vt:lpstr>No ocupación</vt:lpstr>
      <vt:lpstr>No ocupación</vt:lpstr>
      <vt:lpstr>No ocupación</vt:lpstr>
      <vt:lpstr>Si el problema es de no ocupación, qué pido</vt:lpstr>
      <vt:lpstr>Ejemplo: Interrogatorio</vt:lpstr>
      <vt:lpstr>Ejemplo: Producción de documentos</vt:lpstr>
      <vt:lpstr>Ejemplo: Producción de documentos</vt:lpstr>
      <vt:lpstr>Ejemplo: Producción de documentos</vt:lpstr>
      <vt:lpstr>Reverse mortgage</vt:lpstr>
      <vt:lpstr>Ojo: </vt:lpstr>
      <vt:lpstr>Incumplimiento con pagos</vt:lpstr>
      <vt:lpstr>Incumplimiento con pagos</vt:lpstr>
      <vt:lpstr>Incumplimiento con pagos</vt:lpstr>
      <vt:lpstr>Incumplimiento de pagos</vt:lpstr>
      <vt:lpstr>Incumplimiento de pago</vt:lpstr>
      <vt:lpstr>Honorarios de abogado en reverse mortgages</vt:lpstr>
      <vt:lpstr>Honorarios de abogado en reverse mortgages</vt:lpstr>
      <vt:lpstr>FHA</vt:lpstr>
      <vt:lpstr>¡Cuidado!</vt:lpstr>
      <vt:lpstr>La nueva 203.604 flexibiliza los requisitos para el banco</vt:lpstr>
      <vt:lpstr>La nueva 203.604 flexibiliza los requisitos para el banco</vt:lpstr>
      <vt:lpstr>¿Cómo sé que es un préstamo FHA?</vt:lpstr>
      <vt:lpstr>VA</vt:lpstr>
      <vt:lpstr>VA</vt:lpstr>
      <vt:lpstr>VA</vt:lpstr>
      <vt:lpstr>VA</vt:lpstr>
      <vt:lpstr>Cómo sé que es un préstamo VA</vt:lpstr>
      <vt:lpstr>USDA 502 Direct Single Family Housing</vt:lpstr>
      <vt:lpstr>¿Cómo sé que es un USDA 502?</vt:lpstr>
      <vt:lpstr>La carta que tenemos que ver de estos préstamos</vt:lpstr>
      <vt:lpstr>Preguntas que el discovery nos debe contestar antes de oponernos a una Sentencia Sumaria</vt:lpstr>
      <vt:lpstr>Últimos pensamientos</vt:lpstr>
      <vt:lpstr>Información de contacto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Carlos Rivera</dc:creator>
  <cp:lastModifiedBy>Carlos Rivera</cp:lastModifiedBy>
  <cp:revision>45</cp:revision>
  <dcterms:created xsi:type="dcterms:W3CDTF">2026-04-07T14:33:37Z</dcterms:created>
  <dcterms:modified xsi:type="dcterms:W3CDTF">2026-07-08T12:03:07Z</dcterms:modified>
</cp:coreProperties>
</file>