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89" r:id="rId12"/>
    <p:sldId id="290" r:id="rId13"/>
    <p:sldId id="266" r:id="rId14"/>
    <p:sldId id="267" r:id="rId15"/>
    <p:sldId id="268" r:id="rId16"/>
    <p:sldId id="269" r:id="rId17"/>
    <p:sldId id="270" r:id="rId18"/>
    <p:sldId id="271" r:id="rId19"/>
    <p:sldId id="272" r:id="rId20"/>
    <p:sldId id="273" r:id="rId21"/>
    <p:sldId id="274" r:id="rId22"/>
    <p:sldId id="275" r:id="rId23"/>
    <p:sldId id="276" r:id="rId24"/>
    <p:sldId id="291" r:id="rId25"/>
    <p:sldId id="292" r:id="rId26"/>
    <p:sldId id="277" r:id="rId27"/>
    <p:sldId id="282" r:id="rId28"/>
    <p:sldId id="293" r:id="rId29"/>
    <p:sldId id="295" r:id="rId30"/>
    <p:sldId id="296" r:id="rId31"/>
    <p:sldId id="294" r:id="rId32"/>
  </p:sldIdLst>
  <p:sldSz cx="12192000" cy="6858000"/>
  <p:notesSz cx="9388475" cy="7102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8912" cy="3556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318334" y="0"/>
            <a:ext cx="4067684" cy="355600"/>
          </a:xfrm>
          <a:prstGeom prst="rect">
            <a:avLst/>
          </a:prstGeom>
        </p:spPr>
        <p:txBody>
          <a:bodyPr vert="horz" lIns="91440" tIns="45720" rIns="91440" bIns="45720" rtlCol="0"/>
          <a:lstStyle>
            <a:lvl1pPr algn="r">
              <a:defRPr sz="1200"/>
            </a:lvl1pPr>
          </a:lstStyle>
          <a:p>
            <a:fld id="{6DF2E57F-B83A-4696-9D27-B6C9627BFACA}" type="datetimeFigureOut">
              <a:rPr lang="en-US" smtClean="0"/>
              <a:t>6/4/2021</a:t>
            </a:fld>
            <a:endParaRPr lang="en-US"/>
          </a:p>
        </p:txBody>
      </p:sp>
      <p:sp>
        <p:nvSpPr>
          <p:cNvPr id="4" name="Slide Image Placeholder 3"/>
          <p:cNvSpPr>
            <a:spLocks noGrp="1" noRot="1" noChangeAspect="1"/>
          </p:cNvSpPr>
          <p:nvPr>
            <p:ph type="sldImg" idx="2"/>
          </p:nvPr>
        </p:nvSpPr>
        <p:spPr>
          <a:xfrm>
            <a:off x="2563813" y="887413"/>
            <a:ext cx="4260850" cy="23971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38602" y="3417889"/>
            <a:ext cx="7511271" cy="27971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746875"/>
            <a:ext cx="4068912" cy="3556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318334" y="6746875"/>
            <a:ext cx="4067684" cy="355600"/>
          </a:xfrm>
          <a:prstGeom prst="rect">
            <a:avLst/>
          </a:prstGeom>
        </p:spPr>
        <p:txBody>
          <a:bodyPr vert="horz" lIns="91440" tIns="45720" rIns="91440" bIns="45720" rtlCol="0" anchor="b"/>
          <a:lstStyle>
            <a:lvl1pPr algn="r">
              <a:defRPr sz="1200"/>
            </a:lvl1pPr>
          </a:lstStyle>
          <a:p>
            <a:fld id="{0F94E557-DE6B-44CF-9B93-A2BDFC074366}" type="slidenum">
              <a:rPr lang="en-US" smtClean="0"/>
              <a:t>‹#›</a:t>
            </a:fld>
            <a:endParaRPr lang="en-US"/>
          </a:p>
        </p:txBody>
      </p:sp>
    </p:spTree>
    <p:extLst>
      <p:ext uri="{BB962C8B-B14F-4D97-AF65-F5344CB8AC3E}">
        <p14:creationId xmlns:p14="http://schemas.microsoft.com/office/powerpoint/2010/main" val="72964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211022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1786103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7965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4148742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78860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3650222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2361809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993441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3014873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FCAF6-B714-4300-B688-2D9AD34D0FB8}" type="datetimeFigureOut">
              <a:rPr lang="es-PR" smtClean="0"/>
              <a:t>06/04/2021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3748636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EFCAF6-B714-4300-B688-2D9AD34D0FB8}" type="datetimeFigureOut">
              <a:rPr lang="es-PR" smtClean="0"/>
              <a:t>06/04/2021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3150172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EFCAF6-B714-4300-B688-2D9AD34D0FB8}" type="datetimeFigureOut">
              <a:rPr lang="es-PR" smtClean="0"/>
              <a:t>06/04/2021</a:t>
            </a:fld>
            <a:endParaRPr lang="es-PR"/>
          </a:p>
        </p:txBody>
      </p:sp>
      <p:sp>
        <p:nvSpPr>
          <p:cNvPr id="8" name="Footer Placeholder 7"/>
          <p:cNvSpPr>
            <a:spLocks noGrp="1"/>
          </p:cNvSpPr>
          <p:nvPr>
            <p:ph type="ftr" sz="quarter" idx="11"/>
          </p:nvPr>
        </p:nvSpPr>
        <p:spPr/>
        <p:txBody>
          <a:bodyPr/>
          <a:lstStyle/>
          <a:p>
            <a:endParaRPr lang="es-PR"/>
          </a:p>
        </p:txBody>
      </p:sp>
      <p:sp>
        <p:nvSpPr>
          <p:cNvPr id="9" name="Slide Number Placeholder 8"/>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296204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2EFCAF6-B714-4300-B688-2D9AD34D0FB8}" type="datetimeFigureOut">
              <a:rPr lang="es-PR" smtClean="0"/>
              <a:t>06/04/2021</a:t>
            </a:fld>
            <a:endParaRPr lang="es-PR"/>
          </a:p>
        </p:txBody>
      </p:sp>
      <p:sp>
        <p:nvSpPr>
          <p:cNvPr id="4" name="Footer Placeholder 3"/>
          <p:cNvSpPr>
            <a:spLocks noGrp="1"/>
          </p:cNvSpPr>
          <p:nvPr>
            <p:ph type="ftr" sz="quarter" idx="11"/>
          </p:nvPr>
        </p:nvSpPr>
        <p:spPr/>
        <p:txBody>
          <a:bodyPr/>
          <a:lstStyle/>
          <a:p>
            <a:endParaRPr lang="es-PR"/>
          </a:p>
        </p:txBody>
      </p:sp>
      <p:sp>
        <p:nvSpPr>
          <p:cNvPr id="5" name="Slide Number Placeholder 4"/>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918918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EFCAF6-B714-4300-B688-2D9AD34D0FB8}" type="datetimeFigureOut">
              <a:rPr lang="es-PR" smtClean="0"/>
              <a:t>06/04/2021</a:t>
            </a:fld>
            <a:endParaRPr lang="es-PR"/>
          </a:p>
        </p:txBody>
      </p:sp>
      <p:sp>
        <p:nvSpPr>
          <p:cNvPr id="3" name="Footer Placeholder 2"/>
          <p:cNvSpPr>
            <a:spLocks noGrp="1"/>
          </p:cNvSpPr>
          <p:nvPr>
            <p:ph type="ftr" sz="quarter" idx="11"/>
          </p:nvPr>
        </p:nvSpPr>
        <p:spPr/>
        <p:txBody>
          <a:bodyPr/>
          <a:lstStyle/>
          <a:p>
            <a:endParaRPr lang="es-PR"/>
          </a:p>
        </p:txBody>
      </p:sp>
      <p:sp>
        <p:nvSpPr>
          <p:cNvPr id="4" name="Slide Number Placeholder 3"/>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308033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2EFCAF6-B714-4300-B688-2D9AD34D0FB8}" type="datetimeFigureOut">
              <a:rPr lang="es-PR" smtClean="0"/>
              <a:t>06/04/2021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4180478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EFCAF6-B714-4300-B688-2D9AD34D0FB8}" type="datetimeFigureOut">
              <a:rPr lang="es-PR" smtClean="0"/>
              <a:t>06/04/2021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6F27DA9B-EE86-4600-B179-B365E31405EA}" type="slidenum">
              <a:rPr lang="es-PR" smtClean="0"/>
              <a:t>‹#›</a:t>
            </a:fld>
            <a:endParaRPr lang="es-PR"/>
          </a:p>
        </p:txBody>
      </p:sp>
    </p:spTree>
    <p:extLst>
      <p:ext uri="{BB962C8B-B14F-4D97-AF65-F5344CB8AC3E}">
        <p14:creationId xmlns:p14="http://schemas.microsoft.com/office/powerpoint/2010/main" val="260185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EFCAF6-B714-4300-B688-2D9AD34D0FB8}" type="datetimeFigureOut">
              <a:rPr lang="es-PR" smtClean="0"/>
              <a:t>06/04/2021</a:t>
            </a:fld>
            <a:endParaRPr lang="es-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F27DA9B-EE86-4600-B179-B365E31405EA}" type="slidenum">
              <a:rPr lang="es-PR" smtClean="0"/>
              <a:t>‹#›</a:t>
            </a:fld>
            <a:endParaRPr lang="es-PR"/>
          </a:p>
        </p:txBody>
      </p:sp>
    </p:spTree>
    <p:extLst>
      <p:ext uri="{BB962C8B-B14F-4D97-AF65-F5344CB8AC3E}">
        <p14:creationId xmlns:p14="http://schemas.microsoft.com/office/powerpoint/2010/main" val="4220229749"/>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mailto:inp@capr.or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00BFE-2D3C-43CB-BE46-F1ECFD2662ED}"/>
              </a:ext>
            </a:extLst>
          </p:cNvPr>
          <p:cNvSpPr>
            <a:spLocks noGrp="1"/>
          </p:cNvSpPr>
          <p:nvPr>
            <p:ph type="ctrTitle"/>
          </p:nvPr>
        </p:nvSpPr>
        <p:spPr>
          <a:xfrm>
            <a:off x="340997" y="202795"/>
            <a:ext cx="9465732" cy="2481682"/>
          </a:xfrm>
        </p:spPr>
        <p:txBody>
          <a:bodyPr/>
          <a:lstStyle/>
          <a:p>
            <a:pPr algn="ctr"/>
            <a:r>
              <a:rPr lang="es-PR" dirty="0"/>
              <a:t>REPASO JURISPRUDENCIA</a:t>
            </a:r>
            <a:br>
              <a:rPr lang="es-PR" dirty="0"/>
            </a:br>
            <a:r>
              <a:rPr lang="es-PR" dirty="0"/>
              <a:t>NOTARIAL</a:t>
            </a:r>
          </a:p>
        </p:txBody>
      </p:sp>
      <p:sp>
        <p:nvSpPr>
          <p:cNvPr id="4" name="Rectangle 3">
            <a:extLst>
              <a:ext uri="{FF2B5EF4-FFF2-40B4-BE49-F238E27FC236}">
                <a16:creationId xmlns:a16="http://schemas.microsoft.com/office/drawing/2014/main" id="{1CCC4E49-7A51-4B25-9DB0-3718519FCBED}"/>
              </a:ext>
            </a:extLst>
          </p:cNvPr>
          <p:cNvSpPr/>
          <p:nvPr/>
        </p:nvSpPr>
        <p:spPr>
          <a:xfrm>
            <a:off x="2567030" y="2843868"/>
            <a:ext cx="6191075" cy="3179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800" dirty="0"/>
          </a:p>
          <a:p>
            <a:pPr algn="ctr"/>
            <a:r>
              <a:rPr lang="es-ES" sz="2800" dirty="0"/>
              <a:t>Lcda. Olga Rosas Vélez</a:t>
            </a:r>
          </a:p>
          <a:p>
            <a:pPr algn="ctr"/>
            <a:r>
              <a:rPr lang="es-ES" sz="2800" dirty="0"/>
              <a:t>Presidenta</a:t>
            </a:r>
          </a:p>
          <a:p>
            <a:pPr algn="ctr"/>
            <a:r>
              <a:rPr lang="es-ES" sz="2800" dirty="0"/>
              <a:t>Junta de Directores</a:t>
            </a:r>
          </a:p>
          <a:p>
            <a:pPr algn="ctr"/>
            <a:r>
              <a:rPr lang="es-ES" sz="2800" dirty="0"/>
              <a:t>Instituto del Notariado Puertorriqueño</a:t>
            </a:r>
          </a:p>
          <a:p>
            <a:pPr algn="ctr"/>
            <a:r>
              <a:rPr lang="es-ES" sz="2800" dirty="0"/>
              <a:t>Colegio de Abogados y Abogadas de Puerto Rico</a:t>
            </a:r>
          </a:p>
          <a:p>
            <a:pPr algn="ctr"/>
            <a:endParaRPr lang="en-US" dirty="0"/>
          </a:p>
        </p:txBody>
      </p:sp>
      <p:sp>
        <p:nvSpPr>
          <p:cNvPr id="6" name="Subtitle 5">
            <a:extLst>
              <a:ext uri="{FF2B5EF4-FFF2-40B4-BE49-F238E27FC236}">
                <a16:creationId xmlns:a16="http://schemas.microsoft.com/office/drawing/2014/main" id="{7F481A6D-9D42-481A-977C-5DF9643882A6}"/>
              </a:ext>
            </a:extLst>
          </p:cNvPr>
          <p:cNvSpPr>
            <a:spLocks noGrp="1"/>
          </p:cNvSpPr>
          <p:nvPr>
            <p:ph type="subTitle" idx="1"/>
          </p:nvPr>
        </p:nvSpPr>
        <p:spPr>
          <a:xfrm>
            <a:off x="2385271" y="3674378"/>
            <a:ext cx="7633981" cy="2072081"/>
          </a:xfrm>
        </p:spPr>
        <p:txBody>
          <a:bodyPr/>
          <a:lstStyle/>
          <a:p>
            <a:pPr algn="ctr"/>
            <a:r>
              <a:rPr lang="es-ES" dirty="0"/>
              <a:t>     </a:t>
            </a:r>
            <a:endParaRPr lang="en-US" dirty="0"/>
          </a:p>
        </p:txBody>
      </p:sp>
    </p:spTree>
    <p:extLst>
      <p:ext uri="{BB962C8B-B14F-4D97-AF65-F5344CB8AC3E}">
        <p14:creationId xmlns:p14="http://schemas.microsoft.com/office/powerpoint/2010/main" val="4034961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026AD-AFDE-43DD-A286-3545F1675B17}"/>
              </a:ext>
            </a:extLst>
          </p:cNvPr>
          <p:cNvSpPr>
            <a:spLocks noGrp="1"/>
          </p:cNvSpPr>
          <p:nvPr>
            <p:ph type="title"/>
          </p:nvPr>
        </p:nvSpPr>
        <p:spPr>
          <a:xfrm>
            <a:off x="677334" y="609600"/>
            <a:ext cx="8596668" cy="1007166"/>
          </a:xfrm>
        </p:spPr>
        <p:txBody>
          <a:bodyPr>
            <a:normAutofit fontScale="90000"/>
          </a:bodyPr>
          <a:lstStyle/>
          <a:p>
            <a:r>
              <a:rPr lang="es-PR" dirty="0"/>
              <a:t>Santiago v. Echegaray, 137 D.P.R. 1010 (1995).</a:t>
            </a:r>
            <a:br>
              <a:rPr lang="es-PR" dirty="0"/>
            </a:br>
            <a:endParaRPr lang="es-PR" dirty="0"/>
          </a:p>
        </p:txBody>
      </p:sp>
      <p:sp>
        <p:nvSpPr>
          <p:cNvPr id="3" name="Content Placeholder 2">
            <a:extLst>
              <a:ext uri="{FF2B5EF4-FFF2-40B4-BE49-F238E27FC236}">
                <a16:creationId xmlns:a16="http://schemas.microsoft.com/office/drawing/2014/main" id="{BDB6EF84-4F97-49CB-A805-CA3EE12329EA}"/>
              </a:ext>
            </a:extLst>
          </p:cNvPr>
          <p:cNvSpPr>
            <a:spLocks noGrp="1"/>
          </p:cNvSpPr>
          <p:nvPr>
            <p:ph idx="1"/>
          </p:nvPr>
        </p:nvSpPr>
        <p:spPr>
          <a:xfrm>
            <a:off x="677334" y="1616766"/>
            <a:ext cx="8596668" cy="4770782"/>
          </a:xfrm>
        </p:spPr>
        <p:txBody>
          <a:bodyPr>
            <a:noAutofit/>
          </a:bodyPr>
          <a:lstStyle/>
          <a:p>
            <a:pPr algn="just"/>
            <a:r>
              <a:rPr lang="es-PR" dirty="0"/>
              <a:t>Un notario aparenta estar parcializado a favor de uno de los otorgantes de un documento cuando reclama judicialmente la contraprestación a la que se obligó la otra parte en el documento. El permitir esta práctica ocasionaría un grave daño a la institución del notariado y a la fe pública notarial.</a:t>
            </a:r>
          </a:p>
          <a:p>
            <a:pPr algn="just"/>
            <a:r>
              <a:rPr lang="es-PR" dirty="0"/>
              <a:t>Un notario es siempre testigo silente en toda acción en la que un instrumento notarial sea el objeto de la controversia.</a:t>
            </a:r>
          </a:p>
          <a:p>
            <a:pPr algn="just"/>
            <a:r>
              <a:rPr lang="es-PR" dirty="0"/>
              <a:t>Como regla general, el ejercicio de la notaria y la abogacía son compatibles. Sin embargo, en ciertas ocasiones, el simultanear ambas funciones con relación a un mismo asunto resulta incompatible por la apariencia de conducta parcializada impropia que produce.</a:t>
            </a:r>
          </a:p>
          <a:p>
            <a:pPr algn="just"/>
            <a:r>
              <a:rPr lang="es-PR" dirty="0"/>
              <a:t>Un notario no asume responsabilidad alguna por el contenido de una contestación a un interrogatorio cuando sólo ha legitimado las firmas y no ha participado en la redacción, preparación o análisis de éste ni de sus contestaciones.</a:t>
            </a:r>
          </a:p>
          <a:p>
            <a:pPr algn="just"/>
            <a:br>
              <a:rPr lang="es-PR" sz="1400" dirty="0"/>
            </a:br>
            <a:endParaRPr lang="es-PR" sz="1400" dirty="0"/>
          </a:p>
        </p:txBody>
      </p:sp>
    </p:spTree>
    <p:extLst>
      <p:ext uri="{BB962C8B-B14F-4D97-AF65-F5344CB8AC3E}">
        <p14:creationId xmlns:p14="http://schemas.microsoft.com/office/powerpoint/2010/main" val="4284844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FE2E2-FF3F-4F32-970C-9B67F104DD59}"/>
              </a:ext>
            </a:extLst>
          </p:cNvPr>
          <p:cNvSpPr>
            <a:spLocks noGrp="1"/>
          </p:cNvSpPr>
          <p:nvPr>
            <p:ph type="title"/>
          </p:nvPr>
        </p:nvSpPr>
        <p:spPr>
          <a:xfrm>
            <a:off x="677334" y="609600"/>
            <a:ext cx="8596668" cy="954157"/>
          </a:xfrm>
        </p:spPr>
        <p:txBody>
          <a:bodyPr>
            <a:normAutofit fontScale="90000"/>
          </a:bodyPr>
          <a:lstStyle/>
          <a:p>
            <a:r>
              <a:rPr lang="es-PR" dirty="0"/>
              <a:t>In re Fontánez </a:t>
            </a:r>
            <a:r>
              <a:rPr lang="es-PR" dirty="0" err="1"/>
              <a:t>Fontánez</a:t>
            </a:r>
            <a:r>
              <a:rPr lang="es-PR" dirty="0"/>
              <a:t>, 181D.P.R.407, 2011</a:t>
            </a:r>
          </a:p>
        </p:txBody>
      </p:sp>
      <p:sp>
        <p:nvSpPr>
          <p:cNvPr id="3" name="Content Placeholder 2">
            <a:extLst>
              <a:ext uri="{FF2B5EF4-FFF2-40B4-BE49-F238E27FC236}">
                <a16:creationId xmlns:a16="http://schemas.microsoft.com/office/drawing/2014/main" id="{1A3F70D8-4110-44F2-BA8B-67DD468CE721}"/>
              </a:ext>
            </a:extLst>
          </p:cNvPr>
          <p:cNvSpPr>
            <a:spLocks noGrp="1"/>
          </p:cNvSpPr>
          <p:nvPr>
            <p:ph idx="1"/>
          </p:nvPr>
        </p:nvSpPr>
        <p:spPr>
          <a:xfrm>
            <a:off x="677334" y="1431235"/>
            <a:ext cx="8596668" cy="4610127"/>
          </a:xfrm>
        </p:spPr>
        <p:txBody>
          <a:bodyPr/>
          <a:lstStyle/>
          <a:p>
            <a:pPr algn="just"/>
            <a:r>
              <a:rPr lang="es-PR" dirty="0"/>
              <a:t>El Art. 7 de la Ley Notarial de Puerto Rico, 4 L.P.R.A. sec. 2011, establece que solo podrán practicar la profesión notarial en el Estado Libre Asociado quienes estén autorizados para ejercerla actualmente, así como los abogados que en el futuro sean admitidos al ejercicio de la profesión y que en lo sucesivo estén autorizados por el Tribunal Supremo de Puerto Rico para ejercer el notariado.</a:t>
            </a:r>
          </a:p>
          <a:p>
            <a:pPr algn="just"/>
            <a:r>
              <a:rPr lang="es-PR" dirty="0"/>
              <a:t>El Art. 16 de la Ley Notarial de Puerto Rico, 4 L.P.R.A. sec. 2034, establece que los otorgantes y los testigos firmarán la escritura y, además, estamparán las letras iniciales de su nombre y apellido o apellidos al margen de cada una de las hojas del instrumento, las cuales rubricará y sellará el notario. La firma es un requisito fundamental en la escritura pública y demuestra que el otorgante aprueba el texto escrito que antecede la firma. La omisión de la firma de uno o más de los otorgantes o testigos no solo es una falta notarial grave y una violación a la fe pública, sino que es causa de nulidad del instrumento público.</a:t>
            </a:r>
          </a:p>
          <a:p>
            <a:pPr algn="just"/>
            <a:r>
              <a:rPr lang="es-PR" dirty="0"/>
              <a:t>(Práctica ilegal de la  notaría- estaba suspendido)</a:t>
            </a:r>
          </a:p>
        </p:txBody>
      </p:sp>
    </p:spTree>
    <p:extLst>
      <p:ext uri="{BB962C8B-B14F-4D97-AF65-F5344CB8AC3E}">
        <p14:creationId xmlns:p14="http://schemas.microsoft.com/office/powerpoint/2010/main" val="3790692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70428-0739-4BD6-9BD7-EB4416316FE7}"/>
              </a:ext>
            </a:extLst>
          </p:cNvPr>
          <p:cNvSpPr>
            <a:spLocks noGrp="1"/>
          </p:cNvSpPr>
          <p:nvPr>
            <p:ph type="title"/>
          </p:nvPr>
        </p:nvSpPr>
        <p:spPr>
          <a:xfrm>
            <a:off x="677334" y="609600"/>
            <a:ext cx="8596668" cy="702365"/>
          </a:xfrm>
        </p:spPr>
        <p:txBody>
          <a:bodyPr>
            <a:normAutofit fontScale="90000"/>
          </a:bodyPr>
          <a:lstStyle/>
          <a:p>
            <a:r>
              <a:rPr lang="es-PR" dirty="0"/>
              <a:t>In re Fernández Amy, 180 D.P.R.158, 2011</a:t>
            </a:r>
          </a:p>
        </p:txBody>
      </p:sp>
      <p:sp>
        <p:nvSpPr>
          <p:cNvPr id="3" name="Content Placeholder 2">
            <a:extLst>
              <a:ext uri="{FF2B5EF4-FFF2-40B4-BE49-F238E27FC236}">
                <a16:creationId xmlns:a16="http://schemas.microsoft.com/office/drawing/2014/main" id="{0D5ED6B3-643D-433F-99A0-1E7FD6634452}"/>
              </a:ext>
            </a:extLst>
          </p:cNvPr>
          <p:cNvSpPr>
            <a:spLocks noGrp="1"/>
          </p:cNvSpPr>
          <p:nvPr>
            <p:ph idx="1"/>
          </p:nvPr>
        </p:nvSpPr>
        <p:spPr>
          <a:xfrm>
            <a:off x="677334" y="1311965"/>
            <a:ext cx="8596668" cy="4729397"/>
          </a:xfrm>
        </p:spPr>
        <p:txBody>
          <a:bodyPr>
            <a:normAutofit/>
          </a:bodyPr>
          <a:lstStyle/>
          <a:p>
            <a:pPr algn="just"/>
            <a:r>
              <a:rPr lang="es-PR" dirty="0"/>
              <a:t> El Canon 9 del Código de Ética Profesional, 4 L.P.R.A. Ap. IX, dispone que todo abogado deberá observar hacia los tribunales una conducta que se caracterice por el mayor respeto y diligencia. La naturaleza de la función de abogado requiere de una escrupulosa atención y obediencia a las órdenes de este Tribunal, particularmente cuando se trata de procedimientos sobre su conducta profesional. </a:t>
            </a:r>
            <a:r>
              <a:rPr lang="es-PR" i="1" dirty="0"/>
              <a:t>In re García Incera, </a:t>
            </a:r>
            <a:r>
              <a:rPr lang="es-PR" dirty="0"/>
              <a:t>res. en 21 de octubre de 2009, 177 D.P.R. 329 (2010), 2010 T.S.P.R. 12;</a:t>
            </a:r>
            <a:r>
              <a:rPr lang="es-PR" i="1" dirty="0"/>
              <a:t> In re Colón Rivera</a:t>
            </a:r>
            <a:r>
              <a:rPr lang="es-PR" dirty="0"/>
              <a:t>, 165 D.P.R. 148 (2007). Reiteradamente hemos señalado que desatender las órdenes judiciales constituye un serio agravio a la autoridad de los tribunales e infringe el Canon 9. </a:t>
            </a:r>
            <a:r>
              <a:rPr lang="es-PR" i="1" dirty="0"/>
              <a:t>In re García Incera, supra.</a:t>
            </a:r>
            <a:endParaRPr lang="es-PR" dirty="0"/>
          </a:p>
        </p:txBody>
      </p:sp>
    </p:spTree>
    <p:extLst>
      <p:ext uri="{BB962C8B-B14F-4D97-AF65-F5344CB8AC3E}">
        <p14:creationId xmlns:p14="http://schemas.microsoft.com/office/powerpoint/2010/main" val="411132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E5DD0-7211-42F6-B3BD-CB02E3EBBEDF}"/>
              </a:ext>
            </a:extLst>
          </p:cNvPr>
          <p:cNvSpPr>
            <a:spLocks noGrp="1"/>
          </p:cNvSpPr>
          <p:nvPr>
            <p:ph type="title"/>
          </p:nvPr>
        </p:nvSpPr>
        <p:spPr/>
        <p:txBody>
          <a:bodyPr/>
          <a:lstStyle/>
          <a:p>
            <a:r>
              <a:rPr lang="es-PR" sz="3200" dirty="0"/>
              <a:t>In re Belén Trujillo, 184 D.P.R.793, (2012</a:t>
            </a:r>
            <a:r>
              <a:rPr lang="es-PR" dirty="0"/>
              <a:t>)</a:t>
            </a:r>
          </a:p>
        </p:txBody>
      </p:sp>
      <p:sp>
        <p:nvSpPr>
          <p:cNvPr id="3" name="Content Placeholder 2">
            <a:extLst>
              <a:ext uri="{FF2B5EF4-FFF2-40B4-BE49-F238E27FC236}">
                <a16:creationId xmlns:a16="http://schemas.microsoft.com/office/drawing/2014/main" id="{41552609-A428-42A0-AA4D-50B210BFA6C7}"/>
              </a:ext>
            </a:extLst>
          </p:cNvPr>
          <p:cNvSpPr>
            <a:spLocks noGrp="1"/>
          </p:cNvSpPr>
          <p:nvPr>
            <p:ph idx="1"/>
          </p:nvPr>
        </p:nvSpPr>
        <p:spPr>
          <a:xfrm>
            <a:off x="677334" y="1488613"/>
            <a:ext cx="8596668" cy="4475959"/>
          </a:xfrm>
        </p:spPr>
        <p:txBody>
          <a:bodyPr>
            <a:normAutofit fontScale="77500" lnSpcReduction="20000"/>
          </a:bodyPr>
          <a:lstStyle/>
          <a:p>
            <a:pPr algn="just"/>
            <a:r>
              <a:rPr lang="es-PR" dirty="0"/>
              <a:t>La profesión de la notaría requiere cuidado y se debe ejercer con sumo esmero y celo profesional. El notario es custodio de la fe pública notarial. En ese sentido, se le ha revestido por ley de la autoridad suficiente para dar fe y autenticidad a los negocios jurídicos, actos y otros hechos extrajudiciales que ante él se realicen.</a:t>
            </a:r>
          </a:p>
          <a:p>
            <a:pPr algn="just"/>
            <a:r>
              <a:rPr lang="es-PR" dirty="0"/>
              <a:t> Como custodio de la fe pública, cuando un notario autoriza un documento presuntamente da fe y asegura que ese documento, cumple con todas las formalidades de ley, formal y sustantivamente, que el documento es legal y verdadero, y que se trata de una transacción válida y legítima. Es precisamente esta presunción de legalidad, veracidad y legitimidad lo que brinda certeza, garantía y eficacia al documento notarial. Por eso, es imprescindible que el notario observe la mayor pureza y honestidad en el descargo de la fe pública notarial. Al ejercer esta función pública, el notario debe cumplir, estrictamente, tanto con la Ley Notarial de Puerto Rico como con el Código de Ética Profesional.</a:t>
            </a:r>
          </a:p>
          <a:p>
            <a:pPr algn="just"/>
            <a:r>
              <a:rPr lang="es-PR" dirty="0"/>
              <a:t>El Canon 35 del Código de Ética Profesional, 4 L.P.R.A. Ap. IX, dispone que la conducta de cualquier miembro de la profesión legal ante los tribunales, hacia sus representados y en las relaciones con sus compañeros debe ser sincera y honrada. Este canon compele a los abogados a ejercer su magisterio con honradez y sinceridad, así como a comportarse digna y honorablemente, tanto en su labor de abogado como en su función notarial.</a:t>
            </a:r>
          </a:p>
          <a:p>
            <a:pPr algn="just"/>
            <a:r>
              <a:rPr lang="es-PR" dirty="0"/>
              <a:t>Faltar a la veracidad de los hechos es una de las omisiones más graves que puede cometer un notario. Certificar un hecho falso constituye un acto en detrimento a la fe pública. Asimismo, dar fe de un hecho falso, no solo quebranta la fe pública notarial, sino también socava la integridad de la profesión al incumplir con el deber de honradez y sinceridad que le impone a todo abogado el Canon 35 del Código de Ética Profesional, 4 L.P.R.A. Ap. IX.</a:t>
            </a:r>
          </a:p>
          <a:p>
            <a:endParaRPr lang="es-PR" dirty="0"/>
          </a:p>
        </p:txBody>
      </p:sp>
    </p:spTree>
    <p:extLst>
      <p:ext uri="{BB962C8B-B14F-4D97-AF65-F5344CB8AC3E}">
        <p14:creationId xmlns:p14="http://schemas.microsoft.com/office/powerpoint/2010/main" val="3983668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293D2-A5BA-4F6E-9570-E141F35C834B}"/>
              </a:ext>
            </a:extLst>
          </p:cNvPr>
          <p:cNvSpPr>
            <a:spLocks noGrp="1"/>
          </p:cNvSpPr>
          <p:nvPr>
            <p:ph type="title"/>
          </p:nvPr>
        </p:nvSpPr>
        <p:spPr/>
        <p:txBody>
          <a:bodyPr/>
          <a:lstStyle/>
          <a:p>
            <a:r>
              <a:rPr lang="es-PR" dirty="0"/>
              <a:t>In re Martínez Sotomayor, 189 D.P.R.492, (2013)</a:t>
            </a:r>
          </a:p>
        </p:txBody>
      </p:sp>
      <p:sp>
        <p:nvSpPr>
          <p:cNvPr id="3" name="Content Placeholder 2">
            <a:extLst>
              <a:ext uri="{FF2B5EF4-FFF2-40B4-BE49-F238E27FC236}">
                <a16:creationId xmlns:a16="http://schemas.microsoft.com/office/drawing/2014/main" id="{42BE76A1-BC1E-4829-B344-3AAC8B92402D}"/>
              </a:ext>
            </a:extLst>
          </p:cNvPr>
          <p:cNvSpPr>
            <a:spLocks noGrp="1"/>
          </p:cNvSpPr>
          <p:nvPr>
            <p:ph idx="1"/>
          </p:nvPr>
        </p:nvSpPr>
        <p:spPr/>
        <p:txBody>
          <a:bodyPr>
            <a:normAutofit fontScale="92500" lnSpcReduction="10000"/>
          </a:bodyPr>
          <a:lstStyle/>
          <a:p>
            <a:pPr algn="just"/>
            <a:r>
              <a:rPr lang="es-ES_tradnl" dirty="0"/>
              <a:t>El Art. 2 de la Ley Notarial de Puerto Rico, 4 L.P.R.A. sec. 2002, consagra el principio de la fe pública notarial. El referido artículo dispone lo siguiente:</a:t>
            </a:r>
            <a:endParaRPr lang="es-PR" dirty="0"/>
          </a:p>
          <a:p>
            <a:pPr algn="just"/>
            <a:r>
              <a:rPr lang="es-ES_tradnl" dirty="0"/>
              <a:t>El notario es el profesional de Derecho que ejerce una función pública, autorizado para dar fe y autenticidad conforme a las leyes de los negocios jurídicos y demás actos y hechos extrajudiciales que ante él se realicen, sin perjuicio a lo dispuesto en las leyes especiales. Es su función recibir e interpretar la voluntad de las partes, dándole forma legal, redactar las escrituras y documentos notariales a tal fin y conferirle autoridad a los mismos. La fe pública al notario es plena respecto a los hechos que, en el ejercicio de su función personalmente ejecute o compruebe y también respecto a la forma, lugar, día y hora de otorgamiento. 4 L.P.R.A. sec. 2002.</a:t>
            </a:r>
            <a:endParaRPr lang="es-PR" dirty="0"/>
          </a:p>
          <a:p>
            <a:pPr algn="just"/>
            <a:r>
              <a:rPr lang="es-ES_tradnl" dirty="0"/>
              <a:t>Cuando incumple este deber, falta a la fe pública notarial de la cual es custodio. Siendo la fe pública notarial la espina dorsal de todo el esquema de autenticidad notarial, cuando un miembro de la profesión incurre en una violación a esta responsabilidad, la sanción impuesta debe ser severa. </a:t>
            </a:r>
            <a:r>
              <a:rPr lang="es-ES_tradnl" u="sng" dirty="0"/>
              <a:t>In re Criado Vázquez</a:t>
            </a:r>
            <a:r>
              <a:rPr lang="es-ES_tradnl" dirty="0"/>
              <a:t>, </a:t>
            </a:r>
            <a:r>
              <a:rPr lang="es-ES_tradnl" i="1" dirty="0"/>
              <a:t>supra</a:t>
            </a:r>
            <a:r>
              <a:rPr lang="es-ES_tradnl" dirty="0"/>
              <a:t>. </a:t>
            </a:r>
            <a:endParaRPr lang="es-PR" dirty="0"/>
          </a:p>
          <a:p>
            <a:endParaRPr lang="es-PR" dirty="0"/>
          </a:p>
        </p:txBody>
      </p:sp>
    </p:spTree>
    <p:extLst>
      <p:ext uri="{BB962C8B-B14F-4D97-AF65-F5344CB8AC3E}">
        <p14:creationId xmlns:p14="http://schemas.microsoft.com/office/powerpoint/2010/main" val="1932955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E7677-C337-48C6-84B9-D1FDF318C4C1}"/>
              </a:ext>
            </a:extLst>
          </p:cNvPr>
          <p:cNvSpPr>
            <a:spLocks noGrp="1"/>
          </p:cNvSpPr>
          <p:nvPr>
            <p:ph type="title"/>
          </p:nvPr>
        </p:nvSpPr>
        <p:spPr/>
        <p:txBody>
          <a:bodyPr>
            <a:normAutofit/>
          </a:bodyPr>
          <a:lstStyle/>
          <a:p>
            <a:r>
              <a:rPr lang="es-PR" sz="2800" dirty="0"/>
              <a:t>In re Aponte Berdecía, 161 D.P.R.94, 2004</a:t>
            </a:r>
          </a:p>
        </p:txBody>
      </p:sp>
      <p:sp>
        <p:nvSpPr>
          <p:cNvPr id="3" name="Content Placeholder 2">
            <a:extLst>
              <a:ext uri="{FF2B5EF4-FFF2-40B4-BE49-F238E27FC236}">
                <a16:creationId xmlns:a16="http://schemas.microsoft.com/office/drawing/2014/main" id="{DBE071EA-D329-45B6-931F-0C3F0706F406}"/>
              </a:ext>
            </a:extLst>
          </p:cNvPr>
          <p:cNvSpPr>
            <a:spLocks noGrp="1"/>
          </p:cNvSpPr>
          <p:nvPr>
            <p:ph idx="1"/>
          </p:nvPr>
        </p:nvSpPr>
        <p:spPr>
          <a:xfrm>
            <a:off x="677334" y="1325217"/>
            <a:ext cx="8596668" cy="4716145"/>
          </a:xfrm>
        </p:spPr>
        <p:txBody>
          <a:bodyPr>
            <a:normAutofit fontScale="85000" lnSpcReduction="20000"/>
          </a:bodyPr>
          <a:lstStyle/>
          <a:p>
            <a:pPr algn="just"/>
            <a:r>
              <a:rPr lang="es-PR" dirty="0"/>
              <a:t>Un abogado viola la fe pública notarial al dar fe de hechos falsos y al incumplir con su deber de informar adecuadamente a los otorgantes de la necesidad de realizar un estudio de los antecedentes regístrales de la propiedad antes de proceder a autorizar cualquier escritura de compraventa. El notario ejerce una función clave de inestimable importancia en los negocios jurídicos, por ser custodio de la fe pública. Al autorizar un documento, éste cumple con todas las formalidades de la ley, formal y substantivamente: que el documento es legal y verdadero, y que se trata de una transacción válida y legítima. La fe pública notarial, como elemento objetivo que se concretiza a través de la persona del notario con la presencia del compareciente, es la espina dorsal de todo el esquema de autenticidad documental. Cuando se quiebra, todo el sistema se afecta. Faltar a la verdad en los hechos es, por lo tanto, una de las faltas más graves que, como custodio de la fe pública, puede cometer un notario.</a:t>
            </a:r>
          </a:p>
          <a:p>
            <a:pPr algn="just"/>
            <a:r>
              <a:rPr lang="es-PR" dirty="0"/>
              <a:t> Un affidávit no es inscribible en el Registro de la Propiedad ni concede el título de propiedad.</a:t>
            </a:r>
          </a:p>
          <a:p>
            <a:pPr algn="just"/>
            <a:r>
              <a:rPr lang="es-PR" dirty="0"/>
              <a:t> Todo abogado-notario deberá ser especialmente puntual y diligente en el cumplimiento de sus obligaciones, voluntariamente asumidas, como depositario de la fe pública. Además, todo notario tiene el deber ineludible de cumplir con las disposiciones éticas contenidas en el Canon 18 del Código de Ética Profesional, 4 L.P.R.A. Ap. IX, relativas a la competencia del abogado y consejo al cliente. El ejercicio de la práctica de la profesión de abogado requiere en todo momento celo, cuidado y prudencia. Por ello, la sociedad debe tener en cada notario una garantía de certeza y limpieza en los actos y contratos cuya autenticación ésta le encomienda.</a:t>
            </a:r>
          </a:p>
          <a:p>
            <a:pPr algn="just"/>
            <a:r>
              <a:rPr lang="es-PR" dirty="0"/>
              <a:t> Una vez un notario contraviene la ley vigente, incurre en una práctica notarial indeseable y contraviene el Canon 18 del Código de Ética Profesional, 4 L.P.R.A. Ap. IX.</a:t>
            </a:r>
          </a:p>
          <a:p>
            <a:endParaRPr lang="es-PR" dirty="0"/>
          </a:p>
        </p:txBody>
      </p:sp>
    </p:spTree>
    <p:extLst>
      <p:ext uri="{BB962C8B-B14F-4D97-AF65-F5344CB8AC3E}">
        <p14:creationId xmlns:p14="http://schemas.microsoft.com/office/powerpoint/2010/main" val="1066615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191C-2DA0-4972-942F-CCC509866763}"/>
              </a:ext>
            </a:extLst>
          </p:cNvPr>
          <p:cNvSpPr>
            <a:spLocks noGrp="1"/>
          </p:cNvSpPr>
          <p:nvPr>
            <p:ph type="title"/>
          </p:nvPr>
        </p:nvSpPr>
        <p:spPr>
          <a:xfrm>
            <a:off x="677334" y="609600"/>
            <a:ext cx="8596668" cy="665527"/>
          </a:xfrm>
        </p:spPr>
        <p:txBody>
          <a:bodyPr>
            <a:normAutofit/>
          </a:bodyPr>
          <a:lstStyle/>
          <a:p>
            <a:r>
              <a:rPr lang="es-PR" sz="3000" dirty="0"/>
              <a:t>In re Carrasquillo Martínez, 174 D.P.R. 798, 2008</a:t>
            </a:r>
          </a:p>
        </p:txBody>
      </p:sp>
      <p:sp>
        <p:nvSpPr>
          <p:cNvPr id="3" name="Content Placeholder 2">
            <a:extLst>
              <a:ext uri="{FF2B5EF4-FFF2-40B4-BE49-F238E27FC236}">
                <a16:creationId xmlns:a16="http://schemas.microsoft.com/office/drawing/2014/main" id="{CE07C63E-4202-4484-9EE7-FD36E58B1DC5}"/>
              </a:ext>
            </a:extLst>
          </p:cNvPr>
          <p:cNvSpPr>
            <a:spLocks noGrp="1"/>
          </p:cNvSpPr>
          <p:nvPr>
            <p:ph idx="1"/>
          </p:nvPr>
        </p:nvSpPr>
        <p:spPr>
          <a:xfrm>
            <a:off x="618611" y="1477395"/>
            <a:ext cx="8596668" cy="4110962"/>
          </a:xfrm>
        </p:spPr>
        <p:txBody>
          <a:bodyPr>
            <a:normAutofit fontScale="92500" lnSpcReduction="10000"/>
          </a:bodyPr>
          <a:lstStyle/>
          <a:p>
            <a:pPr algn="just"/>
            <a:r>
              <a:rPr lang="es-PR" dirty="0"/>
              <a:t>El ejercicio del notariado exige un grado razonable de organización, dedicación, cuidado, consciencia pública, diligencia y rigurosidad. El abogado que entienda que no puede cumplir cabalmente con las obligaciones del cumplimiento estricto que le impone la Ley Notarial de Puerto Rico y su reglamento debe, en un ejercicio de honestidad profesional, abstenerse de practicar el notariado.</a:t>
            </a:r>
          </a:p>
          <a:p>
            <a:pPr algn="just"/>
            <a:r>
              <a:rPr lang="es-PR" dirty="0"/>
              <a:t> Como parte de las obligaciones de los notarios se encuentra la de remitir a la Oficina de Inspección de Notarías un informe estadístico anual de actividad notarial, no más tarde del último día de febrero del año siguiente al que se informa. El incumplimiento con tal obligación conlleva severas sanciones, porque dicho deber es importante para la organización y documentación de las actividades notariales de Puerto Rico.</a:t>
            </a:r>
          </a:p>
          <a:p>
            <a:pPr algn="just"/>
            <a:r>
              <a:rPr lang="es-PR" dirty="0"/>
              <a:t> Es deber de todo notario remitir a la Oficina de Inspección de Notarías un índice mensual sobre la actividad notarial no más tarde del décimo día del mes siguiente al que se informa. La omisión de rendir los índices es una falta grave a los deberes que impone al notario la investidura de la fe pública notarial, cuya conducta es reprensible y merecedora de la aplicación rigurosa de sanciones disciplinarias.</a:t>
            </a:r>
          </a:p>
          <a:p>
            <a:endParaRPr lang="es-PR" dirty="0"/>
          </a:p>
        </p:txBody>
      </p:sp>
    </p:spTree>
    <p:extLst>
      <p:ext uri="{BB962C8B-B14F-4D97-AF65-F5344CB8AC3E}">
        <p14:creationId xmlns:p14="http://schemas.microsoft.com/office/powerpoint/2010/main" val="2991277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BD74D-6E88-4A67-9CE6-CCC007080953}"/>
              </a:ext>
            </a:extLst>
          </p:cNvPr>
          <p:cNvSpPr>
            <a:spLocks noGrp="1"/>
          </p:cNvSpPr>
          <p:nvPr>
            <p:ph type="title"/>
          </p:nvPr>
        </p:nvSpPr>
        <p:spPr/>
        <p:txBody>
          <a:bodyPr/>
          <a:lstStyle/>
          <a:p>
            <a:r>
              <a:rPr lang="es-PR" dirty="0"/>
              <a:t>In re Peña Osorio, 2019 T.S.P.R. 131</a:t>
            </a:r>
          </a:p>
        </p:txBody>
      </p:sp>
      <p:sp>
        <p:nvSpPr>
          <p:cNvPr id="3" name="Content Placeholder 2">
            <a:extLst>
              <a:ext uri="{FF2B5EF4-FFF2-40B4-BE49-F238E27FC236}">
                <a16:creationId xmlns:a16="http://schemas.microsoft.com/office/drawing/2014/main" id="{B65ED9F8-41B6-423D-8B0E-5982FFF3B5EC}"/>
              </a:ext>
            </a:extLst>
          </p:cNvPr>
          <p:cNvSpPr>
            <a:spLocks noGrp="1"/>
          </p:cNvSpPr>
          <p:nvPr>
            <p:ph idx="1"/>
          </p:nvPr>
        </p:nvSpPr>
        <p:spPr>
          <a:xfrm>
            <a:off x="677334" y="1311965"/>
            <a:ext cx="8596668" cy="4729397"/>
          </a:xfrm>
        </p:spPr>
        <p:txBody>
          <a:bodyPr>
            <a:normAutofit fontScale="92500" lnSpcReduction="20000"/>
          </a:bodyPr>
          <a:lstStyle/>
          <a:p>
            <a:pPr algn="just"/>
            <a:r>
              <a:rPr lang="es-PR" dirty="0"/>
              <a:t>Es conocido que los notarios son los profesionales del Derecho encargados de custodiar la fe pública notarial, la cual constituye un elemento indispensable en todo el modelo de autenticidad documental. </a:t>
            </a:r>
            <a:r>
              <a:rPr lang="es-PR" i="1" dirty="0"/>
              <a:t>In re García Cabrera</a:t>
            </a:r>
            <a:r>
              <a:rPr lang="es-PR" dirty="0"/>
              <a:t>, 2019 TSPR 36, 201 DPR ___ (2019); </a:t>
            </a:r>
            <a:r>
              <a:rPr lang="es-PR" i="1" dirty="0"/>
              <a:t>In re Maldonado </a:t>
            </a:r>
            <a:r>
              <a:rPr lang="es-PR" i="1" dirty="0" err="1"/>
              <a:t>Maldonado</a:t>
            </a:r>
            <a:r>
              <a:rPr lang="es-PR" dirty="0"/>
              <a:t>, 197 DPR 802, 810 (2017).</a:t>
            </a:r>
          </a:p>
          <a:p>
            <a:pPr algn="just"/>
            <a:r>
              <a:rPr lang="es-PR" dirty="0"/>
              <a:t> Al ejercer esa honorable función, los notarios dan fe y autentican, conforme a las leyes aplicables, los negocios jurídicos y actos extrajudiciales que ante ellos se realizan. Art. 2 de la Ley Notarial, </a:t>
            </a:r>
            <a:r>
              <a:rPr lang="es-PR" i="1" dirty="0"/>
              <a:t>supra</a:t>
            </a:r>
            <a:r>
              <a:rPr lang="es-PR" dirty="0"/>
              <a:t>.  Así, al redactar las escrituras y documentos notariales, estos reciben e interpretan la voluntad de las partes, proveyéndole forma legal y confiriéndole autoridad. Íd. </a:t>
            </a:r>
          </a:p>
          <a:p>
            <a:pPr algn="just"/>
            <a:r>
              <a:rPr lang="es-PR" dirty="0"/>
              <a:t> Por consiguiente, hemos expresado que “la función que ejercen estos funcionarios va más allá de un </a:t>
            </a:r>
            <a:r>
              <a:rPr lang="es-PR" dirty="0" err="1"/>
              <a:t>legalizador</a:t>
            </a:r>
            <a:r>
              <a:rPr lang="es-PR" dirty="0"/>
              <a:t> de firmas autómata”, </a:t>
            </a:r>
            <a:r>
              <a:rPr lang="es-PR" i="1" dirty="0"/>
              <a:t>In re García Cabrera</a:t>
            </a:r>
            <a:r>
              <a:rPr lang="es-PR" dirty="0"/>
              <a:t>, supra, pues conlleva “el deber inquebrantable de cerciorarse que el ‘instrumento público </a:t>
            </a:r>
            <a:r>
              <a:rPr lang="es-PR" dirty="0" err="1"/>
              <a:t>cumpl</a:t>
            </a:r>
            <a:r>
              <a:rPr lang="es-PR" dirty="0"/>
              <a:t>[a] con todas las formalidades de la ley, que es legal y verdadero, y que es una transacción legítima y válida’”. Íd. (citando a </a:t>
            </a:r>
            <a:r>
              <a:rPr lang="es-PR" i="1" dirty="0"/>
              <a:t>In re Torres Alicea</a:t>
            </a:r>
            <a:r>
              <a:rPr lang="es-PR" dirty="0"/>
              <a:t>, 175 DPR 456, 460 (2009)). </a:t>
            </a:r>
          </a:p>
          <a:p>
            <a:pPr algn="just"/>
            <a:r>
              <a:rPr lang="es-PR" dirty="0"/>
              <a:t> La tarea de custodiar la fe pública notarial conlleva una serie de deberes y obligaciones. Como parte de esas obligaciones, hemos señalado que, previo a autorizar un instrumento público, los notarios tienen que llevar a cabo un estudio de las circunstancias registrales de las propiedades</a:t>
            </a:r>
          </a:p>
        </p:txBody>
      </p:sp>
    </p:spTree>
    <p:extLst>
      <p:ext uri="{BB962C8B-B14F-4D97-AF65-F5344CB8AC3E}">
        <p14:creationId xmlns:p14="http://schemas.microsoft.com/office/powerpoint/2010/main" val="1115621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B060D-2E27-42D9-9F76-9124ADB87A29}"/>
              </a:ext>
            </a:extLst>
          </p:cNvPr>
          <p:cNvSpPr>
            <a:spLocks noGrp="1"/>
          </p:cNvSpPr>
          <p:nvPr>
            <p:ph type="title"/>
          </p:nvPr>
        </p:nvSpPr>
        <p:spPr>
          <a:xfrm>
            <a:off x="677334" y="609600"/>
            <a:ext cx="8596668" cy="715617"/>
          </a:xfrm>
        </p:spPr>
        <p:txBody>
          <a:bodyPr>
            <a:normAutofit fontScale="90000"/>
          </a:bodyPr>
          <a:lstStyle/>
          <a:p>
            <a:r>
              <a:rPr lang="es-PR" dirty="0"/>
              <a:t>In re Troche Mercado 194 D.P.R.747, 2016</a:t>
            </a:r>
          </a:p>
        </p:txBody>
      </p:sp>
      <p:sp>
        <p:nvSpPr>
          <p:cNvPr id="3" name="Content Placeholder 2">
            <a:extLst>
              <a:ext uri="{FF2B5EF4-FFF2-40B4-BE49-F238E27FC236}">
                <a16:creationId xmlns:a16="http://schemas.microsoft.com/office/drawing/2014/main" id="{2F16F90C-AD63-4F11-BDED-5E97A37D5EF4}"/>
              </a:ext>
            </a:extLst>
          </p:cNvPr>
          <p:cNvSpPr>
            <a:spLocks noGrp="1"/>
          </p:cNvSpPr>
          <p:nvPr>
            <p:ph idx="1"/>
          </p:nvPr>
        </p:nvSpPr>
        <p:spPr>
          <a:xfrm>
            <a:off x="677334" y="1325217"/>
            <a:ext cx="8596668" cy="5155096"/>
          </a:xfrm>
        </p:spPr>
        <p:txBody>
          <a:bodyPr>
            <a:normAutofit fontScale="92500" lnSpcReduction="20000"/>
          </a:bodyPr>
          <a:lstStyle/>
          <a:p>
            <a:pPr algn="just"/>
            <a:r>
              <a:rPr lang="es-PR" dirty="0"/>
              <a:t>Desacatar los requerimientos cursados por la Oficina de Inspección de Notarías equivale a ignorar las órdenes del Tribunal Supremo. La inercia de los abogados en atender las comunicaciones relacionadas con las investigaciones sobre el ejercicio de la notaría tiene el mismo efecto disruptivo que cuando se desatiende una orden directa del Tribunal Supremo.</a:t>
            </a:r>
          </a:p>
          <a:p>
            <a:pPr algn="just"/>
            <a:r>
              <a:rPr lang="es-PR" dirty="0"/>
              <a:t>Conforme a la Ley Notarial de Puerto Rico, todo notario debe cancelar los sellos correspondientes inmediatamente después del acto notarial. Por cuanto el importe de los sellos normalmente se le cobra al cliente al momento de otorgar el instrumento público, dicha falta podría inclusive resultar en la configuración del delito de apropiación ilegal. Ante ello, es intolerable y reprochable que un notario adeude sumas por este concepto.</a:t>
            </a:r>
          </a:p>
          <a:p>
            <a:pPr algn="just"/>
            <a:r>
              <a:rPr lang="es-PR" dirty="0"/>
              <a:t>Todo notario tiene la ineludible obligación de adherir y cancelar en cada documento o instrumento público que autorice, y en las copias certificadas que de ellas expida, los correspondientes sellos de aranceles notariales. Se trata, pues, de un deber ministerial que deberá cumplir estrictamente y que requiere que el arancel se adhiera al momento de su otorgamiento. Esto es porque en estas copias certificadas que el notario expide, da fe de haber adherido y cancelado los referidos aranceles. Por lo tanto, al no hacerlo estaría dando fe de haber realizado un acto que realmente no efectuó, lo que constituye una falta extremadamente grave. Además, incumplir con esta singular obligación expone al notario a que sea objeto de las más severas sanciones disciplinarias y conlleva que pueda ser responsable, tanto en el ámbito civil como en el penal, dependiendo de las circunstancias en que ocurra tal violación.</a:t>
            </a:r>
          </a:p>
        </p:txBody>
      </p:sp>
    </p:spTree>
    <p:extLst>
      <p:ext uri="{BB962C8B-B14F-4D97-AF65-F5344CB8AC3E}">
        <p14:creationId xmlns:p14="http://schemas.microsoft.com/office/powerpoint/2010/main" val="1573555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2F873-DCA2-4634-85D0-9F014C496D3B}"/>
              </a:ext>
            </a:extLst>
          </p:cNvPr>
          <p:cNvSpPr>
            <a:spLocks noGrp="1"/>
          </p:cNvSpPr>
          <p:nvPr>
            <p:ph type="title"/>
          </p:nvPr>
        </p:nvSpPr>
        <p:spPr>
          <a:xfrm>
            <a:off x="677334" y="609600"/>
            <a:ext cx="8596668" cy="662609"/>
          </a:xfrm>
        </p:spPr>
        <p:txBody>
          <a:bodyPr>
            <a:normAutofit/>
          </a:bodyPr>
          <a:lstStyle/>
          <a:p>
            <a:r>
              <a:rPr lang="es-PR" dirty="0"/>
              <a:t>In re Padilla García, 2018 T.S.P.R.71</a:t>
            </a:r>
          </a:p>
        </p:txBody>
      </p:sp>
      <p:sp>
        <p:nvSpPr>
          <p:cNvPr id="3" name="Content Placeholder 2">
            <a:extLst>
              <a:ext uri="{FF2B5EF4-FFF2-40B4-BE49-F238E27FC236}">
                <a16:creationId xmlns:a16="http://schemas.microsoft.com/office/drawing/2014/main" id="{B9F0B3B4-113A-4D14-921A-0EB11F56A69B}"/>
              </a:ext>
            </a:extLst>
          </p:cNvPr>
          <p:cNvSpPr>
            <a:spLocks noGrp="1"/>
          </p:cNvSpPr>
          <p:nvPr>
            <p:ph idx="1"/>
          </p:nvPr>
        </p:nvSpPr>
        <p:spPr>
          <a:xfrm>
            <a:off x="677333" y="1272209"/>
            <a:ext cx="9063015" cy="5168348"/>
          </a:xfrm>
        </p:spPr>
        <p:txBody>
          <a:bodyPr>
            <a:normAutofit lnSpcReduction="10000"/>
          </a:bodyPr>
          <a:lstStyle/>
          <a:p>
            <a:pPr algn="just"/>
            <a:r>
              <a:rPr lang="es-PR" dirty="0"/>
              <a:t>Con relación a la notaría, hemos enfatizado que el notario no puede asumir una actitud pasiva ante los señalamientos realizados por la ODIN en cuanto a las deficiencias de la obra notarial. Tampoco esperar que sea este Tribunal quien les notifique las deficiencias señaladas en la obra notarial que no han sido corregidas. Por el contrario, una vez ODIN identifica y señala alguna falta en la obra protocolar del notario, son éstos quienes tienen la obligación de poner su obra al día y de subsanar cualquier deficiencia en ella. Los requerimientos que hace ODIN son análogos a las órdenes que hace este Tribunal, por lo que ameritan la misma diligencia.  Esto es así porque el ejercicio de la notaría requiere el mayor celo en el cumplimiento de los deberes que imponen la Ley Notarial y su Reglamento, así como los deberes éticos.  En consecuencia, el incumplimiento con un requerimiento de la ODIN podría producir el mismo efecto que la desobediencia con una orden emitida por este Tribunal, entiéndase la suspensión indefinida e inmediata de la abogacía y la notaría.  Los notarios tienen la obligación de adherirse estrictamente al cumplimiento de todos aquellos deberes y las obligaciones que le impone su función notarial. Trastocar dichos deberes lesiona la confianza pública que ha sido depositada en ellos. Entre estos deberes está el cancelar sellos arancelarios al momento de otorgar un documento público. No hacerlo perjudica a los otorgantes o terceros, defrauda al erario y podría constituir un delito de apropiación ilegal.</a:t>
            </a:r>
          </a:p>
        </p:txBody>
      </p:sp>
    </p:spTree>
    <p:extLst>
      <p:ext uri="{BB962C8B-B14F-4D97-AF65-F5344CB8AC3E}">
        <p14:creationId xmlns:p14="http://schemas.microsoft.com/office/powerpoint/2010/main" val="714254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54B00-D5B8-4567-889A-266B3CBE26BF}"/>
              </a:ext>
            </a:extLst>
          </p:cNvPr>
          <p:cNvSpPr>
            <a:spLocks noGrp="1"/>
          </p:cNvSpPr>
          <p:nvPr>
            <p:ph type="ctrTitle"/>
          </p:nvPr>
        </p:nvSpPr>
        <p:spPr>
          <a:xfrm>
            <a:off x="1398010" y="464559"/>
            <a:ext cx="7766936" cy="1646302"/>
          </a:xfrm>
        </p:spPr>
        <p:txBody>
          <a:bodyPr/>
          <a:lstStyle/>
          <a:p>
            <a:r>
              <a:rPr lang="es-PR" cap="all" dirty="0"/>
              <a:t>Breve introducción</a:t>
            </a:r>
          </a:p>
        </p:txBody>
      </p:sp>
      <p:sp>
        <p:nvSpPr>
          <p:cNvPr id="3" name="Subtitle 2">
            <a:extLst>
              <a:ext uri="{FF2B5EF4-FFF2-40B4-BE49-F238E27FC236}">
                <a16:creationId xmlns:a16="http://schemas.microsoft.com/office/drawing/2014/main" id="{63F0333B-59CD-46FB-AB3E-4878D0022F7C}"/>
              </a:ext>
            </a:extLst>
          </p:cNvPr>
          <p:cNvSpPr>
            <a:spLocks noGrp="1"/>
          </p:cNvSpPr>
          <p:nvPr>
            <p:ph type="subTitle" idx="1"/>
          </p:nvPr>
        </p:nvSpPr>
        <p:spPr>
          <a:xfrm>
            <a:off x="1507067" y="2222033"/>
            <a:ext cx="7766936" cy="2366745"/>
          </a:xfrm>
        </p:spPr>
        <p:txBody>
          <a:bodyPr>
            <a:normAutofit fontScale="85000" lnSpcReduction="20000"/>
          </a:bodyPr>
          <a:lstStyle/>
          <a:p>
            <a:pPr marL="285750" indent="-285750" algn="ctr">
              <a:buFont typeface="Wingdings" panose="05000000000000000000" pitchFamily="2" charset="2"/>
              <a:buChar char="ü"/>
            </a:pPr>
            <a:endParaRPr lang="es-ES" sz="1800" dirty="0"/>
          </a:p>
          <a:p>
            <a:pPr marL="285750" indent="-285750" algn="ctr">
              <a:buFont typeface="Wingdings" panose="05000000000000000000" pitchFamily="2" charset="2"/>
              <a:buChar char="ü"/>
            </a:pPr>
            <a:r>
              <a:rPr lang="es-ES" sz="1800" dirty="0"/>
              <a:t>Ley Núm. 75 de 2 de julio de 1987, 4 LPRA sec. 2001 et </a:t>
            </a:r>
            <a:r>
              <a:rPr lang="es-ES" sz="1800" dirty="0" err="1"/>
              <a:t>seq</a:t>
            </a:r>
            <a:r>
              <a:rPr lang="es-ES" sz="1800" dirty="0"/>
              <a:t>., conocida como Ley Notarial de Puerto Rico, </a:t>
            </a:r>
          </a:p>
          <a:p>
            <a:pPr marL="285750" indent="-285750" algn="ctr">
              <a:buFont typeface="Wingdings" panose="05000000000000000000" pitchFamily="2" charset="2"/>
              <a:buChar char="ü"/>
            </a:pPr>
            <a:r>
              <a:rPr lang="es-ES" sz="1800" dirty="0"/>
              <a:t>Reglamento Notarial de Puerto Rico, 4 LPRA Ap. XXIV</a:t>
            </a:r>
          </a:p>
          <a:p>
            <a:pPr marL="285750" indent="-285750" algn="ctr">
              <a:buFont typeface="Wingdings" panose="05000000000000000000" pitchFamily="2" charset="2"/>
              <a:buChar char="ü"/>
            </a:pPr>
            <a:r>
              <a:rPr lang="es-ES" sz="1800" dirty="0"/>
              <a:t> Código de Ética Profesional, 4 LPRA Ap. IX</a:t>
            </a:r>
          </a:p>
          <a:p>
            <a:pPr marL="285750" indent="-285750" algn="ctr">
              <a:buFont typeface="Wingdings" panose="05000000000000000000" pitchFamily="2" charset="2"/>
              <a:buChar char="ü"/>
            </a:pPr>
            <a:r>
              <a:rPr lang="es-ES" sz="1800" dirty="0"/>
              <a:t>Nuevo Código Civil de Puerto Rico</a:t>
            </a:r>
          </a:p>
          <a:p>
            <a:pPr marL="285750" indent="-285750" algn="ctr">
              <a:buFont typeface="Wingdings" panose="05000000000000000000" pitchFamily="2" charset="2"/>
              <a:buChar char="ü"/>
            </a:pPr>
            <a:r>
              <a:rPr lang="es-ES" sz="1800" dirty="0"/>
              <a:t>Instrucciones </a:t>
            </a:r>
          </a:p>
          <a:p>
            <a:pPr marL="285750" indent="-285750" algn="ctr">
              <a:buFont typeface="Wingdings" panose="05000000000000000000" pitchFamily="2" charset="2"/>
              <a:buChar char="ü"/>
            </a:pPr>
            <a:r>
              <a:rPr lang="es-ES" dirty="0"/>
              <a:t>Jurisprudencia Interpretativa</a:t>
            </a:r>
            <a:endParaRPr lang="es-ES" sz="1800" dirty="0"/>
          </a:p>
          <a:p>
            <a:pPr algn="ctr"/>
            <a:endParaRPr lang="es-PR" dirty="0"/>
          </a:p>
          <a:p>
            <a:pPr algn="ctr"/>
            <a:endParaRPr lang="es-PR" dirty="0"/>
          </a:p>
        </p:txBody>
      </p:sp>
    </p:spTree>
    <p:extLst>
      <p:ext uri="{BB962C8B-B14F-4D97-AF65-F5344CB8AC3E}">
        <p14:creationId xmlns:p14="http://schemas.microsoft.com/office/powerpoint/2010/main" val="1555626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E5F3-13C9-4109-99B3-A1893E1750F4}"/>
              </a:ext>
            </a:extLst>
          </p:cNvPr>
          <p:cNvSpPr>
            <a:spLocks noGrp="1"/>
          </p:cNvSpPr>
          <p:nvPr>
            <p:ph type="title"/>
          </p:nvPr>
        </p:nvSpPr>
        <p:spPr/>
        <p:txBody>
          <a:bodyPr>
            <a:normAutofit/>
          </a:bodyPr>
          <a:lstStyle/>
          <a:p>
            <a:r>
              <a:rPr lang="es-PR" sz="3200" dirty="0"/>
              <a:t>In re Vázquez Pardo, 185 D.P.R.1031, 2012</a:t>
            </a:r>
          </a:p>
        </p:txBody>
      </p:sp>
      <p:sp>
        <p:nvSpPr>
          <p:cNvPr id="3" name="Content Placeholder 2">
            <a:extLst>
              <a:ext uri="{FF2B5EF4-FFF2-40B4-BE49-F238E27FC236}">
                <a16:creationId xmlns:a16="http://schemas.microsoft.com/office/drawing/2014/main" id="{80315198-319A-43DC-A773-112B12BDF4B3}"/>
              </a:ext>
            </a:extLst>
          </p:cNvPr>
          <p:cNvSpPr>
            <a:spLocks noGrp="1"/>
          </p:cNvSpPr>
          <p:nvPr>
            <p:ph idx="1"/>
          </p:nvPr>
        </p:nvSpPr>
        <p:spPr>
          <a:xfrm>
            <a:off x="677334" y="1378227"/>
            <a:ext cx="8596668" cy="4663136"/>
          </a:xfrm>
        </p:spPr>
        <p:txBody>
          <a:bodyPr>
            <a:normAutofit/>
          </a:bodyPr>
          <a:lstStyle/>
          <a:p>
            <a:pPr algn="just"/>
            <a:r>
              <a:rPr lang="es-PR" dirty="0"/>
              <a:t>El notario que falte a la verdad, ya sea intencionalmente o no, en el otorgamiento de un instrumento público no solo quebranta la fe pública notarial, sino que socava la integridad de la profesión legal y viola su deber de ser sincero y honrado, conforme a lo dispuesto en el Canon 35 del Código de Ética Profesional, 4 L.P.R.A. Ap. IX. Conforme a ello, cuando un notario otorga un documento notarial en contravención a la Ley Notarial constituye una violación al Canon 35 del Código de Ética Profesional, supra.</a:t>
            </a:r>
          </a:p>
          <a:p>
            <a:pPr algn="just"/>
            <a:r>
              <a:rPr lang="es-PR" dirty="0"/>
              <a:t> El Canon 35 del Código de Ética Profesional, 4 L.P.R.A. Ap. IX, dispone que la conducta de cualquier miembro de la profesión legal ante los tribunales para con sus representados y en las relaciones con sus compañeros debe ser sincera y honrada. El abogado debe ajustarse a la sinceridad de los hechos al examinar los testigos, al redactar afidávits u otros documentos, y al presentar causas.</a:t>
            </a:r>
          </a:p>
          <a:p>
            <a:pPr algn="just"/>
            <a:endParaRPr lang="es-PR" dirty="0"/>
          </a:p>
          <a:p>
            <a:endParaRPr lang="es-PR" dirty="0"/>
          </a:p>
        </p:txBody>
      </p:sp>
    </p:spTree>
    <p:extLst>
      <p:ext uri="{BB962C8B-B14F-4D97-AF65-F5344CB8AC3E}">
        <p14:creationId xmlns:p14="http://schemas.microsoft.com/office/powerpoint/2010/main" val="40393655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411EC-8C44-40BC-86BA-092F41BC4200}"/>
              </a:ext>
            </a:extLst>
          </p:cNvPr>
          <p:cNvSpPr>
            <a:spLocks noGrp="1"/>
          </p:cNvSpPr>
          <p:nvPr>
            <p:ph type="title"/>
          </p:nvPr>
        </p:nvSpPr>
        <p:spPr/>
        <p:txBody>
          <a:bodyPr/>
          <a:lstStyle/>
          <a:p>
            <a:r>
              <a:rPr lang="es-PR" dirty="0"/>
              <a:t>In re Molina Fragosa, 166 D.P.R.567,2005</a:t>
            </a:r>
          </a:p>
        </p:txBody>
      </p:sp>
      <p:sp>
        <p:nvSpPr>
          <p:cNvPr id="3" name="Content Placeholder 2">
            <a:extLst>
              <a:ext uri="{FF2B5EF4-FFF2-40B4-BE49-F238E27FC236}">
                <a16:creationId xmlns:a16="http://schemas.microsoft.com/office/drawing/2014/main" id="{E83E2E28-FF64-463E-9640-90BD8835C82C}"/>
              </a:ext>
            </a:extLst>
          </p:cNvPr>
          <p:cNvSpPr>
            <a:spLocks noGrp="1"/>
          </p:cNvSpPr>
          <p:nvPr>
            <p:ph idx="1"/>
          </p:nvPr>
        </p:nvSpPr>
        <p:spPr>
          <a:xfrm>
            <a:off x="677333" y="1205949"/>
            <a:ext cx="8983501" cy="4835414"/>
          </a:xfrm>
        </p:spPr>
        <p:txBody>
          <a:bodyPr>
            <a:normAutofit fontScale="85000" lnSpcReduction="10000"/>
          </a:bodyPr>
          <a:lstStyle/>
          <a:p>
            <a:pPr algn="just"/>
            <a:r>
              <a:rPr lang="es-PR" dirty="0"/>
              <a:t>El Art. 56 de la Ley Notarial, 4 L.P.R.A. sec. 2091, dispone que no se podrá hacer por medio de testimonio de autenticidad negocios que tengan por objeto la creación, transmisión, modificación o extinción de derechos reales sobre bienes inmuebles.</a:t>
            </a:r>
          </a:p>
          <a:p>
            <a:pPr algn="just"/>
            <a:r>
              <a:rPr lang="es-PR" dirty="0"/>
              <a:t> El Art. 56 de la Ley Notarial, 4 L.P.R.A. sec. 2091, dispone que se llamará testimonio o declaración de autenticidad al documento mediante el cual un notario, a requerimiento de parte interesada, da testimonio de fe de un documento no matriz, de la fecha del testimonio y de las demás circunstancias que se citan en la opinión. En este artículo también se especifica cuando el notario puede o no dar testimonio de la legitimación de las firmas que aparezcan en un documento y cuándo podrá dar testimonio de hechos.</a:t>
            </a:r>
          </a:p>
          <a:p>
            <a:pPr algn="just"/>
            <a:r>
              <a:rPr lang="es-PR" dirty="0"/>
              <a:t> El Art. 1232 del Código Civil, 31 L.P.R.A. sec. 3453, establece que deberán constar en documento público: los actos y contratos que tengan por objeto la creación, transmisión, modificación o extinción de derechos reales sobre bienes inmuebles; los arrendamientos de estos mismos bienes por seis o más años, siempre que deban perjudicar a tercero; las capitulaciones matrimoniales y la constitución y aumento de la dote siempre que se intente hacerlas valer contra terceras personas; la cesión, repudiación y renuncia de los derechos hereditarios o de los de la sociedad conyugal; el poder general para pleitos y los especiales que deban presentarse en juicio; el poder para administrar bienes, y cualquier otro que tenga por objeto un acto redactado o que deba redactarse en escritura pública, o haya de perjudicar a tercero y la cesión de acciones o derechos procedentes de un acto consignado en escritura pública.</a:t>
            </a:r>
          </a:p>
          <a:p>
            <a:endParaRPr lang="es-PR" dirty="0"/>
          </a:p>
        </p:txBody>
      </p:sp>
    </p:spTree>
    <p:extLst>
      <p:ext uri="{BB962C8B-B14F-4D97-AF65-F5344CB8AC3E}">
        <p14:creationId xmlns:p14="http://schemas.microsoft.com/office/powerpoint/2010/main" val="3081316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4E328-72D6-4B28-B512-E827B249F7E6}"/>
              </a:ext>
            </a:extLst>
          </p:cNvPr>
          <p:cNvSpPr>
            <a:spLocks noGrp="1"/>
          </p:cNvSpPr>
          <p:nvPr>
            <p:ph type="title"/>
          </p:nvPr>
        </p:nvSpPr>
        <p:spPr>
          <a:xfrm>
            <a:off x="677334" y="609600"/>
            <a:ext cx="8596668" cy="715617"/>
          </a:xfrm>
        </p:spPr>
        <p:txBody>
          <a:bodyPr>
            <a:normAutofit fontScale="90000"/>
          </a:bodyPr>
          <a:lstStyle/>
          <a:p>
            <a:r>
              <a:rPr lang="es-PR" dirty="0"/>
              <a:t>In re Rodríguez Cruz, 180 D.P.R.1028, 2010</a:t>
            </a:r>
          </a:p>
        </p:txBody>
      </p:sp>
      <p:sp>
        <p:nvSpPr>
          <p:cNvPr id="3" name="Content Placeholder 2">
            <a:extLst>
              <a:ext uri="{FF2B5EF4-FFF2-40B4-BE49-F238E27FC236}">
                <a16:creationId xmlns:a16="http://schemas.microsoft.com/office/drawing/2014/main" id="{AFF6C71C-63B0-462E-9517-6B32019BBC70}"/>
              </a:ext>
            </a:extLst>
          </p:cNvPr>
          <p:cNvSpPr>
            <a:spLocks noGrp="1"/>
          </p:cNvSpPr>
          <p:nvPr>
            <p:ph idx="1"/>
          </p:nvPr>
        </p:nvSpPr>
        <p:spPr>
          <a:xfrm>
            <a:off x="677334" y="1325217"/>
            <a:ext cx="9102770" cy="4716145"/>
          </a:xfrm>
        </p:spPr>
        <p:txBody>
          <a:bodyPr>
            <a:normAutofit fontScale="92500" lnSpcReduction="20000"/>
          </a:bodyPr>
          <a:lstStyle/>
          <a:p>
            <a:pPr algn="just"/>
            <a:r>
              <a:rPr lang="es-PR" dirty="0"/>
              <a:t>Por otro lado, el requisito de fianza notarial emana de la Ley Notarial de Puerto Rico, la cual en su Art. 7 dispone que:</a:t>
            </a:r>
          </a:p>
          <a:p>
            <a:pPr algn="just"/>
            <a:r>
              <a:rPr lang="es-PR" dirty="0"/>
              <a:t> Ninguna persona autorizada para practicar la profesión notarial en Puerto Rico podrá ejercerla sin tener prestada y vigente por una suma no menor de quince mil (15,000) dólares para responder del buen desempeño de las funciones de su cargo y de los daños y perjuicios que por acción u omisión cause en el ejercicio de su ministerio. 4 L.P.R.A. sec. 2011.</a:t>
            </a:r>
          </a:p>
          <a:p>
            <a:pPr algn="just"/>
            <a:r>
              <a:rPr lang="es-PR" dirty="0"/>
              <a:t> El propósito de la fianza notarial y su importancia surge claramente del extracto de ley antes citado, y es que ésta responde por los daños y perjuicios que cause un notario en sus funciones o por el incumplimiento de sus deberes ministeriales como la cancelación de sellos. Sobre este particular, hemos dicho que aquel notario que no cuente con la protección que ofrece la fianza notarial representa un peligro tanto para el tráfico jurídico como para las personas que utilizan sus servicios. </a:t>
            </a:r>
            <a:r>
              <a:rPr lang="es-PR" i="1" u="sng" dirty="0"/>
              <a:t>In re</a:t>
            </a:r>
            <a:r>
              <a:rPr lang="es-PR" u="sng" dirty="0"/>
              <a:t> Cintrón Rodríguez</a:t>
            </a:r>
            <a:r>
              <a:rPr lang="es-PR" dirty="0"/>
              <a:t>, res. el 26 de agosto de 2009, 2009 T.S.P.R. 148; </a:t>
            </a:r>
            <a:r>
              <a:rPr lang="es-PR" i="1" u="sng" dirty="0"/>
              <a:t>In re</a:t>
            </a:r>
            <a:r>
              <a:rPr lang="es-PR" u="sng" dirty="0"/>
              <a:t> Ribas </a:t>
            </a:r>
            <a:r>
              <a:rPr lang="es-PR" u="sng" dirty="0" err="1"/>
              <a:t>Dominicci</a:t>
            </a:r>
            <a:r>
              <a:rPr lang="es-PR" u="sng" dirty="0"/>
              <a:t> I</a:t>
            </a:r>
            <a:r>
              <a:rPr lang="es-PR" dirty="0"/>
              <a:t>, 131 D.P.R. 491, 499 (1992). Asimismo, hemos indicado que el no hacer gestiones para renovar la fianza notarial constituye una falta de respeto hacia este Tribunal, digna de nuestra intervención disciplinaria. </a:t>
            </a:r>
            <a:r>
              <a:rPr lang="es-PR" i="1" u="sng" dirty="0"/>
              <a:t>In re</a:t>
            </a:r>
            <a:r>
              <a:rPr lang="es-PR" u="sng" dirty="0"/>
              <a:t> Cintrón Rodríguez</a:t>
            </a:r>
            <a:r>
              <a:rPr lang="es-PR" dirty="0"/>
              <a:t>, </a:t>
            </a:r>
            <a:r>
              <a:rPr lang="es-PR" i="1" dirty="0"/>
              <a:t>supra</a:t>
            </a:r>
            <a:r>
              <a:rPr lang="es-PR" dirty="0"/>
              <a:t>; </a:t>
            </a:r>
            <a:r>
              <a:rPr lang="es-PR" i="1" u="sng" dirty="0"/>
              <a:t>In re</a:t>
            </a:r>
            <a:r>
              <a:rPr lang="es-PR" u="sng" dirty="0"/>
              <a:t> Ribas </a:t>
            </a:r>
            <a:r>
              <a:rPr lang="es-PR" u="sng" dirty="0" err="1"/>
              <a:t>Dominicci</a:t>
            </a:r>
            <a:r>
              <a:rPr lang="es-PR" u="sng" dirty="0"/>
              <a:t> I</a:t>
            </a:r>
            <a:r>
              <a:rPr lang="es-PR" dirty="0"/>
              <a:t>, </a:t>
            </a:r>
            <a:r>
              <a:rPr lang="es-PR" i="1" dirty="0"/>
              <a:t>supra</a:t>
            </a:r>
            <a:r>
              <a:rPr lang="es-PR" dirty="0"/>
              <a:t>. Por lo tanto, cualquier abogado que no renueve diligentemente la fianza notarial con el Colegio de Abogados u otra compañía de seguros, se arriesga a que, con carácter inmediato, se le suspenda del notariado. </a:t>
            </a:r>
            <a:r>
              <a:rPr lang="es-PR" u="sng" dirty="0"/>
              <a:t>In re Ribas </a:t>
            </a:r>
            <a:r>
              <a:rPr lang="es-PR" u="sng" dirty="0" err="1"/>
              <a:t>Dominicci</a:t>
            </a:r>
            <a:r>
              <a:rPr lang="es-PR" u="sng" dirty="0"/>
              <a:t> I</a:t>
            </a:r>
            <a:r>
              <a:rPr lang="es-PR" dirty="0"/>
              <a:t>, </a:t>
            </a:r>
            <a:r>
              <a:rPr lang="es-PR" i="1" dirty="0"/>
              <a:t>supra</a:t>
            </a:r>
            <a:r>
              <a:rPr lang="es-PR" dirty="0"/>
              <a:t>, pág. 500.  </a:t>
            </a:r>
          </a:p>
          <a:p>
            <a:endParaRPr lang="es-PR" dirty="0"/>
          </a:p>
        </p:txBody>
      </p:sp>
    </p:spTree>
    <p:extLst>
      <p:ext uri="{BB962C8B-B14F-4D97-AF65-F5344CB8AC3E}">
        <p14:creationId xmlns:p14="http://schemas.microsoft.com/office/powerpoint/2010/main" val="1333891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1AF3B-6A73-4184-BDD1-DDA777FCF0DD}"/>
              </a:ext>
            </a:extLst>
          </p:cNvPr>
          <p:cNvSpPr>
            <a:spLocks noGrp="1"/>
          </p:cNvSpPr>
          <p:nvPr>
            <p:ph type="title"/>
          </p:nvPr>
        </p:nvSpPr>
        <p:spPr>
          <a:xfrm>
            <a:off x="677334" y="609600"/>
            <a:ext cx="8596668" cy="914400"/>
          </a:xfrm>
        </p:spPr>
        <p:txBody>
          <a:bodyPr>
            <a:normAutofit fontScale="90000"/>
          </a:bodyPr>
          <a:lstStyle/>
          <a:p>
            <a:r>
              <a:rPr lang="es-PR" dirty="0"/>
              <a:t>In re Amundaray Rivera, 163 D.P.R. 251, 2004</a:t>
            </a:r>
          </a:p>
        </p:txBody>
      </p:sp>
      <p:sp>
        <p:nvSpPr>
          <p:cNvPr id="3" name="Content Placeholder 2">
            <a:extLst>
              <a:ext uri="{FF2B5EF4-FFF2-40B4-BE49-F238E27FC236}">
                <a16:creationId xmlns:a16="http://schemas.microsoft.com/office/drawing/2014/main" id="{58341DED-9C2D-4943-BE3E-BDAA5E32B9EB}"/>
              </a:ext>
            </a:extLst>
          </p:cNvPr>
          <p:cNvSpPr>
            <a:spLocks noGrp="1"/>
          </p:cNvSpPr>
          <p:nvPr>
            <p:ph idx="1"/>
          </p:nvPr>
        </p:nvSpPr>
        <p:spPr>
          <a:xfrm>
            <a:off x="677333" y="1285461"/>
            <a:ext cx="9023257" cy="4755901"/>
          </a:xfrm>
        </p:spPr>
        <p:txBody>
          <a:bodyPr>
            <a:normAutofit fontScale="77500" lnSpcReduction="20000"/>
          </a:bodyPr>
          <a:lstStyle/>
          <a:p>
            <a:r>
              <a:rPr lang="es-PR" dirty="0"/>
              <a:t>Dejar de adherir los Sellos de Rentas Internas y de cancelarlos al momento de autorizar los documentos públicos, constituye una falta grave por ser de naturaleza continua y expone al notario a severas sanciones disciplinarias. El incumplimiento con esta obligación constituye no sólo una violación a la Ley Notarial de Puerto Rico, sino que, además, puede ser constitutivo del delito de apropiación ilegal si el notario ha cobrado al cliente el importe de dichos sellos.</a:t>
            </a:r>
          </a:p>
          <a:p>
            <a:r>
              <a:rPr lang="es-PR" dirty="0"/>
              <a:t>El Art. 16 de la Ley Notarial de Puerto Rico, 4 L.P.R.A. sec. 2034, dispone que los otorgantes y los testigos firmarán la escritura y, además, estamparán las letras iniciales de su nombre y apellido, o apellidos, al margen de cada una de las hojas del instrumento, las cuales el notario rubricará y sellará.</a:t>
            </a:r>
          </a:p>
          <a:p>
            <a:r>
              <a:rPr lang="es-PR" dirty="0"/>
              <a:t> El Art. 34 de la Ley Notarial de Puerto Rico, 4 L.P.R.A. sec. 2052, establece que serán nulos aquellos instrumentos públicos en que no aparezcan las firmas de las partes y los testigos cuando deban hacerlo, y la firma del notario. Para que una escritura pública sea válida, debe tener la firma de cada uno de los comparecientes al final de ésta y sus iniciales al margen de cada uno de los folios. La omisión de tomar la firma e iniciales, además de ser una falta notarial grave y una violación a la fe pública de que están investidos los notarios, es causa de nulidad del instrumento público.</a:t>
            </a:r>
          </a:p>
          <a:p>
            <a:r>
              <a:rPr lang="es-PR" dirty="0"/>
              <a:t> La Ley Notarial de Puerto Rico impone la obligación de encuadernar los Protocolos por año natural, que no es otra cosa que las escrituras matrices y actas autorizadas por el notario. A esos efectos, el Art. 52 de la Ley Notarial de Puerto Rico, 4 L.P.R.A. sec. 2076, dispone que en el tercer mes de cada año deberán quedar encuadernados los Protocolos del año anterior con su correspondiente índice de contenido para cada tomo. Estos índices deben ser preparados por orden de instrumentos e incluir el nombre completo de los comparecientes, el nombre de la persona representada —de ser éste el caso— la fecha y el lugar del otorgamiento, el negocio jurídico realizado y los números de folios que incluye.</a:t>
            </a:r>
          </a:p>
          <a:p>
            <a:pPr marL="0" indent="0">
              <a:buNone/>
            </a:pPr>
            <a:endParaRPr lang="es-PR" dirty="0"/>
          </a:p>
          <a:p>
            <a:endParaRPr lang="es-PR" dirty="0"/>
          </a:p>
        </p:txBody>
      </p:sp>
    </p:spTree>
    <p:extLst>
      <p:ext uri="{BB962C8B-B14F-4D97-AF65-F5344CB8AC3E}">
        <p14:creationId xmlns:p14="http://schemas.microsoft.com/office/powerpoint/2010/main" val="2246086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17626-650C-453E-BFD1-556CCFCEA4C3}"/>
              </a:ext>
            </a:extLst>
          </p:cNvPr>
          <p:cNvSpPr>
            <a:spLocks noGrp="1"/>
          </p:cNvSpPr>
          <p:nvPr>
            <p:ph type="title"/>
          </p:nvPr>
        </p:nvSpPr>
        <p:spPr>
          <a:xfrm>
            <a:off x="677334" y="609600"/>
            <a:ext cx="8596668" cy="5431762"/>
          </a:xfrm>
        </p:spPr>
        <p:txBody>
          <a:bodyPr>
            <a:normAutofit fontScale="90000"/>
          </a:bodyPr>
          <a:lstStyle/>
          <a:p>
            <a:pPr algn="ctr"/>
            <a:br>
              <a:rPr lang="en-US" dirty="0"/>
            </a:br>
            <a:r>
              <a:rPr lang="en-US" sz="3200" dirty="0"/>
              <a:t>In re </a:t>
            </a:r>
            <a:r>
              <a:rPr lang="en-US" sz="3200" dirty="0" err="1"/>
              <a:t>Charbonier</a:t>
            </a:r>
            <a:r>
              <a:rPr lang="en-US" sz="3200" dirty="0"/>
              <a:t> Laureano 2020 T.S.P.R. 66</a:t>
            </a:r>
            <a:br>
              <a:rPr lang="en-US" sz="3200" dirty="0"/>
            </a:br>
            <a:br>
              <a:rPr lang="en-US" sz="2200" dirty="0"/>
            </a:br>
            <a:r>
              <a:rPr lang="en-US" sz="2200" dirty="0">
                <a:solidFill>
                  <a:schemeClr val="tx1"/>
                </a:solidFill>
              </a:rPr>
              <a:t>Canon 35- es </a:t>
            </a:r>
            <a:r>
              <a:rPr lang="en-US" sz="2200" dirty="0" err="1">
                <a:solidFill>
                  <a:schemeClr val="tx1"/>
                </a:solidFill>
              </a:rPr>
              <a:t>deber</a:t>
            </a:r>
            <a:r>
              <a:rPr lang="en-US" sz="2200" dirty="0">
                <a:solidFill>
                  <a:schemeClr val="tx1"/>
                </a:solidFill>
              </a:rPr>
              <a:t> de </a:t>
            </a:r>
            <a:r>
              <a:rPr lang="en-US" sz="2200" dirty="0" err="1">
                <a:solidFill>
                  <a:schemeClr val="tx1"/>
                </a:solidFill>
              </a:rPr>
              <a:t>todos</a:t>
            </a:r>
            <a:r>
              <a:rPr lang="en-US" sz="2200" dirty="0">
                <a:solidFill>
                  <a:schemeClr val="tx1"/>
                </a:solidFill>
              </a:rPr>
              <a:t> los abogados </a:t>
            </a:r>
            <a:r>
              <a:rPr lang="en-US" sz="2200" dirty="0" err="1">
                <a:solidFill>
                  <a:schemeClr val="tx1"/>
                </a:solidFill>
              </a:rPr>
              <a:t>proceder</a:t>
            </a:r>
            <a:r>
              <a:rPr lang="en-US" sz="2200" dirty="0">
                <a:solidFill>
                  <a:schemeClr val="tx1"/>
                </a:solidFill>
              </a:rPr>
              <a:t> con </a:t>
            </a:r>
            <a:r>
              <a:rPr lang="en-US" sz="2200" dirty="0" err="1">
                <a:solidFill>
                  <a:schemeClr val="tx1"/>
                </a:solidFill>
              </a:rPr>
              <a:t>integridad</a:t>
            </a:r>
            <a:r>
              <a:rPr lang="en-US" sz="2200" dirty="0">
                <a:solidFill>
                  <a:schemeClr val="tx1"/>
                </a:solidFill>
              </a:rPr>
              <a:t>, </a:t>
            </a:r>
            <a:r>
              <a:rPr lang="en-US" sz="2200" dirty="0" err="1">
                <a:solidFill>
                  <a:schemeClr val="tx1"/>
                </a:solidFill>
              </a:rPr>
              <a:t>sinceridad</a:t>
            </a:r>
            <a:r>
              <a:rPr lang="en-US" sz="2200" dirty="0">
                <a:solidFill>
                  <a:schemeClr val="tx1"/>
                </a:solidFill>
              </a:rPr>
              <a:t> y </a:t>
            </a:r>
            <a:r>
              <a:rPr lang="en-US" sz="2200" dirty="0" err="1">
                <a:solidFill>
                  <a:schemeClr val="tx1"/>
                </a:solidFill>
              </a:rPr>
              <a:t>honradez</a:t>
            </a:r>
            <a:r>
              <a:rPr lang="en-US" sz="2200" dirty="0">
                <a:solidFill>
                  <a:schemeClr val="tx1"/>
                </a:solidFill>
              </a:rPr>
              <a:t> ante los tribunals, para con sus </a:t>
            </a:r>
            <a:r>
              <a:rPr lang="en-US" sz="2200" dirty="0" err="1">
                <a:solidFill>
                  <a:schemeClr val="tx1"/>
                </a:solidFill>
              </a:rPr>
              <a:t>representados</a:t>
            </a:r>
            <a:r>
              <a:rPr lang="en-US" sz="2200" dirty="0">
                <a:solidFill>
                  <a:schemeClr val="tx1"/>
                </a:solidFill>
              </a:rPr>
              <a:t> y </a:t>
            </a:r>
            <a:r>
              <a:rPr lang="en-US" sz="2200" dirty="0" err="1">
                <a:solidFill>
                  <a:schemeClr val="tx1"/>
                </a:solidFill>
              </a:rPr>
              <a:t>en</a:t>
            </a:r>
            <a:r>
              <a:rPr lang="en-US" sz="2200" dirty="0">
                <a:solidFill>
                  <a:schemeClr val="tx1"/>
                </a:solidFill>
              </a:rPr>
              <a:t> las </a:t>
            </a:r>
            <a:r>
              <a:rPr lang="en-US" sz="2200" dirty="0" err="1">
                <a:solidFill>
                  <a:schemeClr val="tx1"/>
                </a:solidFill>
              </a:rPr>
              <a:t>relaciones</a:t>
            </a:r>
            <a:r>
              <a:rPr lang="en-US" sz="2200" dirty="0">
                <a:solidFill>
                  <a:schemeClr val="tx1"/>
                </a:solidFill>
              </a:rPr>
              <a:t> con sus </a:t>
            </a:r>
            <a:r>
              <a:rPr lang="en-US" sz="2200" dirty="0" err="1">
                <a:solidFill>
                  <a:schemeClr val="tx1"/>
                </a:solidFill>
              </a:rPr>
              <a:t>compañeros</a:t>
            </a:r>
            <a:r>
              <a:rPr lang="en-US" sz="2200" dirty="0">
                <a:solidFill>
                  <a:schemeClr val="tx1"/>
                </a:solidFill>
              </a:rPr>
              <a:t>.</a:t>
            </a:r>
            <a:br>
              <a:rPr lang="en-US" sz="2200" dirty="0">
                <a:solidFill>
                  <a:schemeClr val="tx1"/>
                </a:solidFill>
              </a:rPr>
            </a:br>
            <a:br>
              <a:rPr lang="en-US" sz="2200" dirty="0">
                <a:solidFill>
                  <a:schemeClr val="tx1"/>
                </a:solidFill>
              </a:rPr>
            </a:br>
            <a:r>
              <a:rPr lang="en-US" sz="2200" dirty="0">
                <a:solidFill>
                  <a:schemeClr val="tx1"/>
                </a:solidFill>
              </a:rPr>
              <a:t>Canon 38- </a:t>
            </a:r>
            <a:r>
              <a:rPr lang="en-US" sz="2200" dirty="0" err="1">
                <a:solidFill>
                  <a:schemeClr val="tx1"/>
                </a:solidFill>
              </a:rPr>
              <a:t>Apariencia</a:t>
            </a:r>
            <a:r>
              <a:rPr lang="en-US" sz="2200" dirty="0">
                <a:solidFill>
                  <a:schemeClr val="tx1"/>
                </a:solidFill>
              </a:rPr>
              <a:t> de </a:t>
            </a:r>
            <a:r>
              <a:rPr lang="en-US" sz="2200" dirty="0" err="1">
                <a:solidFill>
                  <a:schemeClr val="tx1"/>
                </a:solidFill>
              </a:rPr>
              <a:t>Conducta</a:t>
            </a:r>
            <a:r>
              <a:rPr lang="en-US" sz="2200" dirty="0">
                <a:solidFill>
                  <a:schemeClr val="tx1"/>
                </a:solidFill>
              </a:rPr>
              <a:t> </a:t>
            </a:r>
            <a:r>
              <a:rPr lang="en-US" sz="2200" dirty="0" err="1">
                <a:solidFill>
                  <a:schemeClr val="tx1"/>
                </a:solidFill>
              </a:rPr>
              <a:t>Impropia</a:t>
            </a:r>
            <a:br>
              <a:rPr lang="en-US" sz="2200" dirty="0">
                <a:solidFill>
                  <a:schemeClr val="tx1"/>
                </a:solidFill>
              </a:rPr>
            </a:br>
            <a:br>
              <a:rPr lang="en-US" sz="2200" dirty="0">
                <a:solidFill>
                  <a:schemeClr val="tx1"/>
                </a:solidFill>
              </a:rPr>
            </a:br>
            <a:r>
              <a:rPr lang="en-US" sz="2200" dirty="0" err="1">
                <a:solidFill>
                  <a:schemeClr val="tx1"/>
                </a:solidFill>
              </a:rPr>
              <a:t>Violó</a:t>
            </a:r>
            <a:r>
              <a:rPr lang="en-US" sz="2200" dirty="0">
                <a:solidFill>
                  <a:schemeClr val="tx1"/>
                </a:solidFill>
              </a:rPr>
              <a:t> los </a:t>
            </a:r>
            <a:r>
              <a:rPr lang="en-US" sz="2200" dirty="0" err="1">
                <a:solidFill>
                  <a:schemeClr val="tx1"/>
                </a:solidFill>
              </a:rPr>
              <a:t>Artículos</a:t>
            </a:r>
            <a:r>
              <a:rPr lang="en-US" sz="2200" dirty="0">
                <a:solidFill>
                  <a:schemeClr val="tx1"/>
                </a:solidFill>
              </a:rPr>
              <a:t> 11, 12, 58, 59 y 60 de la Ley Notarial</a:t>
            </a:r>
            <a:br>
              <a:rPr lang="en-US" sz="2200" dirty="0">
                <a:solidFill>
                  <a:schemeClr val="tx1"/>
                </a:solidFill>
              </a:rPr>
            </a:br>
            <a:r>
              <a:rPr lang="en-US" sz="2200" dirty="0">
                <a:solidFill>
                  <a:schemeClr val="tx1"/>
                </a:solidFill>
              </a:rPr>
              <a:t>a) No </a:t>
            </a:r>
            <a:r>
              <a:rPr lang="en-US" sz="2200" dirty="0" err="1">
                <a:solidFill>
                  <a:schemeClr val="tx1"/>
                </a:solidFill>
              </a:rPr>
              <a:t>notificó</a:t>
            </a:r>
            <a:r>
              <a:rPr lang="en-US" sz="2200" dirty="0">
                <a:solidFill>
                  <a:schemeClr val="tx1"/>
                </a:solidFill>
              </a:rPr>
              <a:t> la </a:t>
            </a:r>
            <a:r>
              <a:rPr lang="en-US" sz="2200" dirty="0" err="1">
                <a:solidFill>
                  <a:schemeClr val="tx1"/>
                </a:solidFill>
              </a:rPr>
              <a:t>Planilla</a:t>
            </a:r>
            <a:r>
              <a:rPr lang="en-US" sz="2200" dirty="0">
                <a:solidFill>
                  <a:schemeClr val="tx1"/>
                </a:solidFill>
              </a:rPr>
              <a:t> de </a:t>
            </a:r>
            <a:r>
              <a:rPr lang="en-US" sz="2200" dirty="0" err="1">
                <a:solidFill>
                  <a:schemeClr val="tx1"/>
                </a:solidFill>
              </a:rPr>
              <a:t>Segreación</a:t>
            </a:r>
            <a:r>
              <a:rPr lang="en-US" sz="2200" dirty="0">
                <a:solidFill>
                  <a:schemeClr val="tx1"/>
                </a:solidFill>
              </a:rPr>
              <a:t>, </a:t>
            </a:r>
            <a:r>
              <a:rPr lang="en-US" sz="2200" dirty="0" err="1">
                <a:solidFill>
                  <a:schemeClr val="tx1"/>
                </a:solidFill>
              </a:rPr>
              <a:t>Agrupación</a:t>
            </a:r>
            <a:r>
              <a:rPr lang="en-US" sz="2200" dirty="0">
                <a:solidFill>
                  <a:schemeClr val="tx1"/>
                </a:solidFill>
              </a:rPr>
              <a:t> y </a:t>
            </a:r>
            <a:r>
              <a:rPr lang="en-US" sz="2200" dirty="0" err="1">
                <a:solidFill>
                  <a:schemeClr val="tx1"/>
                </a:solidFill>
              </a:rPr>
              <a:t>Traslado</a:t>
            </a:r>
            <a:r>
              <a:rPr lang="en-US" sz="2200" dirty="0">
                <a:solidFill>
                  <a:schemeClr val="tx1"/>
                </a:solidFill>
              </a:rPr>
              <a:t> de </a:t>
            </a:r>
            <a:r>
              <a:rPr lang="en-US" sz="2200" dirty="0" err="1">
                <a:solidFill>
                  <a:schemeClr val="tx1"/>
                </a:solidFill>
              </a:rPr>
              <a:t>Bienes</a:t>
            </a:r>
            <a:r>
              <a:rPr lang="en-US" sz="2200" dirty="0">
                <a:solidFill>
                  <a:schemeClr val="tx1"/>
                </a:solidFill>
              </a:rPr>
              <a:t> </a:t>
            </a:r>
            <a:r>
              <a:rPr lang="en-US" sz="2200" dirty="0" err="1">
                <a:solidFill>
                  <a:schemeClr val="tx1"/>
                </a:solidFill>
              </a:rPr>
              <a:t>inmuebles</a:t>
            </a:r>
            <a:br>
              <a:rPr lang="en-US" sz="2200" dirty="0">
                <a:solidFill>
                  <a:schemeClr val="tx1"/>
                </a:solidFill>
              </a:rPr>
            </a:br>
            <a:r>
              <a:rPr lang="en-US" sz="2200" dirty="0">
                <a:solidFill>
                  <a:schemeClr val="tx1"/>
                </a:solidFill>
              </a:rPr>
              <a:t>b) No </a:t>
            </a:r>
            <a:r>
              <a:rPr lang="en-US" sz="2200" dirty="0" err="1">
                <a:solidFill>
                  <a:schemeClr val="tx1"/>
                </a:solidFill>
              </a:rPr>
              <a:t>incluyó</a:t>
            </a:r>
            <a:r>
              <a:rPr lang="en-US" sz="2200" dirty="0">
                <a:solidFill>
                  <a:schemeClr val="tx1"/>
                </a:solidFill>
              </a:rPr>
              <a:t> la </a:t>
            </a:r>
            <a:r>
              <a:rPr lang="en-US" sz="2200" dirty="0" err="1">
                <a:solidFill>
                  <a:schemeClr val="tx1"/>
                </a:solidFill>
              </a:rPr>
              <a:t>juramentación</a:t>
            </a:r>
            <a:r>
              <a:rPr lang="en-US" sz="2200" dirty="0">
                <a:solidFill>
                  <a:schemeClr val="tx1"/>
                </a:solidFill>
              </a:rPr>
              <a:t> del </a:t>
            </a:r>
            <a:r>
              <a:rPr lang="en-US" sz="2200" dirty="0" err="1">
                <a:solidFill>
                  <a:schemeClr val="tx1"/>
                </a:solidFill>
              </a:rPr>
              <a:t>contrato</a:t>
            </a:r>
            <a:r>
              <a:rPr lang="en-US" sz="2200" dirty="0">
                <a:solidFill>
                  <a:schemeClr val="tx1"/>
                </a:solidFill>
              </a:rPr>
              <a:t> </a:t>
            </a:r>
            <a:r>
              <a:rPr lang="en-US" sz="2200" dirty="0" err="1">
                <a:solidFill>
                  <a:schemeClr val="tx1"/>
                </a:solidFill>
              </a:rPr>
              <a:t>en</a:t>
            </a:r>
            <a:r>
              <a:rPr lang="en-US" sz="2200" dirty="0">
                <a:solidFill>
                  <a:schemeClr val="tx1"/>
                </a:solidFill>
              </a:rPr>
              <a:t> </a:t>
            </a:r>
            <a:r>
              <a:rPr lang="en-US" sz="2200" dirty="0" err="1">
                <a:solidFill>
                  <a:schemeClr val="tx1"/>
                </a:solidFill>
              </a:rPr>
              <a:t>su</a:t>
            </a:r>
            <a:r>
              <a:rPr lang="en-US" sz="2200" dirty="0">
                <a:solidFill>
                  <a:schemeClr val="tx1"/>
                </a:solidFill>
              </a:rPr>
              <a:t> </a:t>
            </a:r>
            <a:r>
              <a:rPr lang="en-US" sz="2200" dirty="0" err="1">
                <a:solidFill>
                  <a:schemeClr val="tx1"/>
                </a:solidFill>
              </a:rPr>
              <a:t>índice</a:t>
            </a:r>
            <a:r>
              <a:rPr lang="en-US" sz="2200" dirty="0">
                <a:solidFill>
                  <a:schemeClr val="tx1"/>
                </a:solidFill>
              </a:rPr>
              <a:t> notarial</a:t>
            </a:r>
            <a:br>
              <a:rPr lang="en-US" sz="2200" dirty="0">
                <a:solidFill>
                  <a:schemeClr val="tx1"/>
                </a:solidFill>
              </a:rPr>
            </a:br>
            <a:br>
              <a:rPr lang="en-US" sz="2200" dirty="0">
                <a:solidFill>
                  <a:schemeClr val="tx1"/>
                </a:solidFill>
              </a:rPr>
            </a:br>
            <a:r>
              <a:rPr lang="en-US" sz="2200" dirty="0">
                <a:solidFill>
                  <a:schemeClr val="tx1"/>
                </a:solidFill>
              </a:rPr>
              <a:t>c) No </a:t>
            </a:r>
            <a:r>
              <a:rPr lang="en-US" sz="2200" dirty="0" err="1">
                <a:solidFill>
                  <a:schemeClr val="tx1"/>
                </a:solidFill>
              </a:rPr>
              <a:t>registró</a:t>
            </a:r>
            <a:r>
              <a:rPr lang="en-US" sz="2200" dirty="0">
                <a:solidFill>
                  <a:schemeClr val="tx1"/>
                </a:solidFill>
              </a:rPr>
              <a:t> el </a:t>
            </a:r>
            <a:r>
              <a:rPr lang="en-US" sz="2200" dirty="0" err="1">
                <a:solidFill>
                  <a:schemeClr val="tx1"/>
                </a:solidFill>
              </a:rPr>
              <a:t>referido</a:t>
            </a:r>
            <a:r>
              <a:rPr lang="en-US" sz="2200" dirty="0">
                <a:solidFill>
                  <a:schemeClr val="tx1"/>
                </a:solidFill>
              </a:rPr>
              <a:t> testimonio </a:t>
            </a:r>
            <a:r>
              <a:rPr lang="en-US" sz="2200" dirty="0" err="1">
                <a:solidFill>
                  <a:schemeClr val="tx1"/>
                </a:solidFill>
              </a:rPr>
              <a:t>en</a:t>
            </a:r>
            <a:r>
              <a:rPr lang="en-US" sz="2200" dirty="0">
                <a:solidFill>
                  <a:schemeClr val="tx1"/>
                </a:solidFill>
              </a:rPr>
              <a:t> </a:t>
            </a:r>
            <a:r>
              <a:rPr lang="en-US" sz="2200" dirty="0" err="1">
                <a:solidFill>
                  <a:schemeClr val="tx1"/>
                </a:solidFill>
              </a:rPr>
              <a:t>su</a:t>
            </a:r>
            <a:r>
              <a:rPr lang="en-US" sz="2200" dirty="0">
                <a:solidFill>
                  <a:schemeClr val="tx1"/>
                </a:solidFill>
              </a:rPr>
              <a:t> </a:t>
            </a:r>
            <a:r>
              <a:rPr lang="en-US" sz="2200" dirty="0" err="1">
                <a:solidFill>
                  <a:schemeClr val="tx1"/>
                </a:solidFill>
              </a:rPr>
              <a:t>libro</a:t>
            </a:r>
            <a:r>
              <a:rPr lang="en-US" sz="2200" dirty="0">
                <a:solidFill>
                  <a:schemeClr val="tx1"/>
                </a:solidFill>
              </a:rPr>
              <a:t> de affidavit</a:t>
            </a:r>
            <a:br>
              <a:rPr lang="en-US" sz="2200" dirty="0">
                <a:solidFill>
                  <a:schemeClr val="tx1"/>
                </a:solidFill>
              </a:rPr>
            </a:br>
            <a:br>
              <a:rPr lang="en-US" sz="2200" dirty="0">
                <a:solidFill>
                  <a:schemeClr val="tx1"/>
                </a:solidFill>
              </a:rPr>
            </a:br>
            <a:br>
              <a:rPr lang="en-US" sz="3200" dirty="0">
                <a:solidFill>
                  <a:schemeClr val="tx1"/>
                </a:solidFill>
              </a:rPr>
            </a:br>
            <a:br>
              <a:rPr lang="en-US" sz="3200" dirty="0">
                <a:solidFill>
                  <a:schemeClr val="tx1"/>
                </a:solidFill>
              </a:rPr>
            </a:br>
            <a:endParaRPr lang="en-US" sz="3200" dirty="0">
              <a:solidFill>
                <a:schemeClr val="tx1"/>
              </a:solidFill>
            </a:endParaRPr>
          </a:p>
        </p:txBody>
      </p:sp>
      <p:sp>
        <p:nvSpPr>
          <p:cNvPr id="3" name="Content Placeholder 2">
            <a:extLst>
              <a:ext uri="{FF2B5EF4-FFF2-40B4-BE49-F238E27FC236}">
                <a16:creationId xmlns:a16="http://schemas.microsoft.com/office/drawing/2014/main" id="{014662F7-FDA6-40AE-BCD4-2CD1333E850F}"/>
              </a:ext>
            </a:extLst>
          </p:cNvPr>
          <p:cNvSpPr>
            <a:spLocks noGrp="1"/>
          </p:cNvSpPr>
          <p:nvPr>
            <p:ph idx="1"/>
          </p:nvPr>
        </p:nvSpPr>
        <p:spPr>
          <a:xfrm>
            <a:off x="1449239" y="4701396"/>
            <a:ext cx="7764378" cy="1710902"/>
          </a:xfrm>
        </p:spPr>
        <p:txBody>
          <a:bodyPr/>
          <a:lstStyle/>
          <a:p>
            <a:endParaRPr lang="en-US" dirty="0"/>
          </a:p>
          <a:p>
            <a:endParaRPr lang="en-US" dirty="0"/>
          </a:p>
        </p:txBody>
      </p:sp>
    </p:spTree>
    <p:extLst>
      <p:ext uri="{BB962C8B-B14F-4D97-AF65-F5344CB8AC3E}">
        <p14:creationId xmlns:p14="http://schemas.microsoft.com/office/powerpoint/2010/main" val="1836296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9D0F8-EEBF-412F-994D-2588E0BF7AFB}"/>
              </a:ext>
            </a:extLst>
          </p:cNvPr>
          <p:cNvSpPr>
            <a:spLocks noGrp="1"/>
          </p:cNvSpPr>
          <p:nvPr>
            <p:ph type="title"/>
          </p:nvPr>
        </p:nvSpPr>
        <p:spPr/>
        <p:txBody>
          <a:bodyPr/>
          <a:lstStyle/>
          <a:p>
            <a:r>
              <a:rPr lang="en-US" dirty="0"/>
              <a:t>In re Vázquez </a:t>
            </a:r>
            <a:r>
              <a:rPr lang="en-US" dirty="0" err="1"/>
              <a:t>Margenat</a:t>
            </a:r>
            <a:r>
              <a:rPr lang="en-US" dirty="0"/>
              <a:t> 2020 T.S.P.R. 94</a:t>
            </a:r>
          </a:p>
        </p:txBody>
      </p:sp>
      <p:sp>
        <p:nvSpPr>
          <p:cNvPr id="3" name="Content Placeholder 2">
            <a:extLst>
              <a:ext uri="{FF2B5EF4-FFF2-40B4-BE49-F238E27FC236}">
                <a16:creationId xmlns:a16="http://schemas.microsoft.com/office/drawing/2014/main" id="{3C254293-1C17-43A9-B88D-CDD53CF8938C}"/>
              </a:ext>
            </a:extLst>
          </p:cNvPr>
          <p:cNvSpPr>
            <a:spLocks noGrp="1"/>
          </p:cNvSpPr>
          <p:nvPr>
            <p:ph idx="1"/>
          </p:nvPr>
        </p:nvSpPr>
        <p:spPr/>
        <p:txBody>
          <a:bodyPr>
            <a:normAutofit/>
          </a:bodyPr>
          <a:lstStyle/>
          <a:p>
            <a:pPr algn="just"/>
            <a:r>
              <a:rPr lang="en-US" sz="2400" dirty="0" err="1"/>
              <a:t>Debido</a:t>
            </a:r>
            <a:r>
              <a:rPr lang="en-US" sz="2400" dirty="0"/>
              <a:t> a que las </a:t>
            </a:r>
            <a:r>
              <a:rPr lang="en-US" sz="2400" dirty="0" err="1"/>
              <a:t>funciones</a:t>
            </a:r>
            <a:r>
              <a:rPr lang="en-US" sz="2400" dirty="0"/>
              <a:t> del </a:t>
            </a:r>
            <a:r>
              <a:rPr lang="en-US" sz="2400" dirty="0" err="1"/>
              <a:t>notariado</a:t>
            </a:r>
            <a:r>
              <a:rPr lang="en-US" sz="2400" dirty="0"/>
              <a:t> y de la </a:t>
            </a:r>
            <a:r>
              <a:rPr lang="en-US" sz="2400" dirty="0" err="1"/>
              <a:t>gestoría</a:t>
            </a:r>
            <a:r>
              <a:rPr lang="en-US" sz="2400" dirty="0"/>
              <a:t> </a:t>
            </a:r>
            <a:r>
              <a:rPr lang="en-US" sz="2400" dirty="0" err="1"/>
              <a:t>tienen</a:t>
            </a:r>
            <a:r>
              <a:rPr lang="en-US" sz="2400" dirty="0"/>
              <a:t> una base legal, el </a:t>
            </a:r>
            <a:r>
              <a:rPr lang="en-US" sz="2400" dirty="0" err="1"/>
              <a:t>argumento</a:t>
            </a:r>
            <a:r>
              <a:rPr lang="en-US" sz="2400" dirty="0"/>
              <a:t> del </a:t>
            </a:r>
            <a:r>
              <a:rPr lang="en-US" sz="2400" dirty="0" err="1"/>
              <a:t>uso</a:t>
            </a:r>
            <a:r>
              <a:rPr lang="en-US" sz="2400" dirty="0"/>
              <a:t> y </a:t>
            </a:r>
            <a:r>
              <a:rPr lang="en-US" sz="2400" dirty="0" err="1"/>
              <a:t>costumbre</a:t>
            </a:r>
            <a:r>
              <a:rPr lang="en-US" sz="2400" dirty="0"/>
              <a:t> de que un gestor </a:t>
            </a:r>
            <a:r>
              <a:rPr lang="en-US" sz="2400" dirty="0" err="1"/>
              <a:t>acuda</a:t>
            </a:r>
            <a:r>
              <a:rPr lang="en-US" sz="2400" dirty="0"/>
              <a:t> a la </a:t>
            </a:r>
            <a:r>
              <a:rPr lang="en-US" sz="2400" dirty="0" err="1"/>
              <a:t>oficina</a:t>
            </a:r>
            <a:r>
              <a:rPr lang="en-US" sz="2400" dirty="0"/>
              <a:t> de un </a:t>
            </a:r>
            <a:r>
              <a:rPr lang="en-US" sz="2400" dirty="0" err="1"/>
              <a:t>notario</a:t>
            </a:r>
            <a:r>
              <a:rPr lang="en-US" sz="2400" dirty="0"/>
              <a:t> para </a:t>
            </a:r>
            <a:r>
              <a:rPr lang="en-US" sz="2400" dirty="0" err="1"/>
              <a:t>efectuar</a:t>
            </a:r>
            <a:r>
              <a:rPr lang="en-US" sz="2400" dirty="0"/>
              <a:t> un </a:t>
            </a:r>
            <a:r>
              <a:rPr lang="en-US" sz="2400" dirty="0" err="1"/>
              <a:t>traspaso</a:t>
            </a:r>
            <a:r>
              <a:rPr lang="en-US" sz="2400" dirty="0"/>
              <a:t> a </a:t>
            </a:r>
            <a:r>
              <a:rPr lang="en-US" sz="2400" dirty="0" err="1"/>
              <a:t>nombre</a:t>
            </a:r>
            <a:r>
              <a:rPr lang="en-US" sz="2400" dirty="0"/>
              <a:t> de un </a:t>
            </a:r>
            <a:r>
              <a:rPr lang="en-US" sz="2400" dirty="0" err="1"/>
              <a:t>tercero</a:t>
            </a:r>
            <a:r>
              <a:rPr lang="en-US" sz="2400" dirty="0"/>
              <a:t> no </a:t>
            </a:r>
            <a:r>
              <a:rPr lang="en-US" sz="2400" dirty="0" err="1"/>
              <a:t>tiene</a:t>
            </a:r>
            <a:r>
              <a:rPr lang="en-US" sz="2400" dirty="0"/>
              <a:t> </a:t>
            </a:r>
            <a:r>
              <a:rPr lang="en-US" sz="2400" dirty="0" err="1"/>
              <a:t>cabida</a:t>
            </a:r>
            <a:r>
              <a:rPr lang="en-US" sz="2400" dirty="0"/>
              <a:t> </a:t>
            </a:r>
            <a:r>
              <a:rPr lang="en-US" sz="2400" dirty="0" err="1"/>
              <a:t>en</a:t>
            </a:r>
            <a:r>
              <a:rPr lang="en-US" sz="2400" dirty="0"/>
              <a:t> </a:t>
            </a:r>
            <a:r>
              <a:rPr lang="en-US" sz="2400" dirty="0" err="1"/>
              <a:t>nuestro</a:t>
            </a:r>
            <a:r>
              <a:rPr lang="en-US" sz="2400" dirty="0"/>
              <a:t> </a:t>
            </a:r>
            <a:r>
              <a:rPr lang="en-US" sz="2400" dirty="0" err="1"/>
              <a:t>ordenamiento</a:t>
            </a:r>
            <a:r>
              <a:rPr lang="en-US" sz="2400" dirty="0"/>
              <a:t>. </a:t>
            </a:r>
          </a:p>
          <a:p>
            <a:pPr algn="just"/>
            <a:r>
              <a:rPr lang="en-US" sz="2400" dirty="0"/>
              <a:t>La </a:t>
            </a:r>
            <a:r>
              <a:rPr lang="en-US" sz="2400" dirty="0" err="1"/>
              <a:t>función</a:t>
            </a:r>
            <a:r>
              <a:rPr lang="en-US" sz="2400" dirty="0"/>
              <a:t> del gestor es </a:t>
            </a:r>
            <a:r>
              <a:rPr lang="en-US" sz="2400" dirty="0" err="1"/>
              <a:t>realizar</a:t>
            </a:r>
            <a:r>
              <a:rPr lang="en-US" sz="2400" dirty="0"/>
              <a:t> las </a:t>
            </a:r>
            <a:r>
              <a:rPr lang="en-US" sz="2400" dirty="0" err="1"/>
              <a:t>transacciones</a:t>
            </a:r>
            <a:r>
              <a:rPr lang="en-US" sz="2400" dirty="0"/>
              <a:t> ante el CESCO, no ante un </a:t>
            </a:r>
            <a:r>
              <a:rPr lang="en-US" sz="2400" dirty="0" err="1"/>
              <a:t>notario</a:t>
            </a:r>
            <a:r>
              <a:rPr lang="en-US" sz="2400" dirty="0"/>
              <a:t>. </a:t>
            </a:r>
          </a:p>
        </p:txBody>
      </p:sp>
    </p:spTree>
    <p:extLst>
      <p:ext uri="{BB962C8B-B14F-4D97-AF65-F5344CB8AC3E}">
        <p14:creationId xmlns:p14="http://schemas.microsoft.com/office/powerpoint/2010/main" val="2254813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6A19C18-6DAA-4E66-AAD6-7F230E74B70B}"/>
              </a:ext>
            </a:extLst>
          </p:cNvPr>
          <p:cNvSpPr>
            <a:spLocks noGrp="1"/>
          </p:cNvSpPr>
          <p:nvPr>
            <p:ph type="subTitle" idx="1"/>
          </p:nvPr>
        </p:nvSpPr>
        <p:spPr>
          <a:xfrm>
            <a:off x="1532234" y="2014290"/>
            <a:ext cx="7766936" cy="2756871"/>
          </a:xfrm>
        </p:spPr>
        <p:txBody>
          <a:bodyPr>
            <a:noAutofit/>
          </a:bodyPr>
          <a:lstStyle/>
          <a:p>
            <a:pPr algn="just"/>
            <a:r>
              <a:rPr lang="es-ES" sz="2000" dirty="0"/>
              <a:t>El Canon 18 del Código de Ética Profesional (Canon 18), supra, requiere que los abogados rindan una labor idónea de competencia y diligencia. Asimismo, el notario debe demostrar que posee los conocimientos jurídicos necesarios durante la ejecución de sus funciones. Ahora bien, nuestro ordenamiento no impone la obligación al notario de presentar instrumentos públicos al Registro de la Propiedad. Esta es una obligación adicional que surgiría por vínculo contractual ajeno a la responsabilidad ordinaria e inherente del ejercicio de la notaría. Es decir, para que surja esta obligación debe haberse pactado de esa forma. Entonces ⎯y sólo entonces⎯ se asume la obligación de presentarla, responsabilidad que debe cumplir el abogado diligentemente al amparo del Canon 18. </a:t>
            </a:r>
            <a:endParaRPr lang="es-PR" sz="2000" dirty="0"/>
          </a:p>
        </p:txBody>
      </p:sp>
      <p:sp>
        <p:nvSpPr>
          <p:cNvPr id="4" name="Title 1">
            <a:extLst>
              <a:ext uri="{FF2B5EF4-FFF2-40B4-BE49-F238E27FC236}">
                <a16:creationId xmlns:a16="http://schemas.microsoft.com/office/drawing/2014/main" id="{9FD808A1-307A-42D4-8831-DDB5E5B3B8BE}"/>
              </a:ext>
            </a:extLst>
          </p:cNvPr>
          <p:cNvSpPr txBox="1">
            <a:spLocks/>
          </p:cNvSpPr>
          <p:nvPr/>
        </p:nvSpPr>
        <p:spPr>
          <a:xfrm>
            <a:off x="645952" y="693490"/>
            <a:ext cx="8342824" cy="1320800"/>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4000" dirty="0"/>
              <a:t>In re Carlos H. </a:t>
            </a:r>
            <a:r>
              <a:rPr lang="en-US" sz="4000" dirty="0" err="1"/>
              <a:t>Rafucci</a:t>
            </a:r>
            <a:r>
              <a:rPr lang="en-US" sz="4000" dirty="0"/>
              <a:t> Caro</a:t>
            </a:r>
          </a:p>
          <a:p>
            <a:pPr algn="l"/>
            <a:r>
              <a:rPr lang="en-US" sz="4000" dirty="0"/>
              <a:t>2021 TSPR 31</a:t>
            </a:r>
          </a:p>
        </p:txBody>
      </p:sp>
    </p:spTree>
    <p:extLst>
      <p:ext uri="{BB962C8B-B14F-4D97-AF65-F5344CB8AC3E}">
        <p14:creationId xmlns:p14="http://schemas.microsoft.com/office/powerpoint/2010/main" val="818566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7EF936-001F-43FC-9255-027B9ECCF568}"/>
              </a:ext>
            </a:extLst>
          </p:cNvPr>
          <p:cNvSpPr/>
          <p:nvPr/>
        </p:nvSpPr>
        <p:spPr>
          <a:xfrm>
            <a:off x="385893" y="2239861"/>
            <a:ext cx="9815119" cy="3785652"/>
          </a:xfrm>
          <a:prstGeom prst="rect">
            <a:avLst/>
          </a:prstGeom>
        </p:spPr>
        <p:txBody>
          <a:bodyPr wrap="square">
            <a:spAutoFit/>
          </a:bodyPr>
          <a:lstStyle/>
          <a:p>
            <a:pPr marL="68580" lvl="0" algn="just" defTabSz="914400">
              <a:spcBef>
                <a:spcPct val="20000"/>
              </a:spcBef>
              <a:buClr>
                <a:srgbClr val="D34817"/>
              </a:buClr>
              <a:buSzPct val="76000"/>
            </a:pPr>
            <a:r>
              <a:rPr lang="es-ES" sz="2400" dirty="0"/>
              <a:t>Es un principio básico del derecho notarial que todo notario está rigurosamente atado al estricto cumplimiento de la Ley Núm. 75 de 2 de julio de 1987, 4 LPRA sec. 2001 et </a:t>
            </a:r>
            <a:r>
              <a:rPr lang="es-ES" sz="2400" dirty="0" err="1"/>
              <a:t>seq</a:t>
            </a:r>
            <a:r>
              <a:rPr lang="es-ES" sz="2400" dirty="0"/>
              <a:t>., conocida como Ley Notarial de Puerto Rico, al Reglamento Notarial de Puerto Rico, 4 LPRA Ap. XXIV, Código de Ética Profesional, 4 LPRA Ap. IX y a cualquier otro cuerpo de normas o reglamentario concernientes a los deberes de los profesionales del Derecho. Éstas son las fuentes de obligaciones para los abogados y notarios y su incumplimiento los expone a las sanciones disciplinarias que este Tribunal estime procedentes. </a:t>
            </a:r>
            <a:endParaRPr lang="es-PR" sz="2400" dirty="0">
              <a:solidFill>
                <a:srgbClr val="696464"/>
              </a:solidFill>
              <a:latin typeface="Lucida Sans Unicode"/>
            </a:endParaRPr>
          </a:p>
        </p:txBody>
      </p:sp>
      <p:sp>
        <p:nvSpPr>
          <p:cNvPr id="3" name="Title 1">
            <a:extLst>
              <a:ext uri="{FF2B5EF4-FFF2-40B4-BE49-F238E27FC236}">
                <a16:creationId xmlns:a16="http://schemas.microsoft.com/office/drawing/2014/main" id="{D2DF80DA-B097-44B9-9879-DCA4492B8CE3}"/>
              </a:ext>
            </a:extLst>
          </p:cNvPr>
          <p:cNvSpPr txBox="1">
            <a:spLocks/>
          </p:cNvSpPr>
          <p:nvPr/>
        </p:nvSpPr>
        <p:spPr>
          <a:xfrm>
            <a:off x="645952" y="693490"/>
            <a:ext cx="8342824" cy="1320800"/>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4000" dirty="0"/>
              <a:t>In re Julio M. Santiago Rodríguez</a:t>
            </a:r>
          </a:p>
          <a:p>
            <a:r>
              <a:rPr lang="en-US" sz="4000" dirty="0"/>
              <a:t>2021 TSPR 47</a:t>
            </a:r>
          </a:p>
        </p:txBody>
      </p:sp>
    </p:spTree>
    <p:extLst>
      <p:ext uri="{BB962C8B-B14F-4D97-AF65-F5344CB8AC3E}">
        <p14:creationId xmlns:p14="http://schemas.microsoft.com/office/powerpoint/2010/main" val="684905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6BD17B0-A048-429B-BCEB-BC2DC306558A}"/>
              </a:ext>
            </a:extLst>
          </p:cNvPr>
          <p:cNvSpPr txBox="1"/>
          <p:nvPr/>
        </p:nvSpPr>
        <p:spPr>
          <a:xfrm>
            <a:off x="612396" y="1568742"/>
            <a:ext cx="9404059" cy="4801314"/>
          </a:xfrm>
          <a:prstGeom prst="rect">
            <a:avLst/>
          </a:prstGeom>
          <a:noFill/>
        </p:spPr>
        <p:txBody>
          <a:bodyPr wrap="square">
            <a:spAutoFit/>
          </a:bodyPr>
          <a:lstStyle/>
          <a:p>
            <a:r>
              <a:rPr lang="es-ES" sz="1800" dirty="0"/>
              <a:t>La fe pública notarial emana precisamente del concepto del notario. Sobre este particular el Art. 2 de la Ley Notarial, supra, dispone lo siguiente: El notario es el profesional del Derecho que ejerce una función pública, autorizado para dar fe y autenticidad conforme a las leyes de los negocios jurídicos y demás actos y hechos extrajudiciales que ante él se realicen, sin perjuicio de lo dispuesto en las leyes especiales. Es su función recibir e interpretar la voluntad de las partes, dándole forma legal, redactar las escrituras y documentos notariales a tal fin y conferirle[s] autoridad a los mismos. La fe pública al notario es plena respecto a los hechos que, en el ejercicio de su función personalmente ejecute o compruebe y también respecto a la forma, lugar, día y hora del otorgamiento.</a:t>
            </a:r>
          </a:p>
          <a:p>
            <a:endParaRPr lang="es-ES" dirty="0"/>
          </a:p>
          <a:p>
            <a:r>
              <a:rPr lang="es-ES" sz="1800" dirty="0"/>
              <a:t> Una vez un abogado juramente como notario sabe que en el cumplimiento de la función notarial representa la fe pública y la ley para todas las partes y como tal tendrá que ser cuidadoso y desempeñar su ministerio con esmero, diligencia y estricto celo profesional. La fe pública deja de ser plena respecto a los hechos que no sean comprobados por el notario o no los ejecute según los requisitos de forma que exige el ordenamiento notarial.</a:t>
            </a:r>
            <a:endParaRPr lang="en-US" dirty="0"/>
          </a:p>
        </p:txBody>
      </p:sp>
      <p:sp>
        <p:nvSpPr>
          <p:cNvPr id="4" name="Title 1">
            <a:extLst>
              <a:ext uri="{FF2B5EF4-FFF2-40B4-BE49-F238E27FC236}">
                <a16:creationId xmlns:a16="http://schemas.microsoft.com/office/drawing/2014/main" id="{30AFC5AA-0687-4A32-9BA8-6E9D335F58BA}"/>
              </a:ext>
            </a:extLst>
          </p:cNvPr>
          <p:cNvSpPr txBox="1">
            <a:spLocks/>
          </p:cNvSpPr>
          <p:nvPr/>
        </p:nvSpPr>
        <p:spPr>
          <a:xfrm>
            <a:off x="612396" y="366320"/>
            <a:ext cx="8342824" cy="1143698"/>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4000" dirty="0"/>
              <a:t>In re Julio M. Santiago Rodríguez 2021 TSPR 47, cont.</a:t>
            </a:r>
          </a:p>
        </p:txBody>
      </p:sp>
    </p:spTree>
    <p:extLst>
      <p:ext uri="{BB962C8B-B14F-4D97-AF65-F5344CB8AC3E}">
        <p14:creationId xmlns:p14="http://schemas.microsoft.com/office/powerpoint/2010/main" val="2152266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F575E3-5CBC-4EC9-A8DA-B1BE20BA5C7C}"/>
              </a:ext>
            </a:extLst>
          </p:cNvPr>
          <p:cNvSpPr txBox="1"/>
          <p:nvPr/>
        </p:nvSpPr>
        <p:spPr>
          <a:xfrm>
            <a:off x="637563" y="352229"/>
            <a:ext cx="8053432" cy="1323439"/>
          </a:xfrm>
          <a:prstGeom prst="rect">
            <a:avLst/>
          </a:prstGeom>
          <a:noFill/>
        </p:spPr>
        <p:txBody>
          <a:bodyPr wrap="square">
            <a:spAutoFit/>
          </a:bodyPr>
          <a:lstStyle/>
          <a:p>
            <a:pPr algn="l"/>
            <a:r>
              <a:rPr lang="en-US" sz="4000" dirty="0">
                <a:solidFill>
                  <a:schemeClr val="accent1"/>
                </a:solidFill>
              </a:rPr>
              <a:t>In re Julio E. Santiago Maldonado 2021 TSPR 68</a:t>
            </a:r>
          </a:p>
        </p:txBody>
      </p:sp>
      <p:sp>
        <p:nvSpPr>
          <p:cNvPr id="4" name="Rectangle 3">
            <a:extLst>
              <a:ext uri="{FF2B5EF4-FFF2-40B4-BE49-F238E27FC236}">
                <a16:creationId xmlns:a16="http://schemas.microsoft.com/office/drawing/2014/main" id="{E5938FB1-3A62-47AB-8FDC-1B48152FB5C9}"/>
              </a:ext>
            </a:extLst>
          </p:cNvPr>
          <p:cNvSpPr/>
          <p:nvPr/>
        </p:nvSpPr>
        <p:spPr>
          <a:xfrm>
            <a:off x="486562" y="2130804"/>
            <a:ext cx="9177556" cy="3120854"/>
          </a:xfrm>
          <a:prstGeom prst="rect">
            <a:avLst/>
          </a:prstGeom>
        </p:spPr>
        <p:txBody>
          <a:bodyPr wrap="square">
            <a:spAutoFit/>
          </a:bodyPr>
          <a:lstStyle/>
          <a:p>
            <a:pPr marL="525780" lvl="0" indent="-457200" algn="just" defTabSz="914400">
              <a:spcBef>
                <a:spcPct val="20000"/>
              </a:spcBef>
              <a:buClr>
                <a:srgbClr val="D34817"/>
              </a:buClr>
              <a:buSzPct val="76000"/>
              <a:buFont typeface="Wingdings" panose="05000000000000000000" pitchFamily="2" charset="2"/>
              <a:buChar char="ü"/>
            </a:pPr>
            <a:r>
              <a:rPr lang="es-PR" sz="2400" dirty="0">
                <a:latin typeface="+mj-lt"/>
              </a:rPr>
              <a:t>Reiteradamente  hemos expresado que este Tribunal tiene el poder inherente para regular la profesión de la abogacía, pues nos compete asegurarnos de que aquellos admitidos a la profesión legal , así como de la notaría ejerzan sus funciones de manera </a:t>
            </a:r>
            <a:r>
              <a:rPr lang="es-PR" sz="2400" b="1" dirty="0">
                <a:latin typeface="+mj-lt"/>
              </a:rPr>
              <a:t>responsable, competente y diligente</a:t>
            </a:r>
            <a:r>
              <a:rPr lang="es-PR" sz="2400" dirty="0">
                <a:solidFill>
                  <a:srgbClr val="696464"/>
                </a:solidFill>
                <a:latin typeface="Lucida Sans Unicode"/>
              </a:rPr>
              <a:t>.</a:t>
            </a:r>
          </a:p>
          <a:p>
            <a:pPr marL="525780" lvl="0" indent="-457200" algn="just" defTabSz="914400">
              <a:spcBef>
                <a:spcPct val="20000"/>
              </a:spcBef>
              <a:buClr>
                <a:srgbClr val="D34817"/>
              </a:buClr>
              <a:buSzPct val="76000"/>
              <a:buFont typeface="Wingdings" panose="05000000000000000000" pitchFamily="2" charset="2"/>
              <a:buChar char="ü"/>
            </a:pPr>
            <a:r>
              <a:rPr lang="es-PR" sz="2400" dirty="0">
                <a:latin typeface="+mj-lt"/>
              </a:rPr>
              <a:t>Se consignarán en el documento aquellas advertencias que por su importancia deban, a juicio prudente del notario, detallarse expresamente.</a:t>
            </a:r>
          </a:p>
        </p:txBody>
      </p:sp>
    </p:spTree>
    <p:extLst>
      <p:ext uri="{BB962C8B-B14F-4D97-AF65-F5344CB8AC3E}">
        <p14:creationId xmlns:p14="http://schemas.microsoft.com/office/powerpoint/2010/main" val="2257897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4D0DE-7269-4218-BF59-0A17B6E4C9A8}"/>
              </a:ext>
            </a:extLst>
          </p:cNvPr>
          <p:cNvSpPr>
            <a:spLocks noGrp="1"/>
          </p:cNvSpPr>
          <p:nvPr>
            <p:ph type="ctrTitle"/>
          </p:nvPr>
        </p:nvSpPr>
        <p:spPr/>
        <p:txBody>
          <a:bodyPr/>
          <a:lstStyle/>
          <a:p>
            <a:pPr algn="ctr"/>
            <a:r>
              <a:rPr lang="es-PR" dirty="0"/>
              <a:t>DISCUSIÓN DE JURISPRUDENCIA</a:t>
            </a:r>
          </a:p>
        </p:txBody>
      </p:sp>
    </p:spTree>
    <p:extLst>
      <p:ext uri="{BB962C8B-B14F-4D97-AF65-F5344CB8AC3E}">
        <p14:creationId xmlns:p14="http://schemas.microsoft.com/office/powerpoint/2010/main" val="9800336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E6202F5-DC82-4D84-B63C-130AB371F57A}"/>
              </a:ext>
            </a:extLst>
          </p:cNvPr>
          <p:cNvSpPr txBox="1"/>
          <p:nvPr/>
        </p:nvSpPr>
        <p:spPr>
          <a:xfrm>
            <a:off x="1195431" y="1951672"/>
            <a:ext cx="8053432" cy="3859518"/>
          </a:xfrm>
          <a:prstGeom prst="rect">
            <a:avLst/>
          </a:prstGeom>
          <a:noFill/>
        </p:spPr>
        <p:txBody>
          <a:bodyPr wrap="square">
            <a:spAutoFit/>
          </a:bodyPr>
          <a:lstStyle/>
          <a:p>
            <a:pPr marL="525780" lvl="0" indent="-457200" algn="just" defTabSz="914400">
              <a:spcBef>
                <a:spcPct val="20000"/>
              </a:spcBef>
              <a:buClr>
                <a:srgbClr val="D34817"/>
              </a:buClr>
              <a:buSzPct val="76000"/>
              <a:buFont typeface="Wingdings" panose="05000000000000000000" pitchFamily="2" charset="2"/>
              <a:buChar char="ü"/>
            </a:pPr>
            <a:r>
              <a:rPr lang="es-PR" sz="2400" dirty="0">
                <a:latin typeface="+mj-lt"/>
              </a:rPr>
              <a:t>Artículo 77 (4)(c) de la Ley Notarial en lo pertinente dispone que:</a:t>
            </a:r>
          </a:p>
          <a:p>
            <a:pPr marL="525780" lvl="1" algn="just" defTabSz="914400">
              <a:spcBef>
                <a:spcPct val="20000"/>
              </a:spcBef>
              <a:buClr>
                <a:srgbClr val="D34817"/>
              </a:buClr>
              <a:buSzPct val="76000"/>
            </a:pPr>
            <a:r>
              <a:rPr lang="es-PR" sz="2400" dirty="0">
                <a:latin typeface="+mj-lt"/>
              </a:rPr>
              <a:t>[c]</a:t>
            </a:r>
            <a:r>
              <a:rPr lang="es-PR" sz="2400" dirty="0" err="1">
                <a:latin typeface="+mj-lt"/>
              </a:rPr>
              <a:t>ualquier</a:t>
            </a:r>
            <a:r>
              <a:rPr lang="es-PR" sz="2400" dirty="0">
                <a:latin typeface="+mj-lt"/>
              </a:rPr>
              <a:t> notario que incumpla las normas establecidas por el arancel fijado en este capítulo o comparta honorarios notariales aquí fijados con personas naturales o jurídicas que no estén en cumplimiento con lo establecido en este capítulo, </a:t>
            </a:r>
            <a:r>
              <a:rPr lang="es-PR" sz="2400" b="1" dirty="0">
                <a:latin typeface="+mj-lt"/>
              </a:rPr>
              <a:t>será sancionado por el Tribunal Supremo de Puerto Rico, mediante reprimenda, multa, suspensión temporal o permanente. </a:t>
            </a:r>
          </a:p>
        </p:txBody>
      </p:sp>
      <p:sp>
        <p:nvSpPr>
          <p:cNvPr id="4" name="TextBox 3">
            <a:extLst>
              <a:ext uri="{FF2B5EF4-FFF2-40B4-BE49-F238E27FC236}">
                <a16:creationId xmlns:a16="http://schemas.microsoft.com/office/drawing/2014/main" id="{DC66F950-FFF4-4B28-BCBB-18158ABA71B5}"/>
              </a:ext>
            </a:extLst>
          </p:cNvPr>
          <p:cNvSpPr txBox="1"/>
          <p:nvPr/>
        </p:nvSpPr>
        <p:spPr>
          <a:xfrm>
            <a:off x="637563" y="352229"/>
            <a:ext cx="8053432" cy="1323439"/>
          </a:xfrm>
          <a:prstGeom prst="rect">
            <a:avLst/>
          </a:prstGeom>
          <a:noFill/>
        </p:spPr>
        <p:txBody>
          <a:bodyPr wrap="square">
            <a:spAutoFit/>
          </a:bodyPr>
          <a:lstStyle/>
          <a:p>
            <a:pPr algn="l"/>
            <a:r>
              <a:rPr lang="en-US" sz="4000" dirty="0">
                <a:solidFill>
                  <a:schemeClr val="accent1"/>
                </a:solidFill>
              </a:rPr>
              <a:t>In re Julio E. Santiago Maldonado 2021 TSPR 68</a:t>
            </a:r>
          </a:p>
        </p:txBody>
      </p:sp>
    </p:spTree>
    <p:extLst>
      <p:ext uri="{BB962C8B-B14F-4D97-AF65-F5344CB8AC3E}">
        <p14:creationId xmlns:p14="http://schemas.microsoft.com/office/powerpoint/2010/main" val="38965883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F2FB84-A2B1-47D0-B46B-A6E2495623C4}"/>
              </a:ext>
            </a:extLst>
          </p:cNvPr>
          <p:cNvSpPr txBox="1"/>
          <p:nvPr/>
        </p:nvSpPr>
        <p:spPr>
          <a:xfrm>
            <a:off x="612396" y="1593909"/>
            <a:ext cx="9404059" cy="4801314"/>
          </a:xfrm>
          <a:prstGeom prst="rect">
            <a:avLst/>
          </a:prstGeom>
          <a:noFill/>
        </p:spPr>
        <p:txBody>
          <a:bodyPr wrap="square">
            <a:spAutoFit/>
          </a:bodyPr>
          <a:lstStyle/>
          <a:p>
            <a:pPr algn="just"/>
            <a:r>
              <a:rPr lang="en-US" sz="2400" dirty="0"/>
              <a:t>ESTAMOS LOCALIZADOS EN EL SEGUNDO PISO DEL COLEGIO DE ABOGADOS, EN LA OFICINA DEL FONDO DE FIANZA NOTARIAL</a:t>
            </a:r>
          </a:p>
          <a:p>
            <a:pPr algn="just"/>
            <a:endParaRPr lang="en-US" sz="2400" dirty="0"/>
          </a:p>
          <a:p>
            <a:pPr algn="just"/>
            <a:r>
              <a:rPr lang="en-US" sz="2400" dirty="0"/>
              <a:t>TELEFONOS: 787-721-3358 EXT 239</a:t>
            </a:r>
          </a:p>
          <a:p>
            <a:pPr algn="just"/>
            <a:r>
              <a:rPr lang="en-US" sz="2400" dirty="0"/>
              <a:t>                    787-420-0041</a:t>
            </a:r>
          </a:p>
          <a:p>
            <a:pPr algn="just"/>
            <a:endParaRPr lang="en-US" sz="2400" dirty="0"/>
          </a:p>
          <a:p>
            <a:pPr algn="just"/>
            <a:r>
              <a:rPr lang="en-US" sz="2400" dirty="0"/>
              <a:t>CORREO ELECTRONICO: </a:t>
            </a:r>
            <a:r>
              <a:rPr lang="en-US" sz="2400" dirty="0">
                <a:hlinkClick r:id="rId2"/>
              </a:rPr>
              <a:t>inp@capr.org</a:t>
            </a:r>
            <a:endParaRPr lang="en-US" sz="2400" dirty="0"/>
          </a:p>
          <a:p>
            <a:pPr algn="just"/>
            <a:endParaRPr lang="en-US" sz="2400" dirty="0"/>
          </a:p>
          <a:p>
            <a:pPr algn="just"/>
            <a:r>
              <a:rPr lang="en-US" sz="2400" dirty="0"/>
              <a:t>ADMINISTRADORA - LCDA. EVELYN ALMODOVAR</a:t>
            </a:r>
          </a:p>
          <a:p>
            <a:endParaRPr lang="en-US" dirty="0"/>
          </a:p>
          <a:p>
            <a:endParaRPr lang="en-US" dirty="0"/>
          </a:p>
          <a:p>
            <a:endParaRPr lang="en-US" dirty="0"/>
          </a:p>
          <a:p>
            <a:endParaRPr lang="en-US" dirty="0"/>
          </a:p>
          <a:p>
            <a:endParaRPr lang="en-US" dirty="0"/>
          </a:p>
        </p:txBody>
      </p:sp>
      <p:sp>
        <p:nvSpPr>
          <p:cNvPr id="3" name="Title 1">
            <a:extLst>
              <a:ext uri="{FF2B5EF4-FFF2-40B4-BE49-F238E27FC236}">
                <a16:creationId xmlns:a16="http://schemas.microsoft.com/office/drawing/2014/main" id="{824CAEDB-73CF-4C07-8C86-E3DD1E1B09DB}"/>
              </a:ext>
            </a:extLst>
          </p:cNvPr>
          <p:cNvSpPr txBox="1">
            <a:spLocks/>
          </p:cNvSpPr>
          <p:nvPr/>
        </p:nvSpPr>
        <p:spPr>
          <a:xfrm>
            <a:off x="612396" y="366320"/>
            <a:ext cx="8342824" cy="1143698"/>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4000" cap="all" dirty="0"/>
              <a:t>INSTITUTO DEL NOTARIADO </a:t>
            </a:r>
            <a:r>
              <a:rPr lang="en-US" sz="4000" cap="all" dirty="0" err="1"/>
              <a:t>PUERTORRIQUEñO</a:t>
            </a:r>
            <a:endParaRPr lang="en-US" sz="4000" cap="all" dirty="0"/>
          </a:p>
        </p:txBody>
      </p:sp>
    </p:spTree>
    <p:extLst>
      <p:ext uri="{BB962C8B-B14F-4D97-AF65-F5344CB8AC3E}">
        <p14:creationId xmlns:p14="http://schemas.microsoft.com/office/powerpoint/2010/main" val="3663918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04697-F961-4F8F-B872-1250E3806485}"/>
              </a:ext>
            </a:extLst>
          </p:cNvPr>
          <p:cNvSpPr>
            <a:spLocks noGrp="1"/>
          </p:cNvSpPr>
          <p:nvPr>
            <p:ph type="title"/>
          </p:nvPr>
        </p:nvSpPr>
        <p:spPr/>
        <p:txBody>
          <a:bodyPr/>
          <a:lstStyle/>
          <a:p>
            <a:r>
              <a:rPr lang="es-PR" dirty="0"/>
              <a:t>In re Meléndez Pérez 104 DPR 770 (1976)</a:t>
            </a:r>
          </a:p>
        </p:txBody>
      </p:sp>
      <p:sp>
        <p:nvSpPr>
          <p:cNvPr id="3" name="Content Placeholder 2">
            <a:extLst>
              <a:ext uri="{FF2B5EF4-FFF2-40B4-BE49-F238E27FC236}">
                <a16:creationId xmlns:a16="http://schemas.microsoft.com/office/drawing/2014/main" id="{69F5E723-4D4E-43D0-9ED1-E3D8B6D3CD87}"/>
              </a:ext>
            </a:extLst>
          </p:cNvPr>
          <p:cNvSpPr>
            <a:spLocks noGrp="1"/>
          </p:cNvSpPr>
          <p:nvPr>
            <p:ph idx="1"/>
          </p:nvPr>
        </p:nvSpPr>
        <p:spPr>
          <a:xfrm>
            <a:off x="811558" y="1598526"/>
            <a:ext cx="8596668" cy="3880773"/>
          </a:xfrm>
        </p:spPr>
        <p:txBody>
          <a:bodyPr>
            <a:normAutofit/>
          </a:bodyPr>
          <a:lstStyle/>
          <a:p>
            <a:pPr algn="just"/>
            <a:r>
              <a:rPr lang="es-PR" dirty="0"/>
              <a:t>No es culpable de una práctica notarial en violación de la ley ni del Código de ética Profesional, aquel notario accidental y por delegación que, actuando a solicitud de un notario compañero de bufete, autoriza escrituras intituladas de "Primera Hipoteca", rango que no tenían, cuando dicho notario autorizante no intervino en la redacción de los documentos ni conocía la inventiva financiera del acreedor hipotecario, y su intervención en la autorización de dichas hipotecas fue efímera y casual, no teniendo conocimiento que desvirtuara la presunción de corrección de los procedimientos que se siguieron y que le permitiera informar a los compradores de casas la subsistencia de un gravamen anterior, máxime cuando contra el notario querellado no hay imputación de colusión o proceder corrupto. </a:t>
            </a:r>
            <a:r>
              <a:rPr lang="es-PR" b="1" dirty="0"/>
              <a:t>Tal conducta del notario querellado sólo puede recibir el calificativo de descuidada. </a:t>
            </a:r>
          </a:p>
          <a:p>
            <a:endParaRPr lang="es-PR" dirty="0"/>
          </a:p>
        </p:txBody>
      </p:sp>
    </p:spTree>
    <p:extLst>
      <p:ext uri="{BB962C8B-B14F-4D97-AF65-F5344CB8AC3E}">
        <p14:creationId xmlns:p14="http://schemas.microsoft.com/office/powerpoint/2010/main" val="3744146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B6D6A-FE6B-4FE6-91BE-7893CDF1BA72}"/>
              </a:ext>
            </a:extLst>
          </p:cNvPr>
          <p:cNvSpPr>
            <a:spLocks noGrp="1"/>
          </p:cNvSpPr>
          <p:nvPr>
            <p:ph type="title"/>
          </p:nvPr>
        </p:nvSpPr>
        <p:spPr/>
        <p:txBody>
          <a:bodyPr/>
          <a:lstStyle/>
          <a:p>
            <a:r>
              <a:rPr lang="es-PR" dirty="0"/>
              <a:t>In re Cesar A. Matos Bonet, 153 D.P.R. 296, 2001</a:t>
            </a:r>
          </a:p>
        </p:txBody>
      </p:sp>
      <p:sp>
        <p:nvSpPr>
          <p:cNvPr id="3" name="Content Placeholder 2">
            <a:extLst>
              <a:ext uri="{FF2B5EF4-FFF2-40B4-BE49-F238E27FC236}">
                <a16:creationId xmlns:a16="http://schemas.microsoft.com/office/drawing/2014/main" id="{BF640D0D-A109-481C-BAE3-EC2D32CFD989}"/>
              </a:ext>
            </a:extLst>
          </p:cNvPr>
          <p:cNvSpPr>
            <a:spLocks noGrp="1"/>
          </p:cNvSpPr>
          <p:nvPr>
            <p:ph idx="1"/>
          </p:nvPr>
        </p:nvSpPr>
        <p:spPr>
          <a:xfrm>
            <a:off x="929003" y="1926629"/>
            <a:ext cx="8596668" cy="3880773"/>
          </a:xfrm>
        </p:spPr>
        <p:txBody>
          <a:bodyPr>
            <a:normAutofit/>
          </a:bodyPr>
          <a:lstStyle/>
          <a:p>
            <a:pPr algn="just"/>
            <a:r>
              <a:rPr lang="es-PR" sz="2400" dirty="0"/>
              <a:t>Un notario debe abstenerse de otorgar documentos públicos relativos a propiedades que sean objetos de un litigio en el cual el notario participa como abogado. </a:t>
            </a:r>
          </a:p>
        </p:txBody>
      </p:sp>
    </p:spTree>
    <p:extLst>
      <p:ext uri="{BB962C8B-B14F-4D97-AF65-F5344CB8AC3E}">
        <p14:creationId xmlns:p14="http://schemas.microsoft.com/office/powerpoint/2010/main" val="1982573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A9C31-D231-4A68-85D3-5AFB497FFE92}"/>
              </a:ext>
            </a:extLst>
          </p:cNvPr>
          <p:cNvSpPr>
            <a:spLocks noGrp="1"/>
          </p:cNvSpPr>
          <p:nvPr>
            <p:ph type="title"/>
          </p:nvPr>
        </p:nvSpPr>
        <p:spPr>
          <a:xfrm>
            <a:off x="677334" y="609599"/>
            <a:ext cx="8596668" cy="1550989"/>
          </a:xfrm>
        </p:spPr>
        <p:txBody>
          <a:bodyPr>
            <a:normAutofit fontScale="90000"/>
          </a:bodyPr>
          <a:lstStyle/>
          <a:p>
            <a:r>
              <a:rPr lang="en-US" dirty="0"/>
              <a:t>RB Town &amp; Country Realty, Inc. v. TLC Beatrice Int'l Holdings, 966 F. Supp. 131 (1997).</a:t>
            </a:r>
            <a:endParaRPr lang="es-PR" dirty="0"/>
          </a:p>
        </p:txBody>
      </p:sp>
      <p:sp>
        <p:nvSpPr>
          <p:cNvPr id="3" name="Content Placeholder 2">
            <a:extLst>
              <a:ext uri="{FF2B5EF4-FFF2-40B4-BE49-F238E27FC236}">
                <a16:creationId xmlns:a16="http://schemas.microsoft.com/office/drawing/2014/main" id="{AD3E2C7E-A153-40CA-9A3F-DD3CCFA97A03}"/>
              </a:ext>
            </a:extLst>
          </p:cNvPr>
          <p:cNvSpPr>
            <a:spLocks noGrp="1"/>
          </p:cNvSpPr>
          <p:nvPr>
            <p:ph idx="1"/>
          </p:nvPr>
        </p:nvSpPr>
        <p:spPr/>
        <p:txBody>
          <a:bodyPr/>
          <a:lstStyle/>
          <a:p>
            <a:pPr algn="just"/>
            <a:r>
              <a:rPr lang="es-PR" sz="2400" dirty="0"/>
              <a:t>Aún cuando en Puerto Rico sólo los abogados pueden ser notarios, la práctica del Derecho Notarial es distinta a la práctica del Derecho; una de las diferencias más grandes es que los deberes éticos del notario no es el representar celosamente los intereses de sus clientes sino servir como observador imparcial y garantizador de la autenticidad de los actos legales que certifica. La misma Regla 5 del Reglamento Notarial provee que en muchas ocasiones la práctica de abogado y la práctica notarial son incompatibles.</a:t>
            </a:r>
          </a:p>
          <a:p>
            <a:endParaRPr lang="es-PR" dirty="0"/>
          </a:p>
        </p:txBody>
      </p:sp>
    </p:spTree>
    <p:extLst>
      <p:ext uri="{BB962C8B-B14F-4D97-AF65-F5344CB8AC3E}">
        <p14:creationId xmlns:p14="http://schemas.microsoft.com/office/powerpoint/2010/main" val="287240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4F724-0B08-46EF-8903-8FD3A2DB17B8}"/>
              </a:ext>
            </a:extLst>
          </p:cNvPr>
          <p:cNvSpPr>
            <a:spLocks noGrp="1"/>
          </p:cNvSpPr>
          <p:nvPr>
            <p:ph type="title"/>
          </p:nvPr>
        </p:nvSpPr>
        <p:spPr/>
        <p:txBody>
          <a:bodyPr>
            <a:normAutofit fontScale="90000"/>
          </a:bodyPr>
          <a:lstStyle/>
          <a:p>
            <a:r>
              <a:rPr lang="es-PR" dirty="0"/>
              <a:t>In re Martínez Almodóvar, 180 D.P.R. 805 (2011).</a:t>
            </a:r>
            <a:br>
              <a:rPr lang="es-PR" dirty="0"/>
            </a:br>
            <a:endParaRPr lang="es-PR" dirty="0"/>
          </a:p>
        </p:txBody>
      </p:sp>
      <p:sp>
        <p:nvSpPr>
          <p:cNvPr id="3" name="Content Placeholder 2">
            <a:extLst>
              <a:ext uri="{FF2B5EF4-FFF2-40B4-BE49-F238E27FC236}">
                <a16:creationId xmlns:a16="http://schemas.microsoft.com/office/drawing/2014/main" id="{3467C466-AB02-466B-9247-C01845C63782}"/>
              </a:ext>
            </a:extLst>
          </p:cNvPr>
          <p:cNvSpPr>
            <a:spLocks noGrp="1"/>
          </p:cNvSpPr>
          <p:nvPr>
            <p:ph idx="1"/>
          </p:nvPr>
        </p:nvSpPr>
        <p:spPr/>
        <p:txBody>
          <a:bodyPr/>
          <a:lstStyle/>
          <a:p>
            <a:pPr algn="just"/>
            <a:r>
              <a:rPr lang="es-PR" dirty="0"/>
              <a:t>Es deber del notario que autoriza el otorgamiento de una escritura hacer las averiguaciones mínimas que requieren las normas de la profesión. La función del notario trasciende la de un autómata </a:t>
            </a:r>
            <a:r>
              <a:rPr lang="es-PR" dirty="0" err="1"/>
              <a:t>legalizador</a:t>
            </a:r>
            <a:r>
              <a:rPr lang="es-PR" dirty="0"/>
              <a:t> de firmas y penetra al campo de la legalidad de la transacción que se concreta ante él. Al autorizar una escritura el notario debe: (1) indagar la voluntad de los otorgantes; (2) formular la voluntad indagada; (3) investigar ciertos hechos y datos de los que depende la eficacia o validez del negocio, y (4) darles a los otorgantes las informaciones, aclaraciones y advertencias necesarias para que compren-</a:t>
            </a:r>
            <a:br>
              <a:rPr lang="es-PR" dirty="0"/>
            </a:br>
            <a:r>
              <a:rPr lang="es-PR" dirty="0"/>
              <a:t>dan el sentido, así como los efectos y las consecuencias del negocio, y se den cuenta de los riesgos que corren en celebrarlo.</a:t>
            </a:r>
          </a:p>
        </p:txBody>
      </p:sp>
    </p:spTree>
    <p:extLst>
      <p:ext uri="{BB962C8B-B14F-4D97-AF65-F5344CB8AC3E}">
        <p14:creationId xmlns:p14="http://schemas.microsoft.com/office/powerpoint/2010/main" val="2623120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ED8D-42D3-4687-854B-58A7220508B8}"/>
              </a:ext>
            </a:extLst>
          </p:cNvPr>
          <p:cNvSpPr>
            <a:spLocks noGrp="1"/>
          </p:cNvSpPr>
          <p:nvPr>
            <p:ph type="title"/>
          </p:nvPr>
        </p:nvSpPr>
        <p:spPr/>
        <p:txBody>
          <a:bodyPr/>
          <a:lstStyle/>
          <a:p>
            <a:r>
              <a:rPr lang="es-PR" dirty="0"/>
              <a:t>In re </a:t>
            </a:r>
            <a:r>
              <a:rPr lang="es-PR" dirty="0" err="1"/>
              <a:t>Alverio</a:t>
            </a:r>
            <a:r>
              <a:rPr lang="es-PR" dirty="0"/>
              <a:t> Sánchez, 172 D.P.R. 181, 2007</a:t>
            </a:r>
          </a:p>
        </p:txBody>
      </p:sp>
      <p:sp>
        <p:nvSpPr>
          <p:cNvPr id="3" name="Content Placeholder 2">
            <a:extLst>
              <a:ext uri="{FF2B5EF4-FFF2-40B4-BE49-F238E27FC236}">
                <a16:creationId xmlns:a16="http://schemas.microsoft.com/office/drawing/2014/main" id="{A7EF2DC3-29BB-483D-8B34-77B243CC3413}"/>
              </a:ext>
            </a:extLst>
          </p:cNvPr>
          <p:cNvSpPr>
            <a:spLocks noGrp="1"/>
          </p:cNvSpPr>
          <p:nvPr>
            <p:ph idx="1"/>
          </p:nvPr>
        </p:nvSpPr>
        <p:spPr/>
        <p:txBody>
          <a:bodyPr>
            <a:normAutofit/>
          </a:bodyPr>
          <a:lstStyle/>
          <a:p>
            <a:pPr algn="just"/>
            <a:r>
              <a:rPr lang="es-PR" sz="2400" dirty="0"/>
              <a:t>La Regla 5 del Reglamento Notarial regula la función dual del profesional del derecho, como abogado y como notario. 4 L.P.R.A. Ap. XXIV R. 5. Dicha regla prohíbe a un notario autorizante de un documento actuar, posteriormente, como abogado de una de las partes otorgantes en un litigio para exigir las contraprestaciones a las que se haya obligado la otra parte en el documento. </a:t>
            </a:r>
          </a:p>
        </p:txBody>
      </p:sp>
    </p:spTree>
    <p:extLst>
      <p:ext uri="{BB962C8B-B14F-4D97-AF65-F5344CB8AC3E}">
        <p14:creationId xmlns:p14="http://schemas.microsoft.com/office/powerpoint/2010/main" val="2667770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35A1D-5694-434E-A838-7C65883501B4}"/>
              </a:ext>
            </a:extLst>
          </p:cNvPr>
          <p:cNvSpPr>
            <a:spLocks noGrp="1"/>
          </p:cNvSpPr>
          <p:nvPr>
            <p:ph type="title"/>
          </p:nvPr>
        </p:nvSpPr>
        <p:spPr/>
        <p:txBody>
          <a:bodyPr>
            <a:normAutofit fontScale="90000"/>
          </a:bodyPr>
          <a:lstStyle/>
          <a:p>
            <a:r>
              <a:rPr lang="en-US" dirty="0"/>
              <a:t>In re Colón </a:t>
            </a:r>
            <a:r>
              <a:rPr lang="en-US" dirty="0" err="1"/>
              <a:t>Ramery</a:t>
            </a:r>
            <a:r>
              <a:rPr lang="en-US" dirty="0"/>
              <a:t>, 133 D.P.R. 555 (1993).</a:t>
            </a:r>
            <a:br>
              <a:rPr lang="es-PR" dirty="0"/>
            </a:br>
            <a:endParaRPr lang="es-PR" dirty="0"/>
          </a:p>
        </p:txBody>
      </p:sp>
      <p:sp>
        <p:nvSpPr>
          <p:cNvPr id="3" name="Content Placeholder 2">
            <a:extLst>
              <a:ext uri="{FF2B5EF4-FFF2-40B4-BE49-F238E27FC236}">
                <a16:creationId xmlns:a16="http://schemas.microsoft.com/office/drawing/2014/main" id="{99C77AB6-446D-43D1-90E3-A895F07B4D1C}"/>
              </a:ext>
            </a:extLst>
          </p:cNvPr>
          <p:cNvSpPr>
            <a:spLocks noGrp="1"/>
          </p:cNvSpPr>
          <p:nvPr>
            <p:ph idx="1"/>
          </p:nvPr>
        </p:nvSpPr>
        <p:spPr/>
        <p:txBody>
          <a:bodyPr>
            <a:normAutofit fontScale="92500" lnSpcReduction="10000"/>
          </a:bodyPr>
          <a:lstStyle/>
          <a:p>
            <a:pPr algn="just"/>
            <a:r>
              <a:rPr lang="es-PR" dirty="0"/>
              <a:t>El Canon 38 de Ética Profesional, 4 L.P.R.A. Ap. IX, exige al abogado el deber de evitar hasta la apariencia de conducta profesional impropia. Esta norma adquiere mayor relevancia cuando se examina la actuación del abogado en su función como notario.</a:t>
            </a:r>
          </a:p>
          <a:p>
            <a:pPr algn="just"/>
            <a:r>
              <a:rPr lang="es-PR" dirty="0"/>
              <a:t>En casos de reclamaciones contenciosas, un abogado-notario que reclama judicialmente en representación de una de las partes otorgantes de un documento que él mismo autorizó, da la falsa impresión de que siempre estuvo parcializado con la parte que representa.</a:t>
            </a:r>
          </a:p>
          <a:p>
            <a:pPr algn="just"/>
            <a:r>
              <a:rPr lang="es-PR" dirty="0"/>
              <a:t>El Canon 22 de Ética Profesional, 4 L.P.R.A. Ap. IX, dispone que un abogado debe evitar testificar en beneficio o en apoyo de su cliente. Además, el abogado tiene el deber de renunciar a la representación de su cliente cuando adviene en conocimiento de que puede ser llamado a declarar en su contra.</a:t>
            </a:r>
          </a:p>
          <a:p>
            <a:pPr marL="0" indent="0" algn="just">
              <a:buNone/>
            </a:pPr>
            <a:r>
              <a:rPr lang="es-PR" dirty="0"/>
              <a:t> </a:t>
            </a:r>
          </a:p>
          <a:p>
            <a:pPr marL="0" indent="0">
              <a:buNone/>
            </a:pPr>
            <a:r>
              <a:rPr lang="es-PR" b="1" dirty="0">
                <a:solidFill>
                  <a:schemeClr val="accent1">
                    <a:lumMod val="75000"/>
                  </a:schemeClr>
                </a:solidFill>
              </a:rPr>
              <a:t>Aclaración del Tribunal Supremo en In Re Colón Ramery, 138 D.P.R. 793 (1995</a:t>
            </a:r>
            <a:r>
              <a:rPr lang="es-PR" dirty="0">
                <a:solidFill>
                  <a:schemeClr val="accent1">
                    <a:lumMod val="75000"/>
                  </a:schemeClr>
                </a:solidFill>
              </a:rPr>
              <a:t>)</a:t>
            </a:r>
          </a:p>
          <a:p>
            <a:endParaRPr lang="es-PR" dirty="0"/>
          </a:p>
        </p:txBody>
      </p:sp>
    </p:spTree>
    <p:extLst>
      <p:ext uri="{BB962C8B-B14F-4D97-AF65-F5344CB8AC3E}">
        <p14:creationId xmlns:p14="http://schemas.microsoft.com/office/powerpoint/2010/main" val="1893199003"/>
      </p:ext>
    </p:extLst>
  </p:cSld>
  <p:clrMapOvr>
    <a:masterClrMapping/>
  </p:clrMapOvr>
</p:sld>
</file>

<file path=ppt/theme/theme1.xml><?xml version="1.0" encoding="utf-8"?>
<a:theme xmlns:a="http://schemas.openxmlformats.org/drawingml/2006/main" name="Facet">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1432</TotalTime>
  <Words>5801</Words>
  <Application>Microsoft Office PowerPoint</Application>
  <PresentationFormat>Widescreen</PresentationFormat>
  <Paragraphs>122</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Lucida Sans Unicode</vt:lpstr>
      <vt:lpstr>Trebuchet MS</vt:lpstr>
      <vt:lpstr>Wingdings</vt:lpstr>
      <vt:lpstr>Wingdings 3</vt:lpstr>
      <vt:lpstr>Facet</vt:lpstr>
      <vt:lpstr>REPASO JURISPRUDENCIA NOTARIAL</vt:lpstr>
      <vt:lpstr>Breve introducción</vt:lpstr>
      <vt:lpstr>DISCUSIÓN DE JURISPRUDENCIA</vt:lpstr>
      <vt:lpstr>In re Meléndez Pérez 104 DPR 770 (1976)</vt:lpstr>
      <vt:lpstr>In re Cesar A. Matos Bonet, 153 D.P.R. 296, 2001</vt:lpstr>
      <vt:lpstr>RB Town &amp; Country Realty, Inc. v. TLC Beatrice Int'l Holdings, 966 F. Supp. 131 (1997).</vt:lpstr>
      <vt:lpstr>In re Martínez Almodóvar, 180 D.P.R. 805 (2011). </vt:lpstr>
      <vt:lpstr>In re Alverio Sánchez, 172 D.P.R. 181, 2007</vt:lpstr>
      <vt:lpstr>In re Colón Ramery, 133 D.P.R. 555 (1993). </vt:lpstr>
      <vt:lpstr>Santiago v. Echegaray, 137 D.P.R. 1010 (1995). </vt:lpstr>
      <vt:lpstr>In re Fontánez Fontánez, 181D.P.R.407, 2011</vt:lpstr>
      <vt:lpstr>In re Fernández Amy, 180 D.P.R.158, 2011</vt:lpstr>
      <vt:lpstr>In re Belén Trujillo, 184 D.P.R.793, (2012)</vt:lpstr>
      <vt:lpstr>In re Martínez Sotomayor, 189 D.P.R.492, (2013)</vt:lpstr>
      <vt:lpstr>In re Aponte Berdecía, 161 D.P.R.94, 2004</vt:lpstr>
      <vt:lpstr>In re Carrasquillo Martínez, 174 D.P.R. 798, 2008</vt:lpstr>
      <vt:lpstr>In re Peña Osorio, 2019 T.S.P.R. 131</vt:lpstr>
      <vt:lpstr>In re Troche Mercado 194 D.P.R.747, 2016</vt:lpstr>
      <vt:lpstr>In re Padilla García, 2018 T.S.P.R.71</vt:lpstr>
      <vt:lpstr>In re Vázquez Pardo, 185 D.P.R.1031, 2012</vt:lpstr>
      <vt:lpstr>In re Molina Fragosa, 166 D.P.R.567,2005</vt:lpstr>
      <vt:lpstr>In re Rodríguez Cruz, 180 D.P.R.1028, 2010</vt:lpstr>
      <vt:lpstr>In re Amundaray Rivera, 163 D.P.R. 251, 2004</vt:lpstr>
      <vt:lpstr> In re Charbonier Laureano 2020 T.S.P.R. 66  Canon 35- es deber de todos los abogados proceder con integridad, sinceridad y honradez ante los tribunals, para con sus representados y en las relaciones con sus compañeros.  Canon 38- Apariencia de Conducta Impropia  Violó los Artículos 11, 12, 58, 59 y 60 de la Ley Notarial a) No notificó la Planilla de Segreación, Agrupación y Traslado de Bienes inmuebles b) No incluyó la juramentación del contrato en su índice notarial  c) No registró el referido testimonio en su libro de affidavit    </vt:lpstr>
      <vt:lpstr>In re Vázquez Margenat 2020 T.S.P.R. 94</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ÉTICA Y NOTARIA</dc:title>
  <dc:creator>daisy calcano lopez</dc:creator>
  <cp:lastModifiedBy>Bryan F. Bonnet Rosas</cp:lastModifiedBy>
  <cp:revision>53</cp:revision>
  <cp:lastPrinted>2021-05-07T01:34:36Z</cp:lastPrinted>
  <dcterms:created xsi:type="dcterms:W3CDTF">2019-10-22T20:35:16Z</dcterms:created>
  <dcterms:modified xsi:type="dcterms:W3CDTF">2021-06-04T05:01:49Z</dcterms:modified>
</cp:coreProperties>
</file>